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53" r:id="rId1"/>
  </p:sldMasterIdLst>
  <p:notesMasterIdLst>
    <p:notesMasterId r:id="rId69"/>
  </p:notesMasterIdLst>
  <p:handoutMasterIdLst>
    <p:handoutMasterId r:id="rId70"/>
  </p:handoutMasterIdLst>
  <p:sldIdLst>
    <p:sldId id="260" r:id="rId2"/>
    <p:sldId id="262" r:id="rId3"/>
    <p:sldId id="387" r:id="rId4"/>
    <p:sldId id="412" r:id="rId5"/>
    <p:sldId id="393" r:id="rId6"/>
    <p:sldId id="267" r:id="rId7"/>
    <p:sldId id="268" r:id="rId8"/>
    <p:sldId id="269" r:id="rId9"/>
    <p:sldId id="367" r:id="rId10"/>
    <p:sldId id="365" r:id="rId11"/>
    <p:sldId id="411" r:id="rId12"/>
    <p:sldId id="394" r:id="rId13"/>
    <p:sldId id="395" r:id="rId14"/>
    <p:sldId id="388" r:id="rId15"/>
    <p:sldId id="274" r:id="rId16"/>
    <p:sldId id="312" r:id="rId17"/>
    <p:sldId id="313" r:id="rId18"/>
    <p:sldId id="396" r:id="rId19"/>
    <p:sldId id="277" r:id="rId20"/>
    <p:sldId id="368" r:id="rId21"/>
    <p:sldId id="377" r:id="rId22"/>
    <p:sldId id="371" r:id="rId23"/>
    <p:sldId id="374" r:id="rId24"/>
    <p:sldId id="322" r:id="rId25"/>
    <p:sldId id="321" r:id="rId26"/>
    <p:sldId id="376" r:id="rId27"/>
    <p:sldId id="373" r:id="rId28"/>
    <p:sldId id="361" r:id="rId29"/>
    <p:sldId id="413" r:id="rId30"/>
    <p:sldId id="335" r:id="rId31"/>
    <p:sldId id="338" r:id="rId32"/>
    <p:sldId id="336" r:id="rId33"/>
    <p:sldId id="339" r:id="rId34"/>
    <p:sldId id="316" r:id="rId35"/>
    <p:sldId id="281" r:id="rId36"/>
    <p:sldId id="389" r:id="rId37"/>
    <p:sldId id="314" r:id="rId38"/>
    <p:sldId id="340" r:id="rId39"/>
    <p:sldId id="341" r:id="rId40"/>
    <p:sldId id="342" r:id="rId41"/>
    <p:sldId id="287" r:id="rId42"/>
    <p:sldId id="414" r:id="rId43"/>
    <p:sldId id="415" r:id="rId44"/>
    <p:sldId id="416" r:id="rId45"/>
    <p:sldId id="386" r:id="rId46"/>
    <p:sldId id="384" r:id="rId47"/>
    <p:sldId id="292" r:id="rId48"/>
    <p:sldId id="417" r:id="rId49"/>
    <p:sldId id="349" r:id="rId50"/>
    <p:sldId id="403" r:id="rId51"/>
    <p:sldId id="404" r:id="rId52"/>
    <p:sldId id="405" r:id="rId53"/>
    <p:sldId id="406" r:id="rId54"/>
    <p:sldId id="407" r:id="rId55"/>
    <p:sldId id="408" r:id="rId56"/>
    <p:sldId id="409" r:id="rId57"/>
    <p:sldId id="410" r:id="rId58"/>
    <p:sldId id="354" r:id="rId59"/>
    <p:sldId id="355" r:id="rId60"/>
    <p:sldId id="356" r:id="rId61"/>
    <p:sldId id="390" r:id="rId62"/>
    <p:sldId id="357" r:id="rId63"/>
    <p:sldId id="358" r:id="rId64"/>
    <p:sldId id="391" r:id="rId65"/>
    <p:sldId id="308" r:id="rId66"/>
    <p:sldId id="309" r:id="rId67"/>
    <p:sldId id="392" r:id="rId68"/>
  </p:sldIdLst>
  <p:sldSz cx="9144000" cy="6858000" type="screen4x3"/>
  <p:notesSz cx="6858000" cy="9144000"/>
  <p:embeddedFontLst>
    <p:embeddedFont>
      <p:font typeface="Calibri" pitchFamily="34" charset="0"/>
      <p:regular r:id="rId71"/>
      <p:bold r:id="rId72"/>
      <p:italic r:id="rId73"/>
      <p:boldItalic r:id="rId74"/>
    </p:embeddedFont>
    <p:embeddedFont>
      <p:font typeface="Tahoma" pitchFamily="34" charset="0"/>
      <p:regular r:id="rId75"/>
      <p:bold r:id="rId76"/>
    </p:embeddedFont>
    <p:embeddedFont>
      <p:font typeface="Batang" pitchFamily="18" charset="-127"/>
      <p:regular r:id="rId77"/>
    </p:embeddedFont>
  </p:embeddedFontLst>
  <p:kinsoku lang="ja-JP" invalStChars="、。，．・：；？！゛゜ヽヾゝゞ々ー’”）〕］｝〉》」』】°‰′″℃￠％ぁぃぅぇぉっゃゅょゎァィゥェォッャュョヮヵヶ!%),.:;?]}｡｣､･ｧｨｩｪｫｬｭｮｯｰﾞﾟ" invalEndChars="‘“（〔［｛〈《「『【￥＄$([\{｢￡"/>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33FF"/>
    <a:srgbClr val="FF00FF"/>
    <a:srgbClr val="CC00CC"/>
    <a:srgbClr val="FF33CC"/>
    <a:srgbClr val="008000"/>
    <a:srgbClr val="FFFFC3"/>
    <a:srgbClr val="FFFFA7"/>
    <a:srgbClr val="FFFFCC"/>
    <a:srgbClr val="61F561"/>
    <a:srgbClr val="F8DE9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463" autoAdjust="0"/>
    <p:restoredTop sz="94660"/>
  </p:normalViewPr>
  <p:slideViewPr>
    <p:cSldViewPr>
      <p:cViewPr>
        <p:scale>
          <a:sx n="70" d="100"/>
          <a:sy n="70" d="100"/>
        </p:scale>
        <p:origin x="-99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182"/>
    </p:cViewPr>
  </p:sorterViewPr>
  <p:notesViewPr>
    <p:cSldViewPr>
      <p:cViewPr>
        <p:scale>
          <a:sx n="75" d="100"/>
          <a:sy n="75" d="100"/>
        </p:scale>
        <p:origin x="-2172" y="-2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ChangeArrowheads="1"/>
          </p:cNvSpPr>
          <p:nvPr/>
        </p:nvSpPr>
        <p:spPr bwMode="auto">
          <a:xfrm>
            <a:off x="76200" y="8824913"/>
            <a:ext cx="6705600" cy="273050"/>
          </a:xfrm>
          <a:prstGeom prst="rect">
            <a:avLst/>
          </a:prstGeom>
          <a:noFill/>
          <a:ln w="12700">
            <a:noFill/>
            <a:miter lim="800000"/>
            <a:headEnd/>
            <a:tailEnd/>
          </a:ln>
          <a:effectLst/>
        </p:spPr>
        <p:txBody>
          <a:bodyPr wrap="none" anchor="ctr"/>
          <a:lstStyle/>
          <a:p>
            <a:endParaRPr lang="en-US"/>
          </a:p>
        </p:txBody>
      </p:sp>
      <p:sp>
        <p:nvSpPr>
          <p:cNvPr id="3078" name="Line 6"/>
          <p:cNvSpPr>
            <a:spLocks noChangeShapeType="1"/>
          </p:cNvSpPr>
          <p:nvPr/>
        </p:nvSpPr>
        <p:spPr bwMode="auto">
          <a:xfrm>
            <a:off x="828675" y="381000"/>
            <a:ext cx="5622925" cy="0"/>
          </a:xfrm>
          <a:prstGeom prst="line">
            <a:avLst/>
          </a:prstGeom>
          <a:noFill/>
          <a:ln w="25400">
            <a:solidFill>
              <a:schemeClr val="tx1"/>
            </a:solidFill>
            <a:round/>
            <a:headEnd/>
            <a:tailEnd/>
          </a:ln>
          <a:effectLst/>
        </p:spPr>
        <p:txBody>
          <a:bodyPr wrap="none" anchor="ctr"/>
          <a:lstStyle/>
          <a:p>
            <a:endParaRPr lang="en-US"/>
          </a:p>
        </p:txBody>
      </p:sp>
      <p:sp>
        <p:nvSpPr>
          <p:cNvPr id="3079" name="Line 7"/>
          <p:cNvSpPr>
            <a:spLocks noChangeShapeType="1"/>
          </p:cNvSpPr>
          <p:nvPr/>
        </p:nvSpPr>
        <p:spPr bwMode="auto">
          <a:xfrm>
            <a:off x="828675" y="8763000"/>
            <a:ext cx="5622925" cy="0"/>
          </a:xfrm>
          <a:prstGeom prst="line">
            <a:avLst/>
          </a:prstGeom>
          <a:noFill/>
          <a:ln w="25400">
            <a:solidFill>
              <a:schemeClr val="tx1"/>
            </a:solidFill>
            <a:round/>
            <a:headEnd/>
            <a:tailEnd/>
          </a:ln>
          <a:effectLst/>
        </p:spPr>
        <p:txBody>
          <a:bodyPr wrap="none" anchor="ctr"/>
          <a:lstStyle/>
          <a:p>
            <a:endParaRPr lang="en-US"/>
          </a:p>
        </p:txBody>
      </p:sp>
      <p:sp>
        <p:nvSpPr>
          <p:cNvPr id="3080" name="Rectangle 8"/>
          <p:cNvSpPr>
            <a:spLocks noChangeArrowheads="1"/>
          </p:cNvSpPr>
          <p:nvPr/>
        </p:nvSpPr>
        <p:spPr bwMode="auto">
          <a:xfrm>
            <a:off x="71438" y="8818563"/>
            <a:ext cx="6715125" cy="241300"/>
          </a:xfrm>
          <a:prstGeom prst="rect">
            <a:avLst/>
          </a:prstGeom>
          <a:noFill/>
          <a:ln w="12700">
            <a:noFill/>
            <a:miter lim="800000"/>
            <a:headEnd/>
            <a:tailEnd/>
          </a:ln>
          <a:effectLst/>
        </p:spPr>
        <p:txBody>
          <a:bodyPr lIns="90488" tIns="44450" rIns="90488" bIns="44450">
            <a:spAutoFit/>
          </a:bodyPr>
          <a:lstStyle/>
          <a:p>
            <a:pPr algn="l" eaLnBrk="0" hangingPunct="0">
              <a:tabLst>
                <a:tab pos="285750" algn="l"/>
                <a:tab pos="6457950" algn="r"/>
              </a:tabLst>
            </a:pPr>
            <a:r>
              <a:rPr lang="en-US" sz="1000"/>
              <a:t>Business Statistics: A Decision-Making Approach, 7e	© 2008 Prentice-Hall, Inc.</a:t>
            </a:r>
          </a:p>
        </p:txBody>
      </p:sp>
      <p:sp>
        <p:nvSpPr>
          <p:cNvPr id="3081" name="Rectangle 9"/>
          <p:cNvSpPr>
            <a:spLocks noChangeArrowheads="1"/>
          </p:cNvSpPr>
          <p:nvPr/>
        </p:nvSpPr>
        <p:spPr bwMode="auto">
          <a:xfrm>
            <a:off x="71438" y="55563"/>
            <a:ext cx="6715125" cy="273050"/>
          </a:xfrm>
          <a:prstGeom prst="rect">
            <a:avLst/>
          </a:prstGeom>
          <a:noFill/>
          <a:ln w="12700">
            <a:noFill/>
            <a:miter lim="800000"/>
            <a:headEnd/>
            <a:tailEnd/>
          </a:ln>
          <a:effectLst/>
        </p:spPr>
        <p:txBody>
          <a:bodyPr lIns="90488" tIns="44450" rIns="90488" bIns="44450">
            <a:spAutoFit/>
          </a:bodyPr>
          <a:lstStyle/>
          <a:p>
            <a:pPr algn="l" eaLnBrk="0" hangingPunct="0">
              <a:tabLst>
                <a:tab pos="285750" algn="l"/>
                <a:tab pos="3257550" algn="ctr"/>
                <a:tab pos="6457950" algn="r"/>
              </a:tabLst>
            </a:pPr>
            <a:r>
              <a:rPr lang="en-US" sz="1200"/>
              <a:t>	Chapter 9	</a:t>
            </a:r>
            <a:r>
              <a:rPr lang="en-US" sz="1200" b="1"/>
              <a:t>Student Lecture Notes</a:t>
            </a:r>
            <a:r>
              <a:rPr lang="en-US" sz="1200"/>
              <a:t>	 9-</a:t>
            </a:r>
            <a:fld id="{0CC07A6B-37C1-4285-8CD6-F82E0C400548}" type="slidenum">
              <a:rPr lang="en-US" sz="1200"/>
              <a:pPr algn="l" eaLnBrk="0" hangingPunct="0">
                <a:tabLst>
                  <a:tab pos="285750" algn="l"/>
                  <a:tab pos="3257550" algn="ctr"/>
                  <a:tab pos="6457950" algn="r"/>
                </a:tabLst>
              </a:pPr>
              <a:t>‹#›</a:t>
            </a:fld>
            <a:endParaRPr lang="en-US" sz="12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3429000"/>
            <a:ext cx="5029200" cy="5029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447800" y="457200"/>
            <a:ext cx="4181475" cy="2889250"/>
          </a:xfrm>
          <a:prstGeom prst="rect">
            <a:avLst/>
          </a:prstGeom>
          <a:noFill/>
          <a:ln w="12700">
            <a:solidFill>
              <a:schemeClr val="tx1"/>
            </a:solidFill>
            <a:miter lim="800000"/>
            <a:headEnd/>
            <a:tailEnd/>
          </a:ln>
          <a:effectLst/>
        </p:spPr>
      </p:sp>
      <p:sp>
        <p:nvSpPr>
          <p:cNvPr id="2052" name="Line 4"/>
          <p:cNvSpPr>
            <a:spLocks noChangeShapeType="1"/>
          </p:cNvSpPr>
          <p:nvPr/>
        </p:nvSpPr>
        <p:spPr bwMode="auto">
          <a:xfrm>
            <a:off x="1120775" y="35814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53" name="Line 5"/>
          <p:cNvSpPr>
            <a:spLocks noChangeShapeType="1"/>
          </p:cNvSpPr>
          <p:nvPr/>
        </p:nvSpPr>
        <p:spPr bwMode="auto">
          <a:xfrm>
            <a:off x="1120775" y="38862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54" name="Line 6"/>
          <p:cNvSpPr>
            <a:spLocks noChangeShapeType="1"/>
          </p:cNvSpPr>
          <p:nvPr/>
        </p:nvSpPr>
        <p:spPr bwMode="auto">
          <a:xfrm>
            <a:off x="1120775" y="41910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55" name="Line 7"/>
          <p:cNvSpPr>
            <a:spLocks noChangeShapeType="1"/>
          </p:cNvSpPr>
          <p:nvPr/>
        </p:nvSpPr>
        <p:spPr bwMode="auto">
          <a:xfrm>
            <a:off x="1120775" y="44958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56" name="Line 8"/>
          <p:cNvSpPr>
            <a:spLocks noChangeShapeType="1"/>
          </p:cNvSpPr>
          <p:nvPr/>
        </p:nvSpPr>
        <p:spPr bwMode="auto">
          <a:xfrm>
            <a:off x="1120775" y="48006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57" name="Line 9"/>
          <p:cNvSpPr>
            <a:spLocks noChangeShapeType="1"/>
          </p:cNvSpPr>
          <p:nvPr/>
        </p:nvSpPr>
        <p:spPr bwMode="auto">
          <a:xfrm>
            <a:off x="1120775" y="51054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58" name="Line 10"/>
          <p:cNvSpPr>
            <a:spLocks noChangeShapeType="1"/>
          </p:cNvSpPr>
          <p:nvPr/>
        </p:nvSpPr>
        <p:spPr bwMode="auto">
          <a:xfrm>
            <a:off x="1120775" y="51054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59" name="Line 11"/>
          <p:cNvSpPr>
            <a:spLocks noChangeShapeType="1"/>
          </p:cNvSpPr>
          <p:nvPr/>
        </p:nvSpPr>
        <p:spPr bwMode="auto">
          <a:xfrm>
            <a:off x="1120775" y="54102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60" name="Line 12"/>
          <p:cNvSpPr>
            <a:spLocks noChangeShapeType="1"/>
          </p:cNvSpPr>
          <p:nvPr/>
        </p:nvSpPr>
        <p:spPr bwMode="auto">
          <a:xfrm>
            <a:off x="1120775" y="57150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61" name="Line 13"/>
          <p:cNvSpPr>
            <a:spLocks noChangeShapeType="1"/>
          </p:cNvSpPr>
          <p:nvPr/>
        </p:nvSpPr>
        <p:spPr bwMode="auto">
          <a:xfrm>
            <a:off x="1120775" y="60198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62" name="Line 14"/>
          <p:cNvSpPr>
            <a:spLocks noChangeShapeType="1"/>
          </p:cNvSpPr>
          <p:nvPr/>
        </p:nvSpPr>
        <p:spPr bwMode="auto">
          <a:xfrm>
            <a:off x="1120775" y="63246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63" name="Line 15"/>
          <p:cNvSpPr>
            <a:spLocks noChangeShapeType="1"/>
          </p:cNvSpPr>
          <p:nvPr/>
        </p:nvSpPr>
        <p:spPr bwMode="auto">
          <a:xfrm>
            <a:off x="1120775" y="66294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64" name="Line 16"/>
          <p:cNvSpPr>
            <a:spLocks noChangeShapeType="1"/>
          </p:cNvSpPr>
          <p:nvPr/>
        </p:nvSpPr>
        <p:spPr bwMode="auto">
          <a:xfrm>
            <a:off x="1120775" y="69342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65" name="Line 17"/>
          <p:cNvSpPr>
            <a:spLocks noChangeShapeType="1"/>
          </p:cNvSpPr>
          <p:nvPr/>
        </p:nvSpPr>
        <p:spPr bwMode="auto">
          <a:xfrm>
            <a:off x="1120775" y="72390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66" name="Line 18"/>
          <p:cNvSpPr>
            <a:spLocks noChangeShapeType="1"/>
          </p:cNvSpPr>
          <p:nvPr/>
        </p:nvSpPr>
        <p:spPr bwMode="auto">
          <a:xfrm>
            <a:off x="1120775" y="75438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67" name="Line 19"/>
          <p:cNvSpPr>
            <a:spLocks noChangeShapeType="1"/>
          </p:cNvSpPr>
          <p:nvPr/>
        </p:nvSpPr>
        <p:spPr bwMode="auto">
          <a:xfrm>
            <a:off x="1120775" y="78486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68" name="Line 20"/>
          <p:cNvSpPr>
            <a:spLocks noChangeShapeType="1"/>
          </p:cNvSpPr>
          <p:nvPr/>
        </p:nvSpPr>
        <p:spPr bwMode="auto">
          <a:xfrm>
            <a:off x="1120775" y="81534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69" name="Line 21"/>
          <p:cNvSpPr>
            <a:spLocks noChangeShapeType="1"/>
          </p:cNvSpPr>
          <p:nvPr/>
        </p:nvSpPr>
        <p:spPr bwMode="auto">
          <a:xfrm>
            <a:off x="1120775" y="8458200"/>
            <a:ext cx="4657725" cy="0"/>
          </a:xfrm>
          <a:prstGeom prst="line">
            <a:avLst/>
          </a:prstGeom>
          <a:noFill/>
          <a:ln w="12700">
            <a:solidFill>
              <a:schemeClr val="folHlink"/>
            </a:solidFill>
            <a:round/>
            <a:headEnd/>
            <a:tailEnd/>
          </a:ln>
          <a:effectLst/>
        </p:spPr>
        <p:txBody>
          <a:bodyPr wrap="none" anchor="ctr"/>
          <a:lstStyle/>
          <a:p>
            <a:endParaRPr lang="en-US"/>
          </a:p>
        </p:txBody>
      </p:sp>
      <p:sp>
        <p:nvSpPr>
          <p:cNvPr id="2070" name="Line 22"/>
          <p:cNvSpPr>
            <a:spLocks noChangeShapeType="1"/>
          </p:cNvSpPr>
          <p:nvPr/>
        </p:nvSpPr>
        <p:spPr bwMode="auto">
          <a:xfrm>
            <a:off x="523875" y="381000"/>
            <a:ext cx="5851525" cy="0"/>
          </a:xfrm>
          <a:prstGeom prst="line">
            <a:avLst/>
          </a:prstGeom>
          <a:noFill/>
          <a:ln w="25400">
            <a:solidFill>
              <a:schemeClr val="tx1"/>
            </a:solidFill>
            <a:round/>
            <a:headEnd/>
            <a:tailEnd/>
          </a:ln>
          <a:effectLst/>
        </p:spPr>
        <p:txBody>
          <a:bodyPr wrap="none" anchor="ctr"/>
          <a:lstStyle/>
          <a:p>
            <a:endParaRPr lang="en-US"/>
          </a:p>
        </p:txBody>
      </p:sp>
      <p:sp>
        <p:nvSpPr>
          <p:cNvPr id="2071" name="Rectangle 23"/>
          <p:cNvSpPr>
            <a:spLocks noChangeArrowheads="1"/>
          </p:cNvSpPr>
          <p:nvPr/>
        </p:nvSpPr>
        <p:spPr bwMode="auto">
          <a:xfrm>
            <a:off x="77788" y="8824913"/>
            <a:ext cx="6702425" cy="241300"/>
          </a:xfrm>
          <a:prstGeom prst="rect">
            <a:avLst/>
          </a:prstGeom>
          <a:noFill/>
          <a:ln w="12700">
            <a:noFill/>
            <a:miter lim="800000"/>
            <a:headEnd/>
            <a:tailEnd/>
          </a:ln>
          <a:effectLst/>
        </p:spPr>
        <p:txBody>
          <a:bodyPr lIns="90488" tIns="44450" rIns="90488" bIns="44450">
            <a:spAutoFit/>
          </a:bodyPr>
          <a:lstStyle/>
          <a:p>
            <a:pPr algn="l" eaLnBrk="0" hangingPunct="0">
              <a:tabLst>
                <a:tab pos="285750" algn="l"/>
                <a:tab pos="6457950" algn="r"/>
              </a:tabLst>
            </a:pPr>
            <a:r>
              <a:rPr lang="en-US" sz="1000"/>
              <a:t>Business Statistics: A Decision-Making Approach, 7e	© 2008 Prentice-Hall, Inc.</a:t>
            </a:r>
          </a:p>
        </p:txBody>
      </p:sp>
      <p:sp>
        <p:nvSpPr>
          <p:cNvPr id="2072" name="Line 24"/>
          <p:cNvSpPr>
            <a:spLocks noChangeShapeType="1"/>
          </p:cNvSpPr>
          <p:nvPr/>
        </p:nvSpPr>
        <p:spPr bwMode="auto">
          <a:xfrm>
            <a:off x="523875" y="8763000"/>
            <a:ext cx="5851525" cy="0"/>
          </a:xfrm>
          <a:prstGeom prst="line">
            <a:avLst/>
          </a:prstGeom>
          <a:noFill/>
          <a:ln w="25400">
            <a:solidFill>
              <a:schemeClr val="tx1"/>
            </a:solidFill>
            <a:round/>
            <a:headEnd/>
            <a:tailEnd/>
          </a:ln>
          <a:effectLst/>
        </p:spPr>
        <p:txBody>
          <a:bodyPr wrap="none" anchor="ctr"/>
          <a:lstStyle/>
          <a:p>
            <a:endParaRPr lang="en-US"/>
          </a:p>
        </p:txBody>
      </p:sp>
      <p:sp>
        <p:nvSpPr>
          <p:cNvPr id="2073" name="Rectangle 25"/>
          <p:cNvSpPr>
            <a:spLocks noChangeArrowheads="1"/>
          </p:cNvSpPr>
          <p:nvPr/>
        </p:nvSpPr>
        <p:spPr bwMode="auto">
          <a:xfrm>
            <a:off x="77788" y="61913"/>
            <a:ext cx="6702425" cy="273050"/>
          </a:xfrm>
          <a:prstGeom prst="rect">
            <a:avLst/>
          </a:prstGeom>
          <a:noFill/>
          <a:ln w="12700">
            <a:noFill/>
            <a:miter lim="800000"/>
            <a:headEnd/>
            <a:tailEnd/>
          </a:ln>
          <a:effectLst/>
        </p:spPr>
        <p:txBody>
          <a:bodyPr lIns="90488" tIns="44450" rIns="90488" bIns="44450">
            <a:spAutoFit/>
          </a:bodyPr>
          <a:lstStyle/>
          <a:p>
            <a:pPr algn="l" eaLnBrk="0" hangingPunct="0">
              <a:tabLst>
                <a:tab pos="285750" algn="l"/>
                <a:tab pos="3257550" algn="ctr"/>
                <a:tab pos="6457950" algn="r"/>
              </a:tabLst>
            </a:pPr>
            <a:r>
              <a:rPr lang="en-US" sz="1200"/>
              <a:t>	Chapter 9	</a:t>
            </a:r>
            <a:r>
              <a:rPr lang="en-US" sz="1200" b="1"/>
              <a:t>Instructor Notes</a:t>
            </a:r>
            <a:r>
              <a:rPr lang="en-US" sz="1200"/>
              <a:t>	9-</a:t>
            </a:r>
            <a:fld id="{688E5079-9397-489B-B47F-6B5ACAF34DAB}" type="slidenum">
              <a:rPr lang="en-US" sz="1200"/>
              <a:pPr algn="l" eaLnBrk="0" hangingPunct="0">
                <a:tabLst>
                  <a:tab pos="285750" algn="l"/>
                  <a:tab pos="3257550" algn="ctr"/>
                  <a:tab pos="6457950" algn="r"/>
                </a:tabLst>
              </a:pPr>
              <a:t>‹#›</a:t>
            </a:fld>
            <a:endParaRPr lang="en-US" sz="12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1066800" y="1676400"/>
            <a:ext cx="7772400" cy="704850"/>
          </a:xfrm>
        </p:spPr>
        <p:txBody>
          <a:bodyPr/>
          <a:lstStyle>
            <a:lvl1pPr>
              <a:defRPr/>
            </a:lvl1pPr>
          </a:lstStyle>
          <a:p>
            <a:r>
              <a:rPr lang="en-US"/>
              <a:t>Click to edit Master title style</a:t>
            </a:r>
          </a:p>
        </p:txBody>
      </p:sp>
      <p:sp>
        <p:nvSpPr>
          <p:cNvPr id="107524" name="Rectangle 4"/>
          <p:cNvSpPr>
            <a:spLocks noGrp="1" noChangeArrowheads="1"/>
          </p:cNvSpPr>
          <p:nvPr>
            <p:ph type="ftr" sz="quarter" idx="3"/>
          </p:nvPr>
        </p:nvSpPr>
        <p:spPr>
          <a:xfrm>
            <a:off x="0" y="6534150"/>
            <a:ext cx="4648200" cy="323850"/>
          </a:xfrm>
        </p:spPr>
        <p:txBody>
          <a:bodyPr/>
          <a:lstStyle>
            <a:lvl1pPr>
              <a:defRPr/>
            </a:lvl1pPr>
          </a:lstStyle>
          <a:p>
            <a:r>
              <a:rPr lang="en-US"/>
              <a:t>Copyright ©2011 Pearson Education, Inc. publishing as Prentice Hall</a:t>
            </a:r>
          </a:p>
        </p:txBody>
      </p:sp>
      <p:sp>
        <p:nvSpPr>
          <p:cNvPr id="107525" name="Rectangle 5"/>
          <p:cNvSpPr>
            <a:spLocks noGrp="1" noChangeArrowheads="1"/>
          </p:cNvSpPr>
          <p:nvPr>
            <p:ph type="sldNum" sz="quarter" idx="4"/>
          </p:nvPr>
        </p:nvSpPr>
        <p:spPr>
          <a:xfrm>
            <a:off x="7010400" y="6537325"/>
            <a:ext cx="2133600" cy="320675"/>
          </a:xfrm>
        </p:spPr>
        <p:txBody>
          <a:bodyPr/>
          <a:lstStyle>
            <a:lvl1pPr>
              <a:defRPr/>
            </a:lvl1pPr>
          </a:lstStyle>
          <a:p>
            <a:r>
              <a:rPr lang="en-US"/>
              <a:t>9-</a:t>
            </a:r>
            <a:fld id="{8348D8CE-EE28-4C2E-95EC-6A87011A6521}" type="slidenum">
              <a:rPr lang="en-US"/>
              <a:pPr/>
              <a:t>‹#›</a:t>
            </a:fld>
            <a:endParaRPr lang="en-US"/>
          </a:p>
        </p:txBody>
      </p:sp>
      <p:pic>
        <p:nvPicPr>
          <p:cNvPr id="107526" name="Picture 6"/>
          <p:cNvPicPr>
            <a:picLocks noChangeAspect="1" noChangeArrowheads="1"/>
          </p:cNvPicPr>
          <p:nvPr userDrawn="1"/>
        </p:nvPicPr>
        <p:blipFill>
          <a:blip r:embed="rId2" cstate="print"/>
          <a:srcRect/>
          <a:stretch>
            <a:fillRect/>
          </a:stretch>
        </p:blipFill>
        <p:spPr bwMode="auto">
          <a:xfrm>
            <a:off x="152400" y="2057400"/>
            <a:ext cx="8839200" cy="1196975"/>
          </a:xfrm>
          <a:prstGeom prst="rect">
            <a:avLst/>
          </a:prstGeom>
          <a:noFill/>
          <a:ln w="9525">
            <a:noFill/>
            <a:miter lim="800000"/>
            <a:headEnd/>
            <a:tailEnd/>
          </a:ln>
          <a:effectLst/>
        </p:spPr>
      </p:pic>
      <p:sp>
        <p:nvSpPr>
          <p:cNvPr id="107527" name="Rectangle 7"/>
          <p:cNvSpPr>
            <a:spLocks noChangeArrowheads="1"/>
          </p:cNvSpPr>
          <p:nvPr/>
        </p:nvSpPr>
        <p:spPr bwMode="auto">
          <a:xfrm>
            <a:off x="457200" y="3200400"/>
            <a:ext cx="8077200" cy="1447800"/>
          </a:xfrm>
          <a:prstGeom prst="rect">
            <a:avLst/>
          </a:prstGeom>
          <a:noFill/>
          <a:ln w="9525">
            <a:noFill/>
            <a:miter lim="800000"/>
            <a:headEnd/>
            <a:tailEnd/>
          </a:ln>
          <a:effectLst/>
        </p:spPr>
        <p:txBody>
          <a:bodyPr lIns="85342" tIns="42672" rIns="85342" bIns="42672"/>
          <a:lstStyle/>
          <a:p>
            <a:pPr defTabSz="852488">
              <a:spcBef>
                <a:spcPct val="20000"/>
              </a:spcBef>
              <a:buClr>
                <a:schemeClr val="folHlink"/>
              </a:buClr>
              <a:buSzPct val="60000"/>
              <a:buFont typeface="Wingdings" pitchFamily="2" charset="2"/>
              <a:buNone/>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07527">
                                            <p:txEl>
                                              <p:pRg st="0" end="0"/>
                                            </p:txEl>
                                          </p:spTgt>
                                        </p:tgtEl>
                                        <p:attrNameLst>
                                          <p:attrName>style.visibility</p:attrName>
                                        </p:attrNameLst>
                                      </p:cBhvr>
                                      <p:to>
                                        <p:strVal val="visible"/>
                                      </p:to>
                                    </p:set>
                                    <p:anim calcmode="lin" valueType="num">
                                      <p:cBhvr additive="base">
                                        <p:cTn id="7" dur="500" fill="hold"/>
                                        <p:tgtEl>
                                          <p:spTgt spid="1075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75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7" grpId="0" build="p" autoUpdateAnimBg="0">
        <p:tmplLst>
          <p:tmpl lvl="1">
            <p:tnLst>
              <p:par>
                <p:cTn presetID="2" presetClass="entr" presetSubtype="8" fill="hold" nodeType="clickEffect">
                  <p:stCondLst>
                    <p:cond delay="0"/>
                  </p:stCondLst>
                  <p:childTnLst>
                    <p:set>
                      <p:cBhvr>
                        <p:cTn dur="1" fill="hold">
                          <p:stCondLst>
                            <p:cond delay="0"/>
                          </p:stCondLst>
                        </p:cTn>
                        <p:tgtEl>
                          <p:spTgt spid="107527"/>
                        </p:tgtEl>
                        <p:attrNameLst>
                          <p:attrName>style.visibility</p:attrName>
                        </p:attrNameLst>
                      </p:cBhvr>
                      <p:to>
                        <p:strVal val="visible"/>
                      </p:to>
                    </p:set>
                    <p:anim calcmode="lin" valueType="num">
                      <p:cBhvr additive="base">
                        <p:cTn dur="500" fill="hold"/>
                        <p:tgtEl>
                          <p:spTgt spid="107527"/>
                        </p:tgtEl>
                        <p:attrNameLst>
                          <p:attrName>ppt_x</p:attrName>
                        </p:attrNameLst>
                      </p:cBhvr>
                      <p:tavLst>
                        <p:tav tm="0">
                          <p:val>
                            <p:strVal val="0-#ppt_w/2"/>
                          </p:val>
                        </p:tav>
                        <p:tav tm="100000">
                          <p:val>
                            <p:strVal val="#ppt_x"/>
                          </p:val>
                        </p:tav>
                      </p:tavLst>
                    </p:anim>
                    <p:anim calcmode="lin" valueType="num">
                      <p:cBhvr additive="base">
                        <p:cTn dur="500" fill="hold"/>
                        <p:tgtEl>
                          <p:spTgt spid="107527"/>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07527"/>
                        </p:tgtEl>
                        <p:attrNameLst>
                          <p:attrName>style.visibility</p:attrName>
                        </p:attrNameLst>
                      </p:cBhvr>
                      <p:to>
                        <p:strVal val="visible"/>
                      </p:to>
                    </p:set>
                    <p:anim calcmode="lin" valueType="num">
                      <p:cBhvr additive="base">
                        <p:cTn dur="500" fill="hold"/>
                        <p:tgtEl>
                          <p:spTgt spid="107527"/>
                        </p:tgtEl>
                        <p:attrNameLst>
                          <p:attrName>ppt_x</p:attrName>
                        </p:attrNameLst>
                      </p:cBhvr>
                      <p:tavLst>
                        <p:tav tm="0">
                          <p:val>
                            <p:strVal val="0-#ppt_w/2"/>
                          </p:val>
                        </p:tav>
                        <p:tav tm="100000">
                          <p:val>
                            <p:strVal val="#ppt_x"/>
                          </p:val>
                        </p:tav>
                      </p:tavLst>
                    </p:anim>
                    <p:anim calcmode="lin" valueType="num">
                      <p:cBhvr additive="base">
                        <p:cTn dur="500" fill="hold"/>
                        <p:tgtEl>
                          <p:spTgt spid="107527"/>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7527"/>
                        </p:tgtEl>
                        <p:attrNameLst>
                          <p:attrName>style.visibility</p:attrName>
                        </p:attrNameLst>
                      </p:cBhvr>
                      <p:to>
                        <p:strVal val="visible"/>
                      </p:to>
                    </p:set>
                    <p:anim calcmode="lin" valueType="num">
                      <p:cBhvr additive="base">
                        <p:cTn dur="500" fill="hold"/>
                        <p:tgtEl>
                          <p:spTgt spid="107527"/>
                        </p:tgtEl>
                        <p:attrNameLst>
                          <p:attrName>ppt_x</p:attrName>
                        </p:attrNameLst>
                      </p:cBhvr>
                      <p:tavLst>
                        <p:tav tm="0">
                          <p:val>
                            <p:strVal val="0-#ppt_w/2"/>
                          </p:val>
                        </p:tav>
                        <p:tav tm="100000">
                          <p:val>
                            <p:strVal val="#ppt_x"/>
                          </p:val>
                        </p:tav>
                      </p:tavLst>
                    </p:anim>
                    <p:anim calcmode="lin" valueType="num">
                      <p:cBhvr additive="base">
                        <p:cTn dur="500" fill="hold"/>
                        <p:tgtEl>
                          <p:spTgt spid="107527"/>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7527"/>
                        </p:tgtEl>
                        <p:attrNameLst>
                          <p:attrName>style.visibility</p:attrName>
                        </p:attrNameLst>
                      </p:cBhvr>
                      <p:to>
                        <p:strVal val="visible"/>
                      </p:to>
                    </p:set>
                    <p:anim calcmode="lin" valueType="num">
                      <p:cBhvr additive="base">
                        <p:cTn dur="500" fill="hold"/>
                        <p:tgtEl>
                          <p:spTgt spid="107527"/>
                        </p:tgtEl>
                        <p:attrNameLst>
                          <p:attrName>ppt_x</p:attrName>
                        </p:attrNameLst>
                      </p:cBhvr>
                      <p:tavLst>
                        <p:tav tm="0">
                          <p:val>
                            <p:strVal val="0-#ppt_w/2"/>
                          </p:val>
                        </p:tav>
                        <p:tav tm="100000">
                          <p:val>
                            <p:strVal val="#ppt_x"/>
                          </p:val>
                        </p:tav>
                      </p:tavLst>
                    </p:anim>
                    <p:anim calcmode="lin" valueType="num">
                      <p:cBhvr additive="base">
                        <p:cTn dur="500" fill="hold"/>
                        <p:tgtEl>
                          <p:spTgt spid="107527"/>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7527"/>
                        </p:tgtEl>
                        <p:attrNameLst>
                          <p:attrName>style.visibility</p:attrName>
                        </p:attrNameLst>
                      </p:cBhvr>
                      <p:to>
                        <p:strVal val="visible"/>
                      </p:to>
                    </p:set>
                    <p:anim calcmode="lin" valueType="num">
                      <p:cBhvr additive="base">
                        <p:cTn dur="500" fill="hold"/>
                        <p:tgtEl>
                          <p:spTgt spid="107527"/>
                        </p:tgtEl>
                        <p:attrNameLst>
                          <p:attrName>ppt_x</p:attrName>
                        </p:attrNameLst>
                      </p:cBhvr>
                      <p:tavLst>
                        <p:tav tm="0">
                          <p:val>
                            <p:strVal val="0-#ppt_w/2"/>
                          </p:val>
                        </p:tav>
                        <p:tav tm="100000">
                          <p:val>
                            <p:strVal val="#ppt_x"/>
                          </p:val>
                        </p:tav>
                      </p:tavLst>
                    </p:anim>
                    <p:anim calcmode="lin" valueType="num">
                      <p:cBhvr additive="base">
                        <p:cTn dur="500" fill="hold"/>
                        <p:tgtEl>
                          <p:spTgt spid="10752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lvl1pPr>
              <a:defRPr/>
            </a:lvl1pPr>
          </a:lstStyle>
          <a:p>
            <a:r>
              <a:rPr lang="en-US"/>
              <a:t>9-</a:t>
            </a:r>
            <a:fld id="{7515A8CE-9140-42A6-A89E-E6CB3534DD3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81000"/>
            <a:ext cx="20193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81000"/>
            <a:ext cx="59055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lvl1pPr>
              <a:defRPr/>
            </a:lvl1pPr>
          </a:lstStyle>
          <a:p>
            <a:r>
              <a:rPr lang="en-US"/>
              <a:t>9-</a:t>
            </a:r>
            <a:fld id="{CE3880D6-B2EF-4752-8BCD-0084AF1F890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lvl1pPr>
              <a:defRPr/>
            </a:lvl1pPr>
          </a:lstStyle>
          <a:p>
            <a:r>
              <a:rPr lang="en-US"/>
              <a:t>9-</a:t>
            </a:r>
            <a:fld id="{69F4F5DA-B92F-4B2B-B438-A98850D6A23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lvl1pPr>
              <a:defRPr/>
            </a:lvl1pPr>
          </a:lstStyle>
          <a:p>
            <a:r>
              <a:rPr lang="en-US"/>
              <a:t>9-</a:t>
            </a:r>
            <a:fld id="{A7DBE771-42A9-4382-AA29-E74B0C001B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©2011 Pearson Education, Inc. publishing as Prentice Hall</a:t>
            </a:r>
          </a:p>
        </p:txBody>
      </p:sp>
      <p:sp>
        <p:nvSpPr>
          <p:cNvPr id="6" name="Slide Number Placeholder 5"/>
          <p:cNvSpPr>
            <a:spLocks noGrp="1"/>
          </p:cNvSpPr>
          <p:nvPr>
            <p:ph type="sldNum" sz="quarter" idx="11"/>
          </p:nvPr>
        </p:nvSpPr>
        <p:spPr/>
        <p:txBody>
          <a:bodyPr/>
          <a:lstStyle>
            <a:lvl1pPr>
              <a:defRPr/>
            </a:lvl1pPr>
          </a:lstStyle>
          <a:p>
            <a:r>
              <a:rPr lang="en-US"/>
              <a:t>9-</a:t>
            </a:r>
            <a:fld id="{A76749D4-FF4F-46A2-A9BC-5A11D6DD250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©2011 Pearson Education, Inc. publishing as Prentice Hall</a:t>
            </a:r>
          </a:p>
        </p:txBody>
      </p:sp>
      <p:sp>
        <p:nvSpPr>
          <p:cNvPr id="8" name="Slide Number Placeholder 7"/>
          <p:cNvSpPr>
            <a:spLocks noGrp="1"/>
          </p:cNvSpPr>
          <p:nvPr>
            <p:ph type="sldNum" sz="quarter" idx="11"/>
          </p:nvPr>
        </p:nvSpPr>
        <p:spPr/>
        <p:txBody>
          <a:bodyPr/>
          <a:lstStyle>
            <a:lvl1pPr>
              <a:defRPr/>
            </a:lvl1pPr>
          </a:lstStyle>
          <a:p>
            <a:r>
              <a:rPr lang="en-US"/>
              <a:t>9-</a:t>
            </a:r>
            <a:fld id="{7C643FF3-88CF-4B50-A58A-FCD233AC58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©2011 Pearson Education, Inc. publishing as Prentice Hall</a:t>
            </a:r>
          </a:p>
        </p:txBody>
      </p:sp>
      <p:sp>
        <p:nvSpPr>
          <p:cNvPr id="4" name="Slide Number Placeholder 3"/>
          <p:cNvSpPr>
            <a:spLocks noGrp="1"/>
          </p:cNvSpPr>
          <p:nvPr>
            <p:ph type="sldNum" sz="quarter" idx="11"/>
          </p:nvPr>
        </p:nvSpPr>
        <p:spPr/>
        <p:txBody>
          <a:bodyPr/>
          <a:lstStyle>
            <a:lvl1pPr>
              <a:defRPr/>
            </a:lvl1pPr>
          </a:lstStyle>
          <a:p>
            <a:r>
              <a:rPr lang="en-US"/>
              <a:t>9-</a:t>
            </a:r>
            <a:fld id="{163CAF71-9E68-4A35-8D51-9AEF0EA5210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©2011 Pearson Education, Inc. publishing as Prentice Hall</a:t>
            </a:r>
          </a:p>
        </p:txBody>
      </p:sp>
      <p:sp>
        <p:nvSpPr>
          <p:cNvPr id="3" name="Slide Number Placeholder 2"/>
          <p:cNvSpPr>
            <a:spLocks noGrp="1"/>
          </p:cNvSpPr>
          <p:nvPr>
            <p:ph type="sldNum" sz="quarter" idx="11"/>
          </p:nvPr>
        </p:nvSpPr>
        <p:spPr/>
        <p:txBody>
          <a:bodyPr/>
          <a:lstStyle>
            <a:lvl1pPr>
              <a:defRPr/>
            </a:lvl1pPr>
          </a:lstStyle>
          <a:p>
            <a:r>
              <a:rPr lang="en-US"/>
              <a:t>9-</a:t>
            </a:r>
            <a:fld id="{B1E183C7-C15F-4AC0-8FEB-DE5FF3BCB7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©2011 Pearson Education, Inc. publishing as Prentice Hall</a:t>
            </a:r>
          </a:p>
        </p:txBody>
      </p:sp>
      <p:sp>
        <p:nvSpPr>
          <p:cNvPr id="6" name="Slide Number Placeholder 5"/>
          <p:cNvSpPr>
            <a:spLocks noGrp="1"/>
          </p:cNvSpPr>
          <p:nvPr>
            <p:ph type="sldNum" sz="quarter" idx="11"/>
          </p:nvPr>
        </p:nvSpPr>
        <p:spPr/>
        <p:txBody>
          <a:bodyPr/>
          <a:lstStyle>
            <a:lvl1pPr>
              <a:defRPr/>
            </a:lvl1pPr>
          </a:lstStyle>
          <a:p>
            <a:r>
              <a:rPr lang="en-US"/>
              <a:t>9-</a:t>
            </a:r>
            <a:fld id="{423B6AB7-1E5E-4BBC-83C8-85F9C4A204D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©2011 Pearson Education, Inc. publishing as Prentice Hall</a:t>
            </a:r>
          </a:p>
        </p:txBody>
      </p:sp>
      <p:sp>
        <p:nvSpPr>
          <p:cNvPr id="6" name="Slide Number Placeholder 5"/>
          <p:cNvSpPr>
            <a:spLocks noGrp="1"/>
          </p:cNvSpPr>
          <p:nvPr>
            <p:ph type="sldNum" sz="quarter" idx="11"/>
          </p:nvPr>
        </p:nvSpPr>
        <p:spPr/>
        <p:txBody>
          <a:bodyPr/>
          <a:lstStyle>
            <a:lvl1pPr>
              <a:defRPr/>
            </a:lvl1pPr>
          </a:lstStyle>
          <a:p>
            <a:r>
              <a:rPr lang="en-US"/>
              <a:t>9-</a:t>
            </a:r>
            <a:fld id="{3E9B3E73-4630-4813-BCCC-413C7624D7C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69" name="Rectangle 9"/>
          <p:cNvSpPr>
            <a:spLocks noGrp="1" noChangeArrowheads="1"/>
          </p:cNvSpPr>
          <p:nvPr>
            <p:ph type="title"/>
          </p:nvPr>
        </p:nvSpPr>
        <p:spPr bwMode="auto">
          <a:xfrm>
            <a:off x="990600" y="381000"/>
            <a:ext cx="7793038" cy="762000"/>
          </a:xfrm>
          <a:prstGeom prst="rect">
            <a:avLst/>
          </a:prstGeom>
          <a:noFill/>
          <a:ln w="9525">
            <a:noFill/>
            <a:miter lim="800000"/>
            <a:headEnd/>
            <a:tailEnd/>
          </a:ln>
          <a:effectLst/>
        </p:spPr>
        <p:txBody>
          <a:bodyPr vert="horz" wrap="square" lIns="85342" tIns="42672" rIns="85342" bIns="42672" numCol="1" anchor="b" anchorCtr="0" compatLnSpc="1">
            <a:prstTxWarp prst="textNoShape">
              <a:avLst/>
            </a:prstTxWarp>
          </a:bodyPr>
          <a:lstStyle/>
          <a:p>
            <a:pPr lvl="0"/>
            <a:r>
              <a:rPr lang="en-US" smtClean="0"/>
              <a:t>Click to edit Master title style</a:t>
            </a:r>
          </a:p>
        </p:txBody>
      </p:sp>
      <p:sp>
        <p:nvSpPr>
          <p:cNvPr id="92170" name="Rectangle 10"/>
          <p:cNvSpPr>
            <a:spLocks noGrp="1" noChangeArrowheads="1"/>
          </p:cNvSpPr>
          <p:nvPr>
            <p:ph type="body" idx="1"/>
          </p:nvPr>
        </p:nvSpPr>
        <p:spPr bwMode="auto">
          <a:xfrm>
            <a:off x="762000" y="1600200"/>
            <a:ext cx="8077200" cy="4114800"/>
          </a:xfrm>
          <a:prstGeom prst="rect">
            <a:avLst/>
          </a:prstGeom>
          <a:noFill/>
          <a:ln w="9525">
            <a:noFill/>
            <a:miter lim="800000"/>
            <a:headEnd/>
            <a:tailEnd/>
          </a:ln>
          <a:effectLst/>
        </p:spPr>
        <p:txBody>
          <a:bodyPr vert="horz" wrap="square" lIns="85342" tIns="42672" rIns="85342" bIns="426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71" name="Rectangle 11"/>
          <p:cNvSpPr>
            <a:spLocks noGrp="1" noChangeArrowheads="1"/>
          </p:cNvSpPr>
          <p:nvPr>
            <p:ph type="ftr" sz="quarter" idx="3"/>
          </p:nvPr>
        </p:nvSpPr>
        <p:spPr bwMode="auto">
          <a:xfrm>
            <a:off x="0" y="6553200"/>
            <a:ext cx="4648200" cy="304800"/>
          </a:xfrm>
          <a:prstGeom prst="rect">
            <a:avLst/>
          </a:prstGeom>
          <a:noFill/>
          <a:ln w="9525">
            <a:noFill/>
            <a:miter lim="800000"/>
            <a:headEnd/>
            <a:tailEnd/>
          </a:ln>
          <a:effectLst/>
        </p:spPr>
        <p:txBody>
          <a:bodyPr vert="horz" wrap="square" lIns="85342" tIns="42672" rIns="85342" bIns="42672" numCol="1" anchor="b" anchorCtr="0" compatLnSpc="1">
            <a:prstTxWarp prst="textNoShape">
              <a:avLst/>
            </a:prstTxWarp>
          </a:bodyPr>
          <a:lstStyle>
            <a:lvl1pPr algn="l" defTabSz="852488">
              <a:defRPr sz="900"/>
            </a:lvl1pPr>
          </a:lstStyle>
          <a:p>
            <a:r>
              <a:rPr lang="en-US"/>
              <a:t>Copyright ©2011 Pearson Education, Inc. publishing as Prentice Hall</a:t>
            </a:r>
          </a:p>
        </p:txBody>
      </p:sp>
      <p:sp>
        <p:nvSpPr>
          <p:cNvPr id="92172" name="Rectangle 12"/>
          <p:cNvSpPr>
            <a:spLocks noGrp="1" noChangeArrowheads="1"/>
          </p:cNvSpPr>
          <p:nvPr>
            <p:ph type="sldNum" sz="quarter" idx="4"/>
          </p:nvPr>
        </p:nvSpPr>
        <p:spPr bwMode="auto">
          <a:xfrm>
            <a:off x="7239000" y="6548438"/>
            <a:ext cx="1905000" cy="309562"/>
          </a:xfrm>
          <a:prstGeom prst="rect">
            <a:avLst/>
          </a:prstGeom>
          <a:noFill/>
          <a:ln w="9525">
            <a:noFill/>
            <a:miter lim="800000"/>
            <a:headEnd/>
            <a:tailEnd/>
          </a:ln>
          <a:effectLst/>
        </p:spPr>
        <p:txBody>
          <a:bodyPr vert="horz" wrap="square" lIns="85342" tIns="42672" rIns="85342" bIns="42672" numCol="1" anchor="b" anchorCtr="0" compatLnSpc="1">
            <a:prstTxWarp prst="textNoShape">
              <a:avLst/>
            </a:prstTxWarp>
          </a:bodyPr>
          <a:lstStyle>
            <a:lvl1pPr algn="r" defTabSz="852488">
              <a:defRPr sz="1000"/>
            </a:lvl1pPr>
          </a:lstStyle>
          <a:p>
            <a:r>
              <a:rPr lang="en-US"/>
              <a:t>9-</a:t>
            </a:r>
            <a:fld id="{5E6983E4-8078-4EBF-B078-C80D26BAB05F}" type="slidenum">
              <a:rPr lang="en-US"/>
              <a:pPr/>
              <a:t>‹#›</a:t>
            </a:fld>
            <a:endParaRPr lang="en-US"/>
          </a:p>
        </p:txBody>
      </p:sp>
      <p:pic>
        <p:nvPicPr>
          <p:cNvPr id="92173" name="Picture 13"/>
          <p:cNvPicPr>
            <a:picLocks noChangeAspect="1" noChangeArrowheads="1"/>
          </p:cNvPicPr>
          <p:nvPr userDrawn="1"/>
        </p:nvPicPr>
        <p:blipFill>
          <a:blip r:embed="rId13" cstate="print"/>
          <a:srcRect/>
          <a:stretch>
            <a:fillRect/>
          </a:stretch>
        </p:blipFill>
        <p:spPr bwMode="auto">
          <a:xfrm>
            <a:off x="152400" y="609600"/>
            <a:ext cx="8839200" cy="119697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hf hdr="0" dt="0"/>
  <p:txStyles>
    <p:titleStyle>
      <a:lvl1pPr algn="ctr" defTabSz="852488" rtl="0" fontAlgn="base">
        <a:spcBef>
          <a:spcPct val="0"/>
        </a:spcBef>
        <a:spcAft>
          <a:spcPct val="0"/>
        </a:spcAft>
        <a:defRPr sz="4100">
          <a:solidFill>
            <a:schemeClr val="tx2"/>
          </a:solidFill>
          <a:latin typeface="+mj-lt"/>
          <a:ea typeface="+mj-ea"/>
          <a:cs typeface="+mj-cs"/>
        </a:defRPr>
      </a:lvl1pPr>
      <a:lvl2pPr algn="ctr" defTabSz="852488" rtl="0" fontAlgn="base">
        <a:spcBef>
          <a:spcPct val="0"/>
        </a:spcBef>
        <a:spcAft>
          <a:spcPct val="0"/>
        </a:spcAft>
        <a:defRPr sz="4100">
          <a:solidFill>
            <a:schemeClr val="tx2"/>
          </a:solidFill>
          <a:latin typeface="Arial" pitchFamily="34" charset="0"/>
        </a:defRPr>
      </a:lvl2pPr>
      <a:lvl3pPr algn="ctr" defTabSz="852488" rtl="0" fontAlgn="base">
        <a:spcBef>
          <a:spcPct val="0"/>
        </a:spcBef>
        <a:spcAft>
          <a:spcPct val="0"/>
        </a:spcAft>
        <a:defRPr sz="4100">
          <a:solidFill>
            <a:schemeClr val="tx2"/>
          </a:solidFill>
          <a:latin typeface="Arial" pitchFamily="34" charset="0"/>
        </a:defRPr>
      </a:lvl3pPr>
      <a:lvl4pPr algn="ctr" defTabSz="852488" rtl="0" fontAlgn="base">
        <a:spcBef>
          <a:spcPct val="0"/>
        </a:spcBef>
        <a:spcAft>
          <a:spcPct val="0"/>
        </a:spcAft>
        <a:defRPr sz="4100">
          <a:solidFill>
            <a:schemeClr val="tx2"/>
          </a:solidFill>
          <a:latin typeface="Arial" pitchFamily="34" charset="0"/>
        </a:defRPr>
      </a:lvl4pPr>
      <a:lvl5pPr algn="ctr" defTabSz="852488" rtl="0" fontAlgn="base">
        <a:spcBef>
          <a:spcPct val="0"/>
        </a:spcBef>
        <a:spcAft>
          <a:spcPct val="0"/>
        </a:spcAft>
        <a:defRPr sz="4100">
          <a:solidFill>
            <a:schemeClr val="tx2"/>
          </a:solidFill>
          <a:latin typeface="Arial" pitchFamily="34" charset="0"/>
        </a:defRPr>
      </a:lvl5pPr>
      <a:lvl6pPr marL="457200" algn="ctr" defTabSz="852488" rtl="0" fontAlgn="base">
        <a:spcBef>
          <a:spcPct val="0"/>
        </a:spcBef>
        <a:spcAft>
          <a:spcPct val="0"/>
        </a:spcAft>
        <a:defRPr sz="4100">
          <a:solidFill>
            <a:schemeClr val="tx2"/>
          </a:solidFill>
          <a:latin typeface="Arial" pitchFamily="34" charset="0"/>
        </a:defRPr>
      </a:lvl6pPr>
      <a:lvl7pPr marL="914400" algn="ctr" defTabSz="852488" rtl="0" fontAlgn="base">
        <a:spcBef>
          <a:spcPct val="0"/>
        </a:spcBef>
        <a:spcAft>
          <a:spcPct val="0"/>
        </a:spcAft>
        <a:defRPr sz="4100">
          <a:solidFill>
            <a:schemeClr val="tx2"/>
          </a:solidFill>
          <a:latin typeface="Arial" pitchFamily="34" charset="0"/>
        </a:defRPr>
      </a:lvl7pPr>
      <a:lvl8pPr marL="1371600" algn="ctr" defTabSz="852488" rtl="0" fontAlgn="base">
        <a:spcBef>
          <a:spcPct val="0"/>
        </a:spcBef>
        <a:spcAft>
          <a:spcPct val="0"/>
        </a:spcAft>
        <a:defRPr sz="4100">
          <a:solidFill>
            <a:schemeClr val="tx2"/>
          </a:solidFill>
          <a:latin typeface="Arial" pitchFamily="34" charset="0"/>
        </a:defRPr>
      </a:lvl8pPr>
      <a:lvl9pPr marL="1828800" algn="ctr" defTabSz="852488" rtl="0" fontAlgn="base">
        <a:spcBef>
          <a:spcPct val="0"/>
        </a:spcBef>
        <a:spcAft>
          <a:spcPct val="0"/>
        </a:spcAft>
        <a:defRPr sz="4100">
          <a:solidFill>
            <a:schemeClr val="tx2"/>
          </a:solidFill>
          <a:latin typeface="Arial" pitchFamily="34" charset="0"/>
        </a:defRPr>
      </a:lvl9pPr>
    </p:titleStyle>
    <p:bodyStyle>
      <a:lvl1pPr marL="320675" indent="-320675" algn="l" defTabSz="852488" rtl="0" fontAlgn="base">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693738" indent="-268288" algn="l" defTabSz="852488"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2pPr>
      <a:lvl3pPr marL="1068388" indent="-215900" algn="l" defTabSz="852488" rtl="0" fontAlgn="base">
        <a:spcBef>
          <a:spcPct val="20000"/>
        </a:spcBef>
        <a:spcAft>
          <a:spcPct val="0"/>
        </a:spcAft>
        <a:buClr>
          <a:schemeClr val="accent2"/>
        </a:buClr>
        <a:buSzPct val="50000"/>
        <a:buFont typeface="Wingdings" pitchFamily="2" charset="2"/>
        <a:buChar char="n"/>
        <a:defRPr sz="2400">
          <a:solidFill>
            <a:schemeClr val="tx1"/>
          </a:solidFill>
          <a:latin typeface="+mn-lt"/>
        </a:defRPr>
      </a:lvl3pPr>
      <a:lvl4pPr marL="1493838" indent="-212725" algn="l" defTabSz="852488" rtl="0" fontAlgn="base">
        <a:spcBef>
          <a:spcPct val="20000"/>
        </a:spcBef>
        <a:spcAft>
          <a:spcPct val="0"/>
        </a:spcAft>
        <a:buClr>
          <a:schemeClr val="folHlink"/>
        </a:buClr>
        <a:buSzPct val="55000"/>
        <a:buFont typeface="Wingdings" pitchFamily="2" charset="2"/>
        <a:buChar char="n"/>
        <a:defRPr sz="2000">
          <a:solidFill>
            <a:schemeClr val="tx1"/>
          </a:solidFill>
          <a:latin typeface="+mn-lt"/>
        </a:defRPr>
      </a:lvl4pPr>
      <a:lvl5pPr marL="1919288" indent="-212725" algn="l" defTabSz="852488" rtl="0" fontAlgn="base">
        <a:spcBef>
          <a:spcPct val="20000"/>
        </a:spcBef>
        <a:spcAft>
          <a:spcPct val="0"/>
        </a:spcAft>
        <a:buClr>
          <a:srgbClr val="FD2B4E"/>
        </a:buClr>
        <a:buSzPct val="50000"/>
        <a:buFont typeface="Wingdings" pitchFamily="2" charset="2"/>
        <a:buChar char="n"/>
        <a:defRPr sz="2000">
          <a:solidFill>
            <a:schemeClr val="tx1"/>
          </a:solidFill>
          <a:latin typeface="+mn-lt"/>
        </a:defRPr>
      </a:lvl5pPr>
      <a:lvl6pPr marL="2376488" indent="-212725" algn="l" defTabSz="852488" rtl="0" fontAlgn="base">
        <a:spcBef>
          <a:spcPct val="20000"/>
        </a:spcBef>
        <a:spcAft>
          <a:spcPct val="0"/>
        </a:spcAft>
        <a:buClr>
          <a:srgbClr val="FD2B4E"/>
        </a:buClr>
        <a:buSzPct val="50000"/>
        <a:buFont typeface="Wingdings" pitchFamily="2" charset="2"/>
        <a:buChar char="n"/>
        <a:defRPr sz="2000">
          <a:solidFill>
            <a:schemeClr val="tx1"/>
          </a:solidFill>
          <a:latin typeface="+mn-lt"/>
        </a:defRPr>
      </a:lvl6pPr>
      <a:lvl7pPr marL="2833688" indent="-212725" algn="l" defTabSz="852488" rtl="0" fontAlgn="base">
        <a:spcBef>
          <a:spcPct val="20000"/>
        </a:spcBef>
        <a:spcAft>
          <a:spcPct val="0"/>
        </a:spcAft>
        <a:buClr>
          <a:srgbClr val="FD2B4E"/>
        </a:buClr>
        <a:buSzPct val="50000"/>
        <a:buFont typeface="Wingdings" pitchFamily="2" charset="2"/>
        <a:buChar char="n"/>
        <a:defRPr sz="2000">
          <a:solidFill>
            <a:schemeClr val="tx1"/>
          </a:solidFill>
          <a:latin typeface="+mn-lt"/>
        </a:defRPr>
      </a:lvl7pPr>
      <a:lvl8pPr marL="3290888" indent="-212725" algn="l" defTabSz="852488" rtl="0" fontAlgn="base">
        <a:spcBef>
          <a:spcPct val="20000"/>
        </a:spcBef>
        <a:spcAft>
          <a:spcPct val="0"/>
        </a:spcAft>
        <a:buClr>
          <a:srgbClr val="FD2B4E"/>
        </a:buClr>
        <a:buSzPct val="50000"/>
        <a:buFont typeface="Wingdings" pitchFamily="2" charset="2"/>
        <a:buChar char="n"/>
        <a:defRPr sz="2000">
          <a:solidFill>
            <a:schemeClr val="tx1"/>
          </a:solidFill>
          <a:latin typeface="+mn-lt"/>
        </a:defRPr>
      </a:lvl8pPr>
      <a:lvl9pPr marL="3748088" indent="-212725" algn="l" defTabSz="852488" rtl="0" fontAlgn="base">
        <a:spcBef>
          <a:spcPct val="20000"/>
        </a:spcBef>
        <a:spcAft>
          <a:spcPct val="0"/>
        </a:spcAft>
        <a:buClr>
          <a:srgbClr val="FD2B4E"/>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5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3"/>
          </p:nvPr>
        </p:nvSpPr>
        <p:spPr/>
        <p:txBody>
          <a:bodyPr/>
          <a:lstStyle/>
          <a:p>
            <a:r>
              <a:rPr lang="en-US"/>
              <a:t>Copyright ©2011 Pearson Education, Inc. publishing as Prentice Hall</a:t>
            </a:r>
          </a:p>
        </p:txBody>
      </p:sp>
      <p:sp>
        <p:nvSpPr>
          <p:cNvPr id="5" name="Rectangle 5"/>
          <p:cNvSpPr>
            <a:spLocks noGrp="1" noChangeArrowheads="1"/>
          </p:cNvSpPr>
          <p:nvPr>
            <p:ph type="sldNum" sz="quarter" idx="4"/>
          </p:nvPr>
        </p:nvSpPr>
        <p:spPr/>
        <p:txBody>
          <a:bodyPr/>
          <a:lstStyle/>
          <a:p>
            <a:r>
              <a:rPr lang="en-US"/>
              <a:t>9-</a:t>
            </a:r>
            <a:fld id="{34823C38-6014-4517-9743-883943E791E7}" type="slidenum">
              <a:rPr lang="en-US"/>
              <a:pPr/>
              <a:t>1</a:t>
            </a:fld>
            <a:endParaRPr lang="en-US"/>
          </a:p>
        </p:txBody>
      </p:sp>
      <p:sp>
        <p:nvSpPr>
          <p:cNvPr id="51205" name="Rectangle 5"/>
          <p:cNvSpPr>
            <a:spLocks noChangeArrowheads="1"/>
          </p:cNvSpPr>
          <p:nvPr/>
        </p:nvSpPr>
        <p:spPr bwMode="auto">
          <a:xfrm>
            <a:off x="990600" y="533400"/>
            <a:ext cx="7658100" cy="1985963"/>
          </a:xfrm>
          <a:prstGeom prst="rect">
            <a:avLst/>
          </a:prstGeom>
          <a:noFill/>
          <a:ln w="9525">
            <a:noFill/>
            <a:miter lim="800000"/>
            <a:headEnd/>
            <a:tailEnd/>
          </a:ln>
          <a:effectLst/>
        </p:spPr>
        <p:txBody>
          <a:bodyPr lIns="85342" tIns="42672" rIns="85342" bIns="42672" anchor="b"/>
          <a:lstStyle/>
          <a:p>
            <a:pPr defTabSz="852488"/>
            <a:r>
              <a:rPr lang="en-US" sz="4100">
                <a:solidFill>
                  <a:schemeClr val="folHlink"/>
                </a:solidFill>
              </a:rPr>
              <a:t>Business Statistics: </a:t>
            </a:r>
          </a:p>
          <a:p>
            <a:pPr defTabSz="852488"/>
            <a:r>
              <a:rPr lang="en-US" sz="4100">
                <a:solidFill>
                  <a:schemeClr val="folHlink"/>
                </a:solidFill>
              </a:rPr>
              <a:t>A Decision-Making Approach</a:t>
            </a:r>
          </a:p>
          <a:p>
            <a:pPr defTabSz="852488"/>
            <a:r>
              <a:rPr lang="en-US">
                <a:solidFill>
                  <a:schemeClr val="folHlink"/>
                </a:solidFill>
              </a:rPr>
              <a:t>8</a:t>
            </a:r>
            <a:r>
              <a:rPr lang="en-US" baseline="30000">
                <a:solidFill>
                  <a:schemeClr val="folHlink"/>
                </a:solidFill>
              </a:rPr>
              <a:t>th</a:t>
            </a:r>
            <a:r>
              <a:rPr lang="en-US">
                <a:solidFill>
                  <a:schemeClr val="folHlink"/>
                </a:solidFill>
              </a:rPr>
              <a:t> Edition</a:t>
            </a:r>
          </a:p>
        </p:txBody>
      </p:sp>
      <p:sp>
        <p:nvSpPr>
          <p:cNvPr id="51207" name="Rectangle 7"/>
          <p:cNvSpPr>
            <a:spLocks noGrp="1" noChangeArrowheads="1"/>
          </p:cNvSpPr>
          <p:nvPr>
            <p:ph type="ctrTitle"/>
          </p:nvPr>
        </p:nvSpPr>
        <p:spPr>
          <a:xfrm>
            <a:off x="914400" y="3124200"/>
            <a:ext cx="7772400" cy="1752600"/>
          </a:xfrm>
          <a:noFill/>
          <a:ln/>
        </p:spPr>
        <p:txBody>
          <a:bodyPr/>
          <a:lstStyle/>
          <a:p>
            <a:pPr>
              <a:spcBef>
                <a:spcPct val="20000"/>
              </a:spcBef>
              <a:buClr>
                <a:schemeClr val="folHlink"/>
              </a:buClr>
              <a:buSzPct val="60000"/>
              <a:buFont typeface="Wingdings" pitchFamily="2" charset="2"/>
              <a:buNone/>
            </a:pPr>
            <a:r>
              <a:rPr lang="en-US" sz="3600" b="1">
                <a:solidFill>
                  <a:schemeClr val="tx1"/>
                </a:solidFill>
              </a:rPr>
              <a:t>Chapter 9</a:t>
            </a:r>
            <a:r>
              <a:rPr lang="en-US" sz="3600">
                <a:solidFill>
                  <a:schemeClr val="tx1"/>
                </a:solidFill>
              </a:rPr>
              <a:t/>
            </a:r>
            <a:br>
              <a:rPr lang="en-US" sz="3600">
                <a:solidFill>
                  <a:schemeClr val="tx1"/>
                </a:solidFill>
              </a:rPr>
            </a:br>
            <a:r>
              <a:rPr lang="en-US" sz="3600">
                <a:solidFill>
                  <a:schemeClr val="tx1"/>
                </a:solidFill>
              </a:rPr>
              <a:t>Introduction to Hypothesis Testing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©2011 Pearson Education, Inc. publishing as Prentice Hall</a:t>
            </a:r>
          </a:p>
        </p:txBody>
      </p:sp>
      <p:sp>
        <p:nvSpPr>
          <p:cNvPr id="7" name="Slide Number Placeholder 4"/>
          <p:cNvSpPr>
            <a:spLocks noGrp="1"/>
          </p:cNvSpPr>
          <p:nvPr>
            <p:ph type="sldNum" sz="quarter" idx="11"/>
          </p:nvPr>
        </p:nvSpPr>
        <p:spPr/>
        <p:txBody>
          <a:bodyPr/>
          <a:lstStyle/>
          <a:p>
            <a:r>
              <a:rPr lang="en-US"/>
              <a:t>9-</a:t>
            </a:r>
            <a:fld id="{B6947581-5E80-4015-BDFB-6742B02681E9}" type="slidenum">
              <a:rPr lang="en-US"/>
              <a:pPr/>
              <a:t>10</a:t>
            </a:fld>
            <a:endParaRPr lang="en-US"/>
          </a:p>
        </p:txBody>
      </p:sp>
      <p:sp>
        <p:nvSpPr>
          <p:cNvPr id="250882" name="Rectangle 2"/>
          <p:cNvSpPr>
            <a:spLocks noGrp="1" noChangeArrowheads="1"/>
          </p:cNvSpPr>
          <p:nvPr>
            <p:ph type="title"/>
          </p:nvPr>
        </p:nvSpPr>
        <p:spPr>
          <a:xfrm>
            <a:off x="990600" y="304800"/>
            <a:ext cx="7793038" cy="838200"/>
          </a:xfrm>
        </p:spPr>
        <p:txBody>
          <a:bodyPr/>
          <a:lstStyle/>
          <a:p>
            <a:r>
              <a:rPr lang="en-US"/>
              <a:t>Formulating Hypotheses</a:t>
            </a:r>
            <a:endParaRPr lang="en-US" baseline="-25000"/>
          </a:p>
        </p:txBody>
      </p:sp>
      <p:sp>
        <p:nvSpPr>
          <p:cNvPr id="250883" name="Rectangle 3"/>
          <p:cNvSpPr>
            <a:spLocks noGrp="1" noChangeArrowheads="1"/>
          </p:cNvSpPr>
          <p:nvPr>
            <p:ph type="body" idx="1"/>
          </p:nvPr>
        </p:nvSpPr>
        <p:spPr>
          <a:xfrm>
            <a:off x="762000" y="1752600"/>
            <a:ext cx="8077200" cy="4648200"/>
          </a:xfrm>
        </p:spPr>
        <p:txBody>
          <a:bodyPr/>
          <a:lstStyle/>
          <a:p>
            <a:r>
              <a:rPr lang="en-US" sz="2400" dirty="0">
                <a:solidFill>
                  <a:schemeClr val="folHlink"/>
                </a:solidFill>
              </a:rPr>
              <a:t>Example </a:t>
            </a:r>
            <a:r>
              <a:rPr lang="en-US" sz="2400" dirty="0" smtClean="0">
                <a:solidFill>
                  <a:schemeClr val="folHlink"/>
                </a:solidFill>
              </a:rPr>
              <a:t>2</a:t>
            </a:r>
            <a:r>
              <a:rPr lang="en-US" sz="2400" dirty="0" smtClean="0"/>
              <a:t>:  </a:t>
            </a:r>
            <a:r>
              <a:rPr lang="en-US" sz="2400" dirty="0"/>
              <a:t>Ford Motor Company has worked to reduce road noise inside the cab of the redesigned F150 pickup truck.  It would like to report in its advertising that the truck is quieter.  The average of the prior design was </a:t>
            </a:r>
            <a:r>
              <a:rPr lang="en-US" sz="2400" dirty="0">
                <a:solidFill>
                  <a:srgbClr val="FF0000"/>
                </a:solidFill>
              </a:rPr>
              <a:t>68 decibels</a:t>
            </a:r>
            <a:r>
              <a:rPr lang="en-US" sz="2400" dirty="0"/>
              <a:t> at 60 </a:t>
            </a:r>
            <a:r>
              <a:rPr lang="en-US" sz="2400" dirty="0" smtClean="0"/>
              <a:t>mph.</a:t>
            </a:r>
          </a:p>
          <a:p>
            <a:pPr>
              <a:lnSpc>
                <a:spcPct val="90000"/>
              </a:lnSpc>
            </a:pPr>
            <a:r>
              <a:rPr lang="en-US" sz="2400" b="1" dirty="0" smtClean="0">
                <a:solidFill>
                  <a:srgbClr val="0070C0"/>
                </a:solidFill>
              </a:rPr>
              <a:t>What </a:t>
            </a:r>
            <a:r>
              <a:rPr lang="en-US" sz="2400" b="1" dirty="0">
                <a:solidFill>
                  <a:srgbClr val="0070C0"/>
                </a:solidFill>
              </a:rPr>
              <a:t>is the appropriate </a:t>
            </a:r>
            <a:r>
              <a:rPr lang="en-US" sz="2400" b="1" dirty="0" smtClean="0">
                <a:solidFill>
                  <a:srgbClr val="0070C0"/>
                </a:solidFill>
              </a:rPr>
              <a:t>test?</a:t>
            </a:r>
          </a:p>
          <a:p>
            <a:pPr lvl="1">
              <a:lnSpc>
                <a:spcPct val="90000"/>
              </a:lnSpc>
            </a:pPr>
            <a:r>
              <a:rPr lang="en-US" sz="2000" b="1" dirty="0" smtClean="0"/>
              <a:t>H</a:t>
            </a:r>
            <a:r>
              <a:rPr lang="en-US" sz="2000" b="1" baseline="-25000" dirty="0" smtClean="0"/>
              <a:t>0</a:t>
            </a:r>
            <a:r>
              <a:rPr lang="en-US" sz="2000" b="1" dirty="0" smtClean="0"/>
              <a:t>: </a:t>
            </a:r>
            <a:r>
              <a:rPr lang="en-US" sz="2000" b="1" dirty="0" smtClean="0">
                <a:cs typeface="Arial" pitchFamily="34" charset="0"/>
              </a:rPr>
              <a:t>µ </a:t>
            </a:r>
            <a:r>
              <a:rPr lang="en-US" sz="2000" dirty="0" smtClean="0"/>
              <a:t>≤</a:t>
            </a:r>
            <a:r>
              <a:rPr lang="en-US" sz="2000" b="1" dirty="0" smtClean="0">
                <a:cs typeface="Arial" pitchFamily="34" charset="0"/>
              </a:rPr>
              <a:t> 67 </a:t>
            </a:r>
            <a:r>
              <a:rPr lang="en-US" sz="1600" dirty="0" smtClean="0">
                <a:cs typeface="Arial" pitchFamily="34" charset="0"/>
              </a:rPr>
              <a:t>(the truck is quieter: must be less that 68 but is 67 right value for the measurement? How about 66 or less?) </a:t>
            </a:r>
            <a:endParaRPr lang="en-US" sz="1600" dirty="0" smtClean="0">
              <a:solidFill>
                <a:schemeClr val="folHlink"/>
              </a:solidFill>
              <a:cs typeface="Arial" pitchFamily="34" charset="0"/>
            </a:endParaRPr>
          </a:p>
          <a:p>
            <a:pPr lvl="1">
              <a:lnSpc>
                <a:spcPct val="90000"/>
              </a:lnSpc>
            </a:pPr>
            <a:r>
              <a:rPr lang="en-US" sz="2000" b="1" dirty="0" smtClean="0"/>
              <a:t>H</a:t>
            </a:r>
            <a:r>
              <a:rPr lang="en-US" sz="2000" b="1" baseline="-25000" dirty="0" smtClean="0"/>
              <a:t>A</a:t>
            </a:r>
            <a:r>
              <a:rPr lang="en-US" sz="2000" b="1" dirty="0" smtClean="0"/>
              <a:t>: </a:t>
            </a:r>
            <a:r>
              <a:rPr lang="en-US" sz="2000" b="1" dirty="0" smtClean="0">
                <a:cs typeface="Arial" pitchFamily="34" charset="0"/>
              </a:rPr>
              <a:t>µ &gt; 68  </a:t>
            </a:r>
            <a:r>
              <a:rPr lang="en-US" sz="2000" dirty="0" smtClean="0">
                <a:cs typeface="Arial" pitchFamily="34" charset="0"/>
              </a:rPr>
              <a:t>(the truck is not quieter)</a:t>
            </a:r>
            <a:endParaRPr lang="en-US" sz="2000" dirty="0" smtClean="0">
              <a:solidFill>
                <a:schemeClr val="folHlink"/>
              </a:solidFill>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Hypothesis</a:t>
            </a:r>
            <a:endParaRPr lang="en-US" dirty="0"/>
          </a:p>
        </p:txBody>
      </p:sp>
      <p:sp>
        <p:nvSpPr>
          <p:cNvPr id="3" name="Content Placeholder 2"/>
          <p:cNvSpPr>
            <a:spLocks noGrp="1"/>
          </p:cNvSpPr>
          <p:nvPr>
            <p:ph idx="1"/>
          </p:nvPr>
        </p:nvSpPr>
        <p:spPr/>
        <p:txBody>
          <a:bodyPr/>
          <a:lstStyle/>
          <a:p>
            <a:pPr>
              <a:lnSpc>
                <a:spcPct val="90000"/>
              </a:lnSpc>
            </a:pPr>
            <a:r>
              <a:rPr lang="en-US" sz="2400" b="1" dirty="0" smtClean="0">
                <a:solidFill>
                  <a:srgbClr val="0070C0"/>
                </a:solidFill>
              </a:rPr>
              <a:t>More appropriate approach</a:t>
            </a:r>
          </a:p>
          <a:p>
            <a:pPr lvl="1">
              <a:lnSpc>
                <a:spcPct val="90000"/>
              </a:lnSpc>
            </a:pPr>
            <a:r>
              <a:rPr lang="en-US" sz="2000" b="1" dirty="0" smtClean="0"/>
              <a:t>H</a:t>
            </a:r>
            <a:r>
              <a:rPr lang="en-US" sz="2000" b="1" baseline="-25000" dirty="0" smtClean="0"/>
              <a:t>0</a:t>
            </a:r>
            <a:r>
              <a:rPr lang="en-US" sz="2000" b="1" dirty="0" smtClean="0"/>
              <a:t>: </a:t>
            </a:r>
            <a:r>
              <a:rPr lang="en-US" sz="2000" b="1" dirty="0" smtClean="0">
                <a:cs typeface="Arial" pitchFamily="34" charset="0"/>
              </a:rPr>
              <a:t>µ ≥ 68  (the truck is not quieter) </a:t>
            </a:r>
            <a:endParaRPr lang="en-US" sz="2000" b="1" dirty="0" smtClean="0">
              <a:solidFill>
                <a:schemeClr val="folHlink"/>
              </a:solidFill>
              <a:cs typeface="Arial" pitchFamily="34" charset="0"/>
            </a:endParaRPr>
          </a:p>
          <a:p>
            <a:pPr lvl="1">
              <a:lnSpc>
                <a:spcPct val="90000"/>
              </a:lnSpc>
            </a:pPr>
            <a:r>
              <a:rPr lang="en-US" sz="2000" b="1" dirty="0" smtClean="0"/>
              <a:t>H</a:t>
            </a:r>
            <a:r>
              <a:rPr lang="en-US" sz="2000" b="1" baseline="-25000" dirty="0" smtClean="0"/>
              <a:t>A</a:t>
            </a:r>
            <a:r>
              <a:rPr lang="en-US" sz="2000" b="1" dirty="0" smtClean="0"/>
              <a:t>: </a:t>
            </a:r>
            <a:r>
              <a:rPr lang="en-US" sz="2000" b="1" dirty="0" smtClean="0">
                <a:cs typeface="Arial" pitchFamily="34" charset="0"/>
              </a:rPr>
              <a:t>µ &lt; 68  (the truck is quieter) </a:t>
            </a:r>
            <a:r>
              <a:rPr lang="en-US" sz="2000" b="1" dirty="0" smtClean="0">
                <a:solidFill>
                  <a:schemeClr val="folHlink"/>
                </a:solidFill>
                <a:cs typeface="Arial" pitchFamily="34" charset="0"/>
              </a:rPr>
              <a:t>wants to support </a:t>
            </a:r>
          </a:p>
          <a:p>
            <a:pPr lvl="2">
              <a:lnSpc>
                <a:spcPct val="90000"/>
              </a:lnSpc>
            </a:pPr>
            <a:endParaRPr lang="en-US" sz="1800" b="1" dirty="0" smtClean="0">
              <a:solidFill>
                <a:srgbClr val="FF0000"/>
              </a:solidFill>
              <a:cs typeface="Arial" pitchFamily="34" charset="0"/>
            </a:endParaRPr>
          </a:p>
          <a:p>
            <a:pPr>
              <a:lnSpc>
                <a:spcPct val="90000"/>
              </a:lnSpc>
            </a:pPr>
            <a:r>
              <a:rPr lang="en-US" sz="2400" b="1" dirty="0" smtClean="0">
                <a:solidFill>
                  <a:srgbClr val="FF0000"/>
                </a:solidFill>
                <a:cs typeface="Arial" pitchFamily="34" charset="0"/>
              </a:rPr>
              <a:t>Research Hypothesis: </a:t>
            </a:r>
            <a:r>
              <a:rPr lang="en-US" sz="2400" dirty="0" smtClean="0">
                <a:cs typeface="Arial" pitchFamily="34" charset="0"/>
              </a:rPr>
              <a:t>new product is superior than the original</a:t>
            </a:r>
          </a:p>
          <a:p>
            <a:pPr>
              <a:lnSpc>
                <a:spcPct val="90000"/>
              </a:lnSpc>
            </a:pPr>
            <a:r>
              <a:rPr lang="en-US" sz="2400" dirty="0" smtClean="0">
                <a:cs typeface="Arial" pitchFamily="34" charset="0"/>
              </a:rPr>
              <a:t>If the null hypothesis is rejected, Ford has sufficient evidence to support that the truck is now quieter.</a:t>
            </a:r>
            <a:endParaRPr lang="en-US" sz="2400" dirty="0" smtClean="0">
              <a:solidFill>
                <a:schemeClr val="folHlink"/>
              </a:solidFill>
              <a:cs typeface="Arial" pitchFamily="34" charset="0"/>
            </a:endParaRPr>
          </a:p>
          <a:p>
            <a:endParaRPr lang="en-US" dirty="0"/>
          </a:p>
        </p:txBody>
      </p:sp>
      <p:sp>
        <p:nvSpPr>
          <p:cNvPr id="4" name="Footer Placeholder 3"/>
          <p:cNvSpPr>
            <a:spLocks noGrp="1"/>
          </p:cNvSpPr>
          <p:nvPr>
            <p:ph type="ftr" sz="quarter" idx="10"/>
          </p:nvPr>
        </p:nvSpPr>
        <p:spPr/>
        <p:txBody>
          <a:bodyPr/>
          <a:lstStyle/>
          <a:p>
            <a:r>
              <a:rPr lang="en-US" smtClean="0"/>
              <a:t>Copyright ©2011 Pearson Education, Inc. publishing as Prentice Hall</a:t>
            </a:r>
            <a:endParaRPr lang="en-US"/>
          </a:p>
        </p:txBody>
      </p:sp>
      <p:sp>
        <p:nvSpPr>
          <p:cNvPr id="5" name="Slide Number Placeholder 4"/>
          <p:cNvSpPr>
            <a:spLocks noGrp="1"/>
          </p:cNvSpPr>
          <p:nvPr>
            <p:ph type="sldNum" sz="quarter" idx="11"/>
          </p:nvPr>
        </p:nvSpPr>
        <p:spPr/>
        <p:txBody>
          <a:bodyPr/>
          <a:lstStyle/>
          <a:p>
            <a:r>
              <a:rPr lang="en-US" smtClean="0"/>
              <a:t>9-</a:t>
            </a:r>
            <a:fld id="{69F4F5DA-B92F-4B2B-B438-A98850D6A23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t"/>
            <a:r>
              <a:rPr lang="en-US" sz="3400" dirty="0" smtClean="0"/>
              <a:t>Steps for Formulating Hypothesis Tests</a:t>
            </a:r>
            <a:endParaRPr lang="en-US" sz="3400" dirty="0"/>
          </a:p>
        </p:txBody>
      </p:sp>
      <p:sp>
        <p:nvSpPr>
          <p:cNvPr id="3" name="Content Placeholder 2"/>
          <p:cNvSpPr>
            <a:spLocks noGrp="1"/>
          </p:cNvSpPr>
          <p:nvPr>
            <p:ph idx="1"/>
          </p:nvPr>
        </p:nvSpPr>
        <p:spPr/>
        <p:txBody>
          <a:bodyPr/>
          <a:lstStyle/>
          <a:p>
            <a:r>
              <a:rPr lang="en-US" sz="2400" b="1" dirty="0" smtClean="0"/>
              <a:t>State the hypotheses. </a:t>
            </a:r>
          </a:p>
          <a:p>
            <a:pPr lvl="1"/>
            <a:r>
              <a:rPr lang="en-US" sz="2000" dirty="0" smtClean="0"/>
              <a:t>The hypotheses are stated in such a way that they are </a:t>
            </a:r>
            <a:r>
              <a:rPr lang="en-US" sz="2000" dirty="0" smtClean="0">
                <a:solidFill>
                  <a:srgbClr val="FF0000"/>
                </a:solidFill>
              </a:rPr>
              <a:t>mutually exclusive</a:t>
            </a:r>
            <a:r>
              <a:rPr lang="en-US" sz="2000" dirty="0" smtClean="0"/>
              <a:t>. </a:t>
            </a:r>
          </a:p>
          <a:p>
            <a:pPr lvl="1"/>
            <a:r>
              <a:rPr lang="en-US" sz="2000" dirty="0" smtClean="0"/>
              <a:t>That is, if one is true, the other must be false. </a:t>
            </a:r>
          </a:p>
          <a:p>
            <a:r>
              <a:rPr lang="en-US" sz="2400" b="1" dirty="0" smtClean="0"/>
              <a:t>Formulate an analysis plan. </a:t>
            </a:r>
          </a:p>
          <a:p>
            <a:pPr lvl="1"/>
            <a:r>
              <a:rPr lang="en-US" sz="2000" dirty="0" smtClean="0"/>
              <a:t>The analysis plan describes how to use sample data to evaluate the null hypothesis. </a:t>
            </a:r>
          </a:p>
          <a:p>
            <a:pPr lvl="1"/>
            <a:r>
              <a:rPr lang="en-US" sz="2000" dirty="0" smtClean="0"/>
              <a:t>The evaluation often focuses around a single test statistic. </a:t>
            </a:r>
            <a:r>
              <a:rPr lang="en-US" dirty="0" smtClean="0"/>
              <a:t/>
            </a:r>
            <a:br>
              <a:rPr lang="en-US" dirty="0" smtClean="0"/>
            </a:br>
            <a:r>
              <a:rPr lang="en-US" dirty="0" smtClean="0"/>
              <a:t/>
            </a:r>
            <a:br>
              <a:rPr lang="en-US" dirty="0" smtClean="0"/>
            </a:br>
            <a:endParaRPr lang="en-US" dirty="0" smtClean="0"/>
          </a:p>
        </p:txBody>
      </p:sp>
      <p:sp>
        <p:nvSpPr>
          <p:cNvPr id="4" name="Footer Placeholder 3"/>
          <p:cNvSpPr>
            <a:spLocks noGrp="1"/>
          </p:cNvSpPr>
          <p:nvPr>
            <p:ph type="ftr" sz="quarter" idx="10"/>
          </p:nvPr>
        </p:nvSpPr>
        <p:spPr/>
        <p:txBody>
          <a:bodyPr/>
          <a:lstStyle/>
          <a:p>
            <a:r>
              <a:rPr lang="en-US" smtClean="0"/>
              <a:t>Copyright ©2011 Pearson Education, Inc. publishing as Prentice Hall</a:t>
            </a:r>
            <a:endParaRPr lang="en-US"/>
          </a:p>
        </p:txBody>
      </p:sp>
      <p:sp>
        <p:nvSpPr>
          <p:cNvPr id="5" name="Slide Number Placeholder 4"/>
          <p:cNvSpPr>
            <a:spLocks noGrp="1"/>
          </p:cNvSpPr>
          <p:nvPr>
            <p:ph type="sldNum" sz="quarter" idx="11"/>
          </p:nvPr>
        </p:nvSpPr>
        <p:spPr/>
        <p:txBody>
          <a:bodyPr/>
          <a:lstStyle/>
          <a:p>
            <a:r>
              <a:rPr lang="en-US" smtClean="0"/>
              <a:t>9-</a:t>
            </a:r>
            <a:fld id="{69F4F5DA-B92F-4B2B-B438-A98850D6A23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Steps for Formulating Hypothesis Tests</a:t>
            </a:r>
            <a:endParaRPr lang="en-US" sz="3400" dirty="0"/>
          </a:p>
        </p:txBody>
      </p:sp>
      <p:sp>
        <p:nvSpPr>
          <p:cNvPr id="3" name="Content Placeholder 2"/>
          <p:cNvSpPr>
            <a:spLocks noGrp="1"/>
          </p:cNvSpPr>
          <p:nvPr>
            <p:ph idx="1"/>
          </p:nvPr>
        </p:nvSpPr>
        <p:spPr/>
        <p:txBody>
          <a:bodyPr/>
          <a:lstStyle/>
          <a:p>
            <a:r>
              <a:rPr lang="en-US" sz="2400" b="1" dirty="0" smtClean="0"/>
              <a:t>Analyze sample data. </a:t>
            </a:r>
          </a:p>
          <a:p>
            <a:pPr lvl="1"/>
            <a:r>
              <a:rPr lang="en-US" sz="2000" b="1" dirty="0" smtClean="0">
                <a:solidFill>
                  <a:srgbClr val="FF0000"/>
                </a:solidFill>
              </a:rPr>
              <a:t>Find the value of the test statistic </a:t>
            </a:r>
            <a:r>
              <a:rPr lang="en-US" sz="2000" dirty="0" smtClean="0"/>
              <a:t>(</a:t>
            </a:r>
            <a:r>
              <a:rPr lang="en-US" sz="2000" dirty="0" smtClean="0">
                <a:solidFill>
                  <a:srgbClr val="FF33CC"/>
                </a:solidFill>
              </a:rPr>
              <a:t>mean score, proportion, t-score, z-score, etc</a:t>
            </a:r>
            <a:r>
              <a:rPr lang="en-US" sz="2000" dirty="0" smtClean="0"/>
              <a:t>.) described in the analysis plan and interpret result.</a:t>
            </a:r>
          </a:p>
          <a:p>
            <a:r>
              <a:rPr lang="en-US" sz="2400" b="1" dirty="0" smtClean="0"/>
              <a:t>Apply the decision rule described in the analysis plan. </a:t>
            </a:r>
          </a:p>
          <a:p>
            <a:pPr lvl="1"/>
            <a:r>
              <a:rPr lang="en-US" sz="2000" dirty="0" smtClean="0"/>
              <a:t>If the value of the test statistic is unlikely, based on the null hypothesis, reject the null hypothesis. </a:t>
            </a:r>
            <a:endParaRPr lang="en-US" sz="2000" dirty="0" smtClean="0"/>
          </a:p>
          <a:p>
            <a:r>
              <a:rPr lang="en-US" b="1" dirty="0" smtClean="0">
                <a:solidFill>
                  <a:srgbClr val="0070C0"/>
                </a:solidFill>
              </a:rPr>
              <a:t>Try the Video Lecture</a:t>
            </a:r>
            <a:r>
              <a:rPr lang="en-US" dirty="0" smtClean="0"/>
              <a:t/>
            </a:r>
            <a:br>
              <a:rPr lang="en-US" dirty="0" smtClean="0"/>
            </a:br>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Copyright ©2011 Pearson Education, Inc. publishing as Prentice Hall</a:t>
            </a:r>
            <a:endParaRPr lang="en-US"/>
          </a:p>
        </p:txBody>
      </p:sp>
      <p:sp>
        <p:nvSpPr>
          <p:cNvPr id="5" name="Slide Number Placeholder 4"/>
          <p:cNvSpPr>
            <a:spLocks noGrp="1"/>
          </p:cNvSpPr>
          <p:nvPr>
            <p:ph type="sldNum" sz="quarter" idx="11"/>
          </p:nvPr>
        </p:nvSpPr>
        <p:spPr/>
        <p:txBody>
          <a:bodyPr/>
          <a:lstStyle/>
          <a:p>
            <a:r>
              <a:rPr lang="en-US" smtClean="0"/>
              <a:t>9-</a:t>
            </a:r>
            <a:fld id="{69F4F5DA-B92F-4B2B-B438-A98850D6A23A}"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p>
            <a:r>
              <a:rPr lang="en-US"/>
              <a:t>9-</a:t>
            </a:r>
            <a:fld id="{3FE8AE7A-2703-4428-808E-CBC48809BB7C}" type="slidenum">
              <a:rPr lang="en-US"/>
              <a:pPr/>
              <a:t>14</a:t>
            </a:fld>
            <a:endParaRPr lang="en-US"/>
          </a:p>
        </p:txBody>
      </p:sp>
      <p:sp>
        <p:nvSpPr>
          <p:cNvPr id="280579" name="Rectangle 3"/>
          <p:cNvSpPr>
            <a:spLocks noGrp="1" noChangeArrowheads="1"/>
          </p:cNvSpPr>
          <p:nvPr>
            <p:ph type="body" idx="1"/>
          </p:nvPr>
        </p:nvSpPr>
        <p:spPr>
          <a:xfrm>
            <a:off x="838200" y="1524000"/>
            <a:ext cx="8077200" cy="4114800"/>
          </a:xfrm>
        </p:spPr>
        <p:txBody>
          <a:bodyPr/>
          <a:lstStyle/>
          <a:p>
            <a:pPr marL="533400" indent="-533400"/>
            <a:r>
              <a:rPr lang="en-US" sz="3200" dirty="0"/>
              <a:t>3 outcomes for a hypothesis test</a:t>
            </a:r>
          </a:p>
          <a:p>
            <a:pPr marL="1309688" lvl="2" indent="-457200">
              <a:buClr>
                <a:schemeClr val="folHlink"/>
              </a:buClr>
              <a:buSzTx/>
              <a:buFont typeface="Wingdings" pitchFamily="2" charset="2"/>
              <a:buAutoNum type="arabicPeriod"/>
            </a:pPr>
            <a:r>
              <a:rPr lang="en-US" sz="3000" dirty="0" smtClean="0"/>
              <a:t>No error </a:t>
            </a:r>
            <a:r>
              <a:rPr lang="en-US" dirty="0" smtClean="0"/>
              <a:t>(no need to discuss)</a:t>
            </a:r>
            <a:endParaRPr lang="en-US" sz="3000" dirty="0" smtClean="0"/>
          </a:p>
          <a:p>
            <a:pPr marL="1309688" lvl="2" indent="-457200">
              <a:buClr>
                <a:schemeClr val="folHlink"/>
              </a:buClr>
              <a:buSzTx/>
              <a:buFont typeface="Wingdings" pitchFamily="2" charset="2"/>
              <a:buAutoNum type="arabicPeriod"/>
            </a:pPr>
            <a:r>
              <a:rPr lang="en-US" sz="3000" dirty="0" smtClean="0"/>
              <a:t>Type </a:t>
            </a:r>
            <a:r>
              <a:rPr lang="en-US" sz="3000" dirty="0"/>
              <a:t>I </a:t>
            </a:r>
            <a:r>
              <a:rPr lang="en-US" sz="3000" dirty="0" smtClean="0"/>
              <a:t>error</a:t>
            </a:r>
          </a:p>
          <a:p>
            <a:pPr marL="1309688" lvl="2" indent="-457200">
              <a:buClr>
                <a:schemeClr val="folHlink"/>
              </a:buClr>
              <a:buSzTx/>
              <a:buFont typeface="Wingdings" pitchFamily="2" charset="2"/>
              <a:buAutoNum type="arabicPeriod"/>
            </a:pPr>
            <a:r>
              <a:rPr lang="en-US" sz="3000" dirty="0" smtClean="0"/>
              <a:t>Type </a:t>
            </a:r>
            <a:r>
              <a:rPr lang="en-US" sz="3000" dirty="0"/>
              <a:t>II error</a:t>
            </a:r>
          </a:p>
        </p:txBody>
      </p:sp>
      <p:sp>
        <p:nvSpPr>
          <p:cNvPr id="280580" name="Rectangle 4"/>
          <p:cNvSpPr>
            <a:spLocks noChangeArrowheads="1"/>
          </p:cNvSpPr>
          <p:nvPr/>
        </p:nvSpPr>
        <p:spPr bwMode="auto">
          <a:xfrm>
            <a:off x="1143000" y="533400"/>
            <a:ext cx="7793038" cy="762000"/>
          </a:xfrm>
          <a:prstGeom prst="rect">
            <a:avLst/>
          </a:prstGeom>
          <a:noFill/>
          <a:ln w="9525">
            <a:noFill/>
            <a:miter lim="800000"/>
            <a:headEnd/>
            <a:tailEnd/>
          </a:ln>
          <a:effectLst/>
        </p:spPr>
        <p:txBody>
          <a:bodyPr lIns="85342" tIns="42672" rIns="85342" bIns="42672" anchor="b"/>
          <a:lstStyle/>
          <a:p>
            <a:pPr defTabSz="852488"/>
            <a:r>
              <a:rPr lang="en-US" sz="4100" dirty="0">
                <a:solidFill>
                  <a:schemeClr val="tx2"/>
                </a:solidFill>
              </a:rPr>
              <a:t>Errors in Making Decisions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©2011 Pearson Education, Inc. publishing as Prentice Hall</a:t>
            </a:r>
          </a:p>
        </p:txBody>
      </p:sp>
      <p:sp>
        <p:nvSpPr>
          <p:cNvPr id="7" name="Slide Number Placeholder 4"/>
          <p:cNvSpPr>
            <a:spLocks noGrp="1"/>
          </p:cNvSpPr>
          <p:nvPr>
            <p:ph type="sldNum" sz="quarter" idx="11"/>
          </p:nvPr>
        </p:nvSpPr>
        <p:spPr/>
        <p:txBody>
          <a:bodyPr/>
          <a:lstStyle/>
          <a:p>
            <a:r>
              <a:rPr lang="en-US"/>
              <a:t>9-</a:t>
            </a:r>
            <a:fld id="{1DC31A50-09B6-4DD2-9DBB-2CA4F161159C}" type="slidenum">
              <a:rPr lang="en-US"/>
              <a:pPr/>
              <a:t>15</a:t>
            </a:fld>
            <a:endParaRPr lang="en-US"/>
          </a:p>
        </p:txBody>
      </p:sp>
      <p:sp>
        <p:nvSpPr>
          <p:cNvPr id="140295" name="Rectangle 7"/>
          <p:cNvSpPr>
            <a:spLocks noChangeArrowheads="1"/>
          </p:cNvSpPr>
          <p:nvPr/>
        </p:nvSpPr>
        <p:spPr bwMode="auto">
          <a:xfrm>
            <a:off x="1447800" y="3352800"/>
            <a:ext cx="5715000" cy="609600"/>
          </a:xfrm>
          <a:prstGeom prst="rect">
            <a:avLst/>
          </a:prstGeom>
          <a:solidFill>
            <a:srgbClr val="FFFFCC"/>
          </a:solidFill>
          <a:ln w="9525" algn="ctr">
            <a:solidFill>
              <a:schemeClr val="tx1"/>
            </a:solidFill>
            <a:miter lim="800000"/>
            <a:headEnd/>
            <a:tailEnd/>
          </a:ln>
          <a:effectLst/>
        </p:spPr>
        <p:txBody>
          <a:bodyPr wrap="none" anchor="ctr"/>
          <a:lstStyle/>
          <a:p>
            <a:endParaRPr lang="en-US"/>
          </a:p>
        </p:txBody>
      </p:sp>
      <p:sp>
        <p:nvSpPr>
          <p:cNvPr id="140290" name="Rectangle 2"/>
          <p:cNvSpPr>
            <a:spLocks noGrp="1" noChangeArrowheads="1"/>
          </p:cNvSpPr>
          <p:nvPr>
            <p:ph type="title"/>
          </p:nvPr>
        </p:nvSpPr>
        <p:spPr/>
        <p:txBody>
          <a:bodyPr/>
          <a:lstStyle/>
          <a:p>
            <a:r>
              <a:rPr lang="en-US"/>
              <a:t>Errors in Making Decisions</a:t>
            </a:r>
          </a:p>
        </p:txBody>
      </p:sp>
      <p:sp>
        <p:nvSpPr>
          <p:cNvPr id="140291" name="Rectangle 3"/>
          <p:cNvSpPr>
            <a:spLocks noGrp="1" noChangeArrowheads="1"/>
          </p:cNvSpPr>
          <p:nvPr>
            <p:ph type="body" idx="1"/>
          </p:nvPr>
        </p:nvSpPr>
        <p:spPr>
          <a:xfrm>
            <a:off x="1066800" y="1716088"/>
            <a:ext cx="7848600" cy="4532312"/>
          </a:xfrm>
        </p:spPr>
        <p:txBody>
          <a:bodyPr/>
          <a:lstStyle/>
          <a:p>
            <a:r>
              <a:rPr lang="en-US" b="1" dirty="0"/>
              <a:t>Type I Error</a:t>
            </a:r>
            <a:r>
              <a:rPr lang="en-US" dirty="0"/>
              <a:t> </a:t>
            </a:r>
          </a:p>
          <a:p>
            <a:pPr lvl="1"/>
            <a:r>
              <a:rPr lang="en-US" sz="2800" dirty="0">
                <a:solidFill>
                  <a:srgbClr val="FF0000"/>
                </a:solidFill>
              </a:rPr>
              <a:t>Rejecting a true null hypothesis</a:t>
            </a:r>
          </a:p>
          <a:p>
            <a:pPr lvl="1"/>
            <a:r>
              <a:rPr lang="en-US" sz="2800" dirty="0"/>
              <a:t>Considered a serious type of error</a:t>
            </a:r>
          </a:p>
          <a:p>
            <a:pPr lvl="1">
              <a:buNone/>
            </a:pPr>
            <a:r>
              <a:rPr lang="en-US" sz="2800" dirty="0" smtClean="0"/>
              <a:t>The probability of Type I Error is </a:t>
            </a:r>
            <a:r>
              <a:rPr lang="en-US" sz="3200" b="1" dirty="0" smtClean="0">
                <a:sym typeface="Symbol" pitchFamily="18" charset="2"/>
              </a:rPr>
              <a:t></a:t>
            </a:r>
          </a:p>
          <a:p>
            <a:pPr lvl="2">
              <a:lnSpc>
                <a:spcPct val="140000"/>
              </a:lnSpc>
            </a:pPr>
            <a:r>
              <a:rPr lang="en-US" sz="2800" dirty="0" smtClean="0"/>
              <a:t>Called </a:t>
            </a:r>
            <a:r>
              <a:rPr lang="en-US" sz="2800" dirty="0">
                <a:solidFill>
                  <a:schemeClr val="folHlink"/>
                </a:solidFill>
              </a:rPr>
              <a:t>level of significance</a:t>
            </a:r>
            <a:r>
              <a:rPr lang="en-US" sz="2800" dirty="0"/>
              <a:t> of the test</a:t>
            </a:r>
          </a:p>
          <a:p>
            <a:pPr lvl="2"/>
            <a:r>
              <a:rPr lang="en-US" sz="2800" dirty="0"/>
              <a:t>Set by researcher in advance</a:t>
            </a:r>
          </a:p>
        </p:txBody>
      </p:sp>
      <p:sp>
        <p:nvSpPr>
          <p:cNvPr id="140296" name="Text Box 8"/>
          <p:cNvSpPr txBox="1">
            <a:spLocks noChangeArrowheads="1"/>
          </p:cNvSpPr>
          <p:nvPr/>
        </p:nvSpPr>
        <p:spPr bwMode="auto">
          <a:xfrm>
            <a:off x="7543800" y="1219200"/>
            <a:ext cx="1454150"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©2011 Pearson Education, Inc. publishing as Prentice Hall</a:t>
            </a:r>
          </a:p>
        </p:txBody>
      </p:sp>
      <p:sp>
        <p:nvSpPr>
          <p:cNvPr id="7" name="Slide Number Placeholder 4"/>
          <p:cNvSpPr>
            <a:spLocks noGrp="1"/>
          </p:cNvSpPr>
          <p:nvPr>
            <p:ph type="sldNum" sz="quarter" idx="11"/>
          </p:nvPr>
        </p:nvSpPr>
        <p:spPr/>
        <p:txBody>
          <a:bodyPr/>
          <a:lstStyle/>
          <a:p>
            <a:r>
              <a:rPr lang="en-US"/>
              <a:t>9-</a:t>
            </a:r>
            <a:fld id="{6BF14ECD-0BE4-44AB-92F8-A688DFADCB54}" type="slidenum">
              <a:rPr lang="en-US"/>
              <a:pPr/>
              <a:t>16</a:t>
            </a:fld>
            <a:endParaRPr lang="en-US"/>
          </a:p>
        </p:txBody>
      </p:sp>
      <p:sp>
        <p:nvSpPr>
          <p:cNvPr id="180232" name="Rectangle 8"/>
          <p:cNvSpPr>
            <a:spLocks noChangeArrowheads="1"/>
          </p:cNvSpPr>
          <p:nvPr/>
        </p:nvSpPr>
        <p:spPr bwMode="auto">
          <a:xfrm>
            <a:off x="1524000" y="3429000"/>
            <a:ext cx="5791200" cy="685800"/>
          </a:xfrm>
          <a:prstGeom prst="rect">
            <a:avLst/>
          </a:prstGeom>
          <a:solidFill>
            <a:srgbClr val="FFFFCC"/>
          </a:solidFill>
          <a:ln w="9525" algn="ctr">
            <a:solidFill>
              <a:schemeClr val="tx1"/>
            </a:solidFill>
            <a:miter lim="800000"/>
            <a:headEnd/>
            <a:tailEnd/>
          </a:ln>
          <a:effectLst/>
        </p:spPr>
        <p:txBody>
          <a:bodyPr wrap="none" anchor="ctr"/>
          <a:lstStyle/>
          <a:p>
            <a:endParaRPr lang="en-US"/>
          </a:p>
        </p:txBody>
      </p:sp>
      <p:sp>
        <p:nvSpPr>
          <p:cNvPr id="180226" name="Rectangle 2"/>
          <p:cNvSpPr>
            <a:spLocks noGrp="1" noChangeArrowheads="1"/>
          </p:cNvSpPr>
          <p:nvPr>
            <p:ph type="title"/>
          </p:nvPr>
        </p:nvSpPr>
        <p:spPr/>
        <p:txBody>
          <a:bodyPr/>
          <a:lstStyle/>
          <a:p>
            <a:r>
              <a:rPr lang="en-US"/>
              <a:t>Errors in Making Decisions</a:t>
            </a:r>
          </a:p>
        </p:txBody>
      </p:sp>
      <p:sp>
        <p:nvSpPr>
          <p:cNvPr id="180231" name="Text Box 7"/>
          <p:cNvSpPr txBox="1">
            <a:spLocks noChangeArrowheads="1"/>
          </p:cNvSpPr>
          <p:nvPr/>
        </p:nvSpPr>
        <p:spPr bwMode="auto">
          <a:xfrm>
            <a:off x="7543800" y="1219200"/>
            <a:ext cx="1474788"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
        <p:nvSpPr>
          <p:cNvPr id="180227" name="Rectangle 3"/>
          <p:cNvSpPr>
            <a:spLocks noGrp="1" noChangeArrowheads="1"/>
          </p:cNvSpPr>
          <p:nvPr>
            <p:ph type="body" idx="1"/>
          </p:nvPr>
        </p:nvSpPr>
        <p:spPr>
          <a:xfrm>
            <a:off x="1066800" y="1524000"/>
            <a:ext cx="7467600" cy="4191000"/>
          </a:xfrm>
        </p:spPr>
        <p:txBody>
          <a:bodyPr/>
          <a:lstStyle/>
          <a:p>
            <a:r>
              <a:rPr lang="en-US" b="1" dirty="0"/>
              <a:t>Type II Error</a:t>
            </a:r>
          </a:p>
          <a:p>
            <a:pPr lvl="1"/>
            <a:r>
              <a:rPr lang="en-US" sz="2800" dirty="0">
                <a:solidFill>
                  <a:srgbClr val="FF0000"/>
                </a:solidFill>
              </a:rPr>
              <a:t>Failing to reject (i.e., accept) a false null hypothesis</a:t>
            </a:r>
          </a:p>
          <a:p>
            <a:pPr lvl="1">
              <a:buFont typeface="Wingdings" pitchFamily="2" charset="2"/>
              <a:buNone/>
            </a:pPr>
            <a:endParaRPr lang="en-US" sz="2800" dirty="0" smtClean="0"/>
          </a:p>
          <a:p>
            <a:pPr lvl="1">
              <a:buFont typeface="Wingdings" pitchFamily="2" charset="2"/>
              <a:buNone/>
            </a:pPr>
            <a:r>
              <a:rPr lang="en-US" sz="2800" dirty="0" smtClean="0"/>
              <a:t>The </a:t>
            </a:r>
            <a:r>
              <a:rPr lang="en-US" sz="2800" dirty="0"/>
              <a:t>probability of Type II Error is  </a:t>
            </a:r>
            <a:r>
              <a:rPr lang="el-GR" sz="2800" dirty="0">
                <a:cs typeface="Arial" pitchFamily="34" charset="0"/>
              </a:rPr>
              <a:t>β</a:t>
            </a:r>
            <a:endParaRPr lang="en-US" sz="2800" dirty="0">
              <a:cs typeface="Arial" pitchFamily="34" charset="0"/>
            </a:endParaRPr>
          </a:p>
          <a:p>
            <a:pPr lvl="1">
              <a:buFont typeface="Wingdings" pitchFamily="2" charset="2"/>
              <a:buNone/>
            </a:pPr>
            <a:endParaRPr lang="en-US" sz="2800" dirty="0" smtClean="0">
              <a:cs typeface="Arial" pitchFamily="34" charset="0"/>
            </a:endParaRPr>
          </a:p>
          <a:p>
            <a:pPr lvl="1"/>
            <a:r>
              <a:rPr lang="el-GR" sz="2800" dirty="0" smtClean="0">
                <a:cs typeface="Arial" pitchFamily="34" charset="0"/>
              </a:rPr>
              <a:t>β</a:t>
            </a:r>
            <a:r>
              <a:rPr lang="en-US" sz="2800" dirty="0" smtClean="0">
                <a:cs typeface="Arial" pitchFamily="34" charset="0"/>
              </a:rPr>
              <a:t> </a:t>
            </a:r>
            <a:r>
              <a:rPr lang="en-US" sz="2800" dirty="0">
                <a:cs typeface="Arial" pitchFamily="34" charset="0"/>
              </a:rPr>
              <a:t>is a calculated </a:t>
            </a:r>
            <a:r>
              <a:rPr lang="en-US" sz="2800" dirty="0" smtClean="0">
                <a:cs typeface="Arial" pitchFamily="34" charset="0"/>
              </a:rPr>
              <a:t>value</a:t>
            </a:r>
            <a:r>
              <a:rPr lang="en-US" sz="2800" dirty="0">
                <a:cs typeface="Arial" pitchFamily="34" charset="0"/>
              </a:rPr>
              <a:t>, the formula is discussed later in the chapter</a:t>
            </a:r>
            <a:endParaRPr lang="el-GR" sz="2800" dirty="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0"/>
          </p:nvPr>
        </p:nvSpPr>
        <p:spPr/>
        <p:txBody>
          <a:bodyPr/>
          <a:lstStyle/>
          <a:p>
            <a:r>
              <a:rPr lang="en-US"/>
              <a:t>Copyright ©2011 Pearson Education, Inc. publishing as Prentice Hall</a:t>
            </a:r>
          </a:p>
        </p:txBody>
      </p:sp>
      <p:sp>
        <p:nvSpPr>
          <p:cNvPr id="32" name="Slide Number Placeholder 4"/>
          <p:cNvSpPr>
            <a:spLocks noGrp="1"/>
          </p:cNvSpPr>
          <p:nvPr>
            <p:ph type="sldNum" sz="quarter" idx="11"/>
          </p:nvPr>
        </p:nvSpPr>
        <p:spPr/>
        <p:txBody>
          <a:bodyPr/>
          <a:lstStyle/>
          <a:p>
            <a:r>
              <a:rPr lang="en-US"/>
              <a:t>9-</a:t>
            </a:r>
            <a:fld id="{772337B6-A0DE-4827-B674-1EBECAE6C492}" type="slidenum">
              <a:rPr lang="en-US"/>
              <a:pPr/>
              <a:t>17</a:t>
            </a:fld>
            <a:endParaRPr lang="en-US"/>
          </a:p>
        </p:txBody>
      </p:sp>
      <p:sp>
        <p:nvSpPr>
          <p:cNvPr id="181252" name="Rectangle 4"/>
          <p:cNvSpPr>
            <a:spLocks noChangeArrowheads="1"/>
          </p:cNvSpPr>
          <p:nvPr/>
        </p:nvSpPr>
        <p:spPr bwMode="auto">
          <a:xfrm>
            <a:off x="4114800" y="2438400"/>
            <a:ext cx="4572000" cy="1066800"/>
          </a:xfrm>
          <a:prstGeom prst="rect">
            <a:avLst/>
          </a:prstGeom>
          <a:solidFill>
            <a:srgbClr val="FDE0BD"/>
          </a:solidFill>
          <a:ln w="9525">
            <a:noFill/>
            <a:miter lim="800000"/>
            <a:headEnd/>
            <a:tailEnd/>
          </a:ln>
          <a:effectLst/>
        </p:spPr>
        <p:txBody>
          <a:bodyPr wrap="none" anchor="ctr"/>
          <a:lstStyle/>
          <a:p>
            <a:endParaRPr lang="en-US"/>
          </a:p>
        </p:txBody>
      </p:sp>
      <p:sp>
        <p:nvSpPr>
          <p:cNvPr id="181253" name="Rectangle 5"/>
          <p:cNvSpPr>
            <a:spLocks noChangeArrowheads="1"/>
          </p:cNvSpPr>
          <p:nvPr/>
        </p:nvSpPr>
        <p:spPr bwMode="auto">
          <a:xfrm>
            <a:off x="2590800" y="2971800"/>
            <a:ext cx="1539875" cy="2743200"/>
          </a:xfrm>
          <a:prstGeom prst="rect">
            <a:avLst/>
          </a:prstGeom>
          <a:solidFill>
            <a:srgbClr val="CCFFFF"/>
          </a:solidFill>
          <a:ln w="9525">
            <a:noFill/>
            <a:miter lim="800000"/>
            <a:headEnd/>
            <a:tailEnd/>
          </a:ln>
          <a:effectLst/>
        </p:spPr>
        <p:txBody>
          <a:bodyPr wrap="none" anchor="ctr"/>
          <a:lstStyle/>
          <a:p>
            <a:endParaRPr lang="en-US"/>
          </a:p>
        </p:txBody>
      </p:sp>
      <p:sp>
        <p:nvSpPr>
          <p:cNvPr id="181254" name="Rectangle 6"/>
          <p:cNvSpPr>
            <a:spLocks noGrp="1" noChangeArrowheads="1"/>
          </p:cNvSpPr>
          <p:nvPr>
            <p:ph type="title"/>
          </p:nvPr>
        </p:nvSpPr>
        <p:spPr/>
        <p:txBody>
          <a:bodyPr/>
          <a:lstStyle/>
          <a:p>
            <a:r>
              <a:rPr lang="en-US" dirty="0"/>
              <a:t>Outcomes and Probabilities</a:t>
            </a:r>
          </a:p>
        </p:txBody>
      </p:sp>
      <p:sp>
        <p:nvSpPr>
          <p:cNvPr id="181261" name="Rectangle 13"/>
          <p:cNvSpPr>
            <a:spLocks noChangeArrowheads="1"/>
          </p:cNvSpPr>
          <p:nvPr/>
        </p:nvSpPr>
        <p:spPr bwMode="auto">
          <a:xfrm>
            <a:off x="5029200" y="2514600"/>
            <a:ext cx="2498725" cy="454025"/>
          </a:xfrm>
          <a:prstGeom prst="rect">
            <a:avLst/>
          </a:prstGeom>
          <a:noFill/>
          <a:ln w="9525">
            <a:noFill/>
            <a:miter lim="800000"/>
            <a:headEnd/>
            <a:tailEnd/>
          </a:ln>
          <a:effectLst/>
        </p:spPr>
        <p:txBody>
          <a:bodyPr lIns="90488" tIns="44450" rIns="90488" bIns="44450">
            <a:spAutoFit/>
          </a:bodyPr>
          <a:lstStyle/>
          <a:p>
            <a:pPr algn="l" eaLnBrk="0" hangingPunct="0"/>
            <a:r>
              <a:rPr lang="en-US" b="1">
                <a:solidFill>
                  <a:srgbClr val="008000"/>
                </a:solidFill>
              </a:rPr>
              <a:t>State of Nature</a:t>
            </a:r>
            <a:endParaRPr lang="en-US">
              <a:solidFill>
                <a:srgbClr val="008000"/>
              </a:solidFill>
            </a:endParaRPr>
          </a:p>
        </p:txBody>
      </p:sp>
      <p:sp>
        <p:nvSpPr>
          <p:cNvPr id="181270" name="Rectangle 22"/>
          <p:cNvSpPr>
            <a:spLocks noChangeArrowheads="1"/>
          </p:cNvSpPr>
          <p:nvPr/>
        </p:nvSpPr>
        <p:spPr bwMode="auto">
          <a:xfrm>
            <a:off x="2667000" y="3048000"/>
            <a:ext cx="1450975"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b="1">
                <a:solidFill>
                  <a:srgbClr val="008000"/>
                </a:solidFill>
              </a:rPr>
              <a:t>Decision</a:t>
            </a:r>
          </a:p>
        </p:txBody>
      </p:sp>
      <p:sp>
        <p:nvSpPr>
          <p:cNvPr id="181285" name="Rectangle 37"/>
          <p:cNvSpPr>
            <a:spLocks noChangeArrowheads="1"/>
          </p:cNvSpPr>
          <p:nvPr/>
        </p:nvSpPr>
        <p:spPr bwMode="auto">
          <a:xfrm>
            <a:off x="2806700" y="3538538"/>
            <a:ext cx="1130300"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a:t>Do Not</a:t>
            </a:r>
          </a:p>
        </p:txBody>
      </p:sp>
      <p:sp>
        <p:nvSpPr>
          <p:cNvPr id="181287" name="Rectangle 39"/>
          <p:cNvSpPr>
            <a:spLocks noChangeArrowheads="1"/>
          </p:cNvSpPr>
          <p:nvPr/>
        </p:nvSpPr>
        <p:spPr bwMode="auto">
          <a:xfrm>
            <a:off x="2846388" y="3898900"/>
            <a:ext cx="1046162"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a:t>Reject</a:t>
            </a:r>
          </a:p>
        </p:txBody>
      </p:sp>
      <p:sp>
        <p:nvSpPr>
          <p:cNvPr id="181289" name="Rectangle 41"/>
          <p:cNvSpPr>
            <a:spLocks noChangeArrowheads="1"/>
          </p:cNvSpPr>
          <p:nvPr/>
        </p:nvSpPr>
        <p:spPr bwMode="auto">
          <a:xfrm>
            <a:off x="3138488" y="4259263"/>
            <a:ext cx="401637"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b="1"/>
              <a:t>H</a:t>
            </a:r>
          </a:p>
        </p:txBody>
      </p:sp>
      <p:sp>
        <p:nvSpPr>
          <p:cNvPr id="181290" name="Rectangle 42"/>
          <p:cNvSpPr>
            <a:spLocks noChangeArrowheads="1"/>
          </p:cNvSpPr>
          <p:nvPr/>
        </p:nvSpPr>
        <p:spPr bwMode="auto">
          <a:xfrm>
            <a:off x="3359150" y="4395788"/>
            <a:ext cx="293688" cy="333375"/>
          </a:xfrm>
          <a:prstGeom prst="rect">
            <a:avLst/>
          </a:prstGeom>
          <a:noFill/>
          <a:ln w="9525">
            <a:noFill/>
            <a:miter lim="800000"/>
            <a:headEnd/>
            <a:tailEnd/>
          </a:ln>
          <a:effectLst/>
        </p:spPr>
        <p:txBody>
          <a:bodyPr wrap="none" lIns="90488" tIns="44450" rIns="90488" bIns="44450">
            <a:spAutoFit/>
          </a:bodyPr>
          <a:lstStyle/>
          <a:p>
            <a:pPr algn="l" eaLnBrk="0" hangingPunct="0"/>
            <a:r>
              <a:rPr lang="en-US" sz="1600" b="1"/>
              <a:t>0</a:t>
            </a:r>
          </a:p>
        </p:txBody>
      </p:sp>
      <p:sp>
        <p:nvSpPr>
          <p:cNvPr id="181291" name="Rectangle 43"/>
          <p:cNvSpPr>
            <a:spLocks noChangeArrowheads="1"/>
          </p:cNvSpPr>
          <p:nvPr/>
        </p:nvSpPr>
        <p:spPr bwMode="auto">
          <a:xfrm>
            <a:off x="4495800" y="3733800"/>
            <a:ext cx="1397820" cy="828432"/>
          </a:xfrm>
          <a:prstGeom prst="rect">
            <a:avLst/>
          </a:prstGeom>
          <a:noFill/>
          <a:ln w="9525">
            <a:noFill/>
            <a:miter lim="800000"/>
            <a:headEnd/>
            <a:tailEnd/>
          </a:ln>
          <a:effectLst/>
        </p:spPr>
        <p:txBody>
          <a:bodyPr wrap="none" lIns="90488" tIns="44450" rIns="90488" bIns="44450">
            <a:spAutoFit/>
          </a:bodyPr>
          <a:lstStyle/>
          <a:p>
            <a:pPr algn="l" eaLnBrk="0" hangingPunct="0"/>
            <a:r>
              <a:rPr lang="en-US" b="1" dirty="0">
                <a:solidFill>
                  <a:schemeClr val="bg2"/>
                </a:solidFill>
              </a:rPr>
              <a:t>No error</a:t>
            </a:r>
          </a:p>
          <a:p>
            <a:pPr algn="l" eaLnBrk="0" hangingPunct="0"/>
            <a:r>
              <a:rPr lang="en-US" b="1" dirty="0">
                <a:solidFill>
                  <a:schemeClr val="bg2"/>
                </a:solidFill>
              </a:rPr>
              <a:t> (1 -    )</a:t>
            </a:r>
          </a:p>
        </p:txBody>
      </p:sp>
      <p:sp>
        <p:nvSpPr>
          <p:cNvPr id="181292" name="Rectangle 44"/>
          <p:cNvSpPr>
            <a:spLocks noChangeArrowheads="1"/>
          </p:cNvSpPr>
          <p:nvPr/>
        </p:nvSpPr>
        <p:spPr bwMode="auto">
          <a:xfrm>
            <a:off x="5105400" y="4114800"/>
            <a:ext cx="376707" cy="459100"/>
          </a:xfrm>
          <a:prstGeom prst="rect">
            <a:avLst/>
          </a:prstGeom>
          <a:noFill/>
          <a:ln w="9525">
            <a:noFill/>
            <a:miter lim="800000"/>
            <a:headEnd/>
            <a:tailEnd/>
          </a:ln>
          <a:effectLst/>
        </p:spPr>
        <p:txBody>
          <a:bodyPr wrap="none" lIns="90488" tIns="44450" rIns="90488" bIns="44450">
            <a:spAutoFit/>
          </a:bodyPr>
          <a:lstStyle/>
          <a:p>
            <a:pPr algn="l" eaLnBrk="0" hangingPunct="0"/>
            <a:r>
              <a:rPr lang="en-US" b="1" i="1" dirty="0">
                <a:solidFill>
                  <a:schemeClr val="bg2"/>
                </a:solidFill>
                <a:latin typeface="Symbol" pitchFamily="18" charset="2"/>
              </a:rPr>
              <a:t>a</a:t>
            </a:r>
            <a:endParaRPr lang="en-US" b="1" dirty="0">
              <a:solidFill>
                <a:schemeClr val="bg2"/>
              </a:solidFill>
              <a:latin typeface="Symbol" pitchFamily="18" charset="2"/>
            </a:endParaRPr>
          </a:p>
        </p:txBody>
      </p:sp>
      <p:sp>
        <p:nvSpPr>
          <p:cNvPr id="181294" name="Rectangle 46"/>
          <p:cNvSpPr>
            <a:spLocks noChangeArrowheads="1"/>
          </p:cNvSpPr>
          <p:nvPr/>
        </p:nvSpPr>
        <p:spPr bwMode="auto">
          <a:xfrm>
            <a:off x="6324600" y="3733800"/>
            <a:ext cx="2058988" cy="819150"/>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chemeClr val="folHlink"/>
                </a:solidFill>
              </a:rPr>
              <a:t>Type II Error</a:t>
            </a:r>
            <a:r>
              <a:rPr lang="en-US" b="1"/>
              <a:t> </a:t>
            </a:r>
          </a:p>
          <a:p>
            <a:pPr eaLnBrk="0" hangingPunct="0"/>
            <a:r>
              <a:rPr lang="en-US" b="1">
                <a:solidFill>
                  <a:schemeClr val="hlink"/>
                </a:solidFill>
              </a:rPr>
              <a:t>( </a:t>
            </a:r>
            <a:r>
              <a:rPr lang="el-GR" b="1">
                <a:solidFill>
                  <a:schemeClr val="hlink"/>
                </a:solidFill>
                <a:cs typeface="Arial" pitchFamily="34" charset="0"/>
                <a:sym typeface="Symbol" pitchFamily="18" charset="2"/>
              </a:rPr>
              <a:t>β</a:t>
            </a:r>
            <a:r>
              <a:rPr lang="en-US" b="1">
                <a:solidFill>
                  <a:schemeClr val="hlink"/>
                </a:solidFill>
                <a:cs typeface="Arial" pitchFamily="34" charset="0"/>
                <a:sym typeface="Symbol" pitchFamily="18" charset="2"/>
              </a:rPr>
              <a:t> )</a:t>
            </a:r>
            <a:endParaRPr lang="en-US" b="1">
              <a:solidFill>
                <a:schemeClr val="hlink"/>
              </a:solidFill>
            </a:endParaRPr>
          </a:p>
        </p:txBody>
      </p:sp>
      <p:sp>
        <p:nvSpPr>
          <p:cNvPr id="181303" name="Rectangle 55"/>
          <p:cNvSpPr>
            <a:spLocks noChangeArrowheads="1"/>
          </p:cNvSpPr>
          <p:nvPr/>
        </p:nvSpPr>
        <p:spPr bwMode="auto">
          <a:xfrm>
            <a:off x="2846388" y="4800600"/>
            <a:ext cx="1046162"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a:t>Reject</a:t>
            </a:r>
          </a:p>
        </p:txBody>
      </p:sp>
      <p:sp>
        <p:nvSpPr>
          <p:cNvPr id="181305" name="Rectangle 57"/>
          <p:cNvSpPr>
            <a:spLocks noChangeArrowheads="1"/>
          </p:cNvSpPr>
          <p:nvPr/>
        </p:nvSpPr>
        <p:spPr bwMode="auto">
          <a:xfrm>
            <a:off x="3138488" y="5160963"/>
            <a:ext cx="401637"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b="1"/>
              <a:t>H</a:t>
            </a:r>
          </a:p>
        </p:txBody>
      </p:sp>
      <p:sp>
        <p:nvSpPr>
          <p:cNvPr id="181306" name="Rectangle 58"/>
          <p:cNvSpPr>
            <a:spLocks noChangeArrowheads="1"/>
          </p:cNvSpPr>
          <p:nvPr/>
        </p:nvSpPr>
        <p:spPr bwMode="auto">
          <a:xfrm>
            <a:off x="3359150" y="5295900"/>
            <a:ext cx="293688" cy="333375"/>
          </a:xfrm>
          <a:prstGeom prst="rect">
            <a:avLst/>
          </a:prstGeom>
          <a:noFill/>
          <a:ln w="9525">
            <a:noFill/>
            <a:miter lim="800000"/>
            <a:headEnd/>
            <a:tailEnd/>
          </a:ln>
          <a:effectLst/>
        </p:spPr>
        <p:txBody>
          <a:bodyPr wrap="none" lIns="90488" tIns="44450" rIns="90488" bIns="44450">
            <a:spAutoFit/>
          </a:bodyPr>
          <a:lstStyle/>
          <a:p>
            <a:pPr algn="l" eaLnBrk="0" hangingPunct="0"/>
            <a:r>
              <a:rPr lang="en-US" sz="1600" b="1"/>
              <a:t>0</a:t>
            </a:r>
          </a:p>
        </p:txBody>
      </p:sp>
      <p:sp>
        <p:nvSpPr>
          <p:cNvPr id="181308" name="Rectangle 60"/>
          <p:cNvSpPr>
            <a:spLocks noChangeArrowheads="1"/>
          </p:cNvSpPr>
          <p:nvPr/>
        </p:nvSpPr>
        <p:spPr bwMode="auto">
          <a:xfrm>
            <a:off x="4267200" y="4800600"/>
            <a:ext cx="1890713" cy="819150"/>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chemeClr val="folHlink"/>
                </a:solidFill>
              </a:rPr>
              <a:t>Type I Error</a:t>
            </a:r>
          </a:p>
          <a:p>
            <a:pPr eaLnBrk="0" hangingPunct="0"/>
            <a:r>
              <a:rPr lang="en-US" b="1">
                <a:solidFill>
                  <a:schemeClr val="hlink"/>
                </a:solidFill>
              </a:rPr>
              <a:t>(    )</a:t>
            </a:r>
          </a:p>
        </p:txBody>
      </p:sp>
      <p:sp>
        <p:nvSpPr>
          <p:cNvPr id="181311" name="Rectangle 63"/>
          <p:cNvSpPr>
            <a:spLocks noChangeArrowheads="1"/>
          </p:cNvSpPr>
          <p:nvPr/>
        </p:nvSpPr>
        <p:spPr bwMode="auto">
          <a:xfrm>
            <a:off x="5029200" y="5181600"/>
            <a:ext cx="373063"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b="1" i="1">
                <a:solidFill>
                  <a:schemeClr val="hlink"/>
                </a:solidFill>
                <a:latin typeface="Symbol" pitchFamily="18" charset="2"/>
              </a:rPr>
              <a:t>a</a:t>
            </a:r>
            <a:endParaRPr lang="en-US" b="1">
              <a:solidFill>
                <a:schemeClr val="hlink"/>
              </a:solidFill>
              <a:latin typeface="Symbol" pitchFamily="18" charset="2"/>
            </a:endParaRPr>
          </a:p>
        </p:txBody>
      </p:sp>
      <p:sp>
        <p:nvSpPr>
          <p:cNvPr id="181318" name="Rectangle 70"/>
          <p:cNvSpPr>
            <a:spLocks noChangeArrowheads="1"/>
          </p:cNvSpPr>
          <p:nvPr/>
        </p:nvSpPr>
        <p:spPr bwMode="auto">
          <a:xfrm>
            <a:off x="2590800" y="1752600"/>
            <a:ext cx="6096000" cy="473075"/>
          </a:xfrm>
          <a:prstGeom prst="rect">
            <a:avLst/>
          </a:prstGeom>
          <a:solidFill>
            <a:srgbClr val="FFFFCC"/>
          </a:solidFill>
          <a:ln w="19050">
            <a:solidFill>
              <a:schemeClr val="tx1"/>
            </a:solidFill>
            <a:miter lim="800000"/>
            <a:headEnd/>
            <a:tailEnd/>
          </a:ln>
          <a:effectLst/>
        </p:spPr>
        <p:txBody>
          <a:bodyPr lIns="90488" tIns="44450" rIns="90488" bIns="44450">
            <a:spAutoFit/>
          </a:bodyPr>
          <a:lstStyle/>
          <a:p>
            <a:pPr eaLnBrk="0" hangingPunct="0"/>
            <a:r>
              <a:rPr lang="en-US" b="1"/>
              <a:t>Possible Hypothesis Test Outcomes</a:t>
            </a:r>
          </a:p>
        </p:txBody>
      </p:sp>
      <p:sp>
        <p:nvSpPr>
          <p:cNvPr id="181325" name="Line 77"/>
          <p:cNvSpPr>
            <a:spLocks noChangeShapeType="1"/>
          </p:cNvSpPr>
          <p:nvPr/>
        </p:nvSpPr>
        <p:spPr bwMode="auto">
          <a:xfrm>
            <a:off x="3429000" y="5721350"/>
            <a:ext cx="4191000" cy="0"/>
          </a:xfrm>
          <a:prstGeom prst="line">
            <a:avLst/>
          </a:prstGeom>
          <a:noFill/>
          <a:ln w="9525">
            <a:solidFill>
              <a:schemeClr val="tx1"/>
            </a:solidFill>
            <a:miter lim="800000"/>
            <a:headEnd/>
            <a:tailEnd/>
          </a:ln>
          <a:effectLst/>
        </p:spPr>
        <p:txBody>
          <a:bodyPr wrap="none"/>
          <a:lstStyle/>
          <a:p>
            <a:endParaRPr lang="en-US"/>
          </a:p>
        </p:txBody>
      </p:sp>
      <p:sp>
        <p:nvSpPr>
          <p:cNvPr id="181330" name="Line 82"/>
          <p:cNvSpPr>
            <a:spLocks noChangeShapeType="1"/>
          </p:cNvSpPr>
          <p:nvPr/>
        </p:nvSpPr>
        <p:spPr bwMode="auto">
          <a:xfrm>
            <a:off x="6219825" y="2978150"/>
            <a:ext cx="0" cy="2743200"/>
          </a:xfrm>
          <a:prstGeom prst="line">
            <a:avLst/>
          </a:prstGeom>
          <a:noFill/>
          <a:ln w="19050">
            <a:solidFill>
              <a:schemeClr val="tx1"/>
            </a:solidFill>
            <a:miter lim="800000"/>
            <a:headEnd/>
            <a:tailEnd/>
          </a:ln>
          <a:effectLst/>
        </p:spPr>
        <p:txBody>
          <a:bodyPr wrap="none"/>
          <a:lstStyle/>
          <a:p>
            <a:endParaRPr lang="en-US"/>
          </a:p>
        </p:txBody>
      </p:sp>
      <p:sp>
        <p:nvSpPr>
          <p:cNvPr id="181337" name="Rectangle 89"/>
          <p:cNvSpPr>
            <a:spLocks noChangeArrowheads="1"/>
          </p:cNvSpPr>
          <p:nvPr/>
        </p:nvSpPr>
        <p:spPr bwMode="auto">
          <a:xfrm>
            <a:off x="2590800" y="2438400"/>
            <a:ext cx="6096000" cy="3276600"/>
          </a:xfrm>
          <a:prstGeom prst="rect">
            <a:avLst/>
          </a:prstGeom>
          <a:noFill/>
          <a:ln w="19050">
            <a:solidFill>
              <a:schemeClr val="tx1"/>
            </a:solidFill>
            <a:miter lim="800000"/>
            <a:headEnd/>
            <a:tailEnd/>
          </a:ln>
          <a:effectLst/>
        </p:spPr>
        <p:txBody>
          <a:bodyPr wrap="none" anchor="ctr"/>
          <a:lstStyle/>
          <a:p>
            <a:endParaRPr lang="en-US"/>
          </a:p>
        </p:txBody>
      </p:sp>
      <p:sp>
        <p:nvSpPr>
          <p:cNvPr id="181340" name="Rectangle 92"/>
          <p:cNvSpPr>
            <a:spLocks noChangeArrowheads="1"/>
          </p:cNvSpPr>
          <p:nvPr/>
        </p:nvSpPr>
        <p:spPr bwMode="auto">
          <a:xfrm>
            <a:off x="6705600" y="3048000"/>
            <a:ext cx="1428750"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a:t> H</a:t>
            </a:r>
            <a:r>
              <a:rPr lang="en-US" baseline="-25000"/>
              <a:t>0</a:t>
            </a:r>
            <a:r>
              <a:rPr lang="en-US"/>
              <a:t> False</a:t>
            </a:r>
          </a:p>
        </p:txBody>
      </p:sp>
      <p:sp>
        <p:nvSpPr>
          <p:cNvPr id="181341" name="Rectangle 93"/>
          <p:cNvSpPr>
            <a:spLocks noChangeArrowheads="1"/>
          </p:cNvSpPr>
          <p:nvPr/>
        </p:nvSpPr>
        <p:spPr bwMode="auto">
          <a:xfrm>
            <a:off x="4495800" y="3048000"/>
            <a:ext cx="1309688"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a:t> H</a:t>
            </a:r>
            <a:r>
              <a:rPr lang="en-US" baseline="-25000"/>
              <a:t>0</a:t>
            </a:r>
            <a:r>
              <a:rPr lang="en-US"/>
              <a:t> True</a:t>
            </a:r>
          </a:p>
        </p:txBody>
      </p:sp>
      <p:sp>
        <p:nvSpPr>
          <p:cNvPr id="181342" name="Line 94"/>
          <p:cNvSpPr>
            <a:spLocks noChangeShapeType="1"/>
          </p:cNvSpPr>
          <p:nvPr/>
        </p:nvSpPr>
        <p:spPr bwMode="auto">
          <a:xfrm>
            <a:off x="2590800" y="2971800"/>
            <a:ext cx="6096000" cy="0"/>
          </a:xfrm>
          <a:prstGeom prst="line">
            <a:avLst/>
          </a:prstGeom>
          <a:noFill/>
          <a:ln w="19050">
            <a:solidFill>
              <a:schemeClr val="tx1"/>
            </a:solidFill>
            <a:round/>
            <a:headEnd/>
            <a:tailEnd/>
          </a:ln>
          <a:effectLst/>
        </p:spPr>
        <p:txBody>
          <a:bodyPr wrap="none" anchor="ctr"/>
          <a:lstStyle/>
          <a:p>
            <a:endParaRPr lang="en-US"/>
          </a:p>
        </p:txBody>
      </p:sp>
      <p:sp>
        <p:nvSpPr>
          <p:cNvPr id="181343" name="Line 95"/>
          <p:cNvSpPr>
            <a:spLocks noChangeShapeType="1"/>
          </p:cNvSpPr>
          <p:nvPr/>
        </p:nvSpPr>
        <p:spPr bwMode="auto">
          <a:xfrm>
            <a:off x="4114800" y="2438400"/>
            <a:ext cx="0" cy="3276600"/>
          </a:xfrm>
          <a:prstGeom prst="line">
            <a:avLst/>
          </a:prstGeom>
          <a:noFill/>
          <a:ln w="19050">
            <a:solidFill>
              <a:schemeClr val="tx1"/>
            </a:solidFill>
            <a:round/>
            <a:headEnd/>
            <a:tailEnd/>
          </a:ln>
          <a:effectLst/>
        </p:spPr>
        <p:txBody>
          <a:bodyPr wrap="none" anchor="ctr"/>
          <a:lstStyle/>
          <a:p>
            <a:endParaRPr lang="en-US"/>
          </a:p>
        </p:txBody>
      </p:sp>
      <p:sp>
        <p:nvSpPr>
          <p:cNvPr id="181344" name="Line 96"/>
          <p:cNvSpPr>
            <a:spLocks noChangeShapeType="1"/>
          </p:cNvSpPr>
          <p:nvPr/>
        </p:nvSpPr>
        <p:spPr bwMode="auto">
          <a:xfrm>
            <a:off x="2590800" y="4724400"/>
            <a:ext cx="6096000" cy="0"/>
          </a:xfrm>
          <a:prstGeom prst="line">
            <a:avLst/>
          </a:prstGeom>
          <a:noFill/>
          <a:ln w="19050">
            <a:solidFill>
              <a:schemeClr val="tx1"/>
            </a:solidFill>
            <a:round/>
            <a:headEnd/>
            <a:tailEnd/>
          </a:ln>
          <a:effectLst/>
        </p:spPr>
        <p:txBody>
          <a:bodyPr wrap="none" anchor="ctr"/>
          <a:lstStyle/>
          <a:p>
            <a:endParaRPr lang="en-US"/>
          </a:p>
        </p:txBody>
      </p:sp>
      <p:sp>
        <p:nvSpPr>
          <p:cNvPr id="181345" name="Rectangle 97"/>
          <p:cNvSpPr>
            <a:spLocks noChangeArrowheads="1"/>
          </p:cNvSpPr>
          <p:nvPr/>
        </p:nvSpPr>
        <p:spPr bwMode="auto">
          <a:xfrm>
            <a:off x="304800" y="4038600"/>
            <a:ext cx="1966913" cy="1193800"/>
          </a:xfrm>
          <a:prstGeom prst="rect">
            <a:avLst/>
          </a:prstGeom>
          <a:solidFill>
            <a:srgbClr val="D4E8FC"/>
          </a:solidFill>
          <a:ln w="9525">
            <a:solidFill>
              <a:schemeClr val="tx1"/>
            </a:solidFill>
            <a:miter lim="800000"/>
            <a:headEnd/>
            <a:tailEnd/>
          </a:ln>
          <a:effectLst/>
        </p:spPr>
        <p:txBody>
          <a:bodyPr wrap="none" lIns="90488" tIns="44450" rIns="90488" bIns="44450">
            <a:spAutoFit/>
          </a:bodyPr>
          <a:lstStyle/>
          <a:p>
            <a:pPr eaLnBrk="0" hangingPunct="0"/>
            <a:r>
              <a:rPr lang="en-US" b="1"/>
              <a:t>Key:</a:t>
            </a:r>
          </a:p>
          <a:p>
            <a:pPr eaLnBrk="0" hangingPunct="0"/>
            <a:r>
              <a:rPr lang="en-US" b="1">
                <a:solidFill>
                  <a:schemeClr val="folHlink"/>
                </a:solidFill>
              </a:rPr>
              <a:t>Outcome</a:t>
            </a:r>
          </a:p>
          <a:p>
            <a:pPr eaLnBrk="0" hangingPunct="0"/>
            <a:r>
              <a:rPr lang="en-US" b="1">
                <a:solidFill>
                  <a:schemeClr val="hlink"/>
                </a:solidFill>
              </a:rPr>
              <a:t>(Probability)</a:t>
            </a:r>
          </a:p>
        </p:txBody>
      </p:sp>
      <p:sp>
        <p:nvSpPr>
          <p:cNvPr id="181346" name="Line 98"/>
          <p:cNvSpPr>
            <a:spLocks noChangeShapeType="1"/>
          </p:cNvSpPr>
          <p:nvPr/>
        </p:nvSpPr>
        <p:spPr bwMode="auto">
          <a:xfrm>
            <a:off x="2590800" y="3505200"/>
            <a:ext cx="6096000" cy="0"/>
          </a:xfrm>
          <a:prstGeom prst="line">
            <a:avLst/>
          </a:prstGeom>
          <a:noFill/>
          <a:ln w="19050">
            <a:solidFill>
              <a:schemeClr val="tx1"/>
            </a:solidFill>
            <a:round/>
            <a:headEnd/>
            <a:tailEnd/>
          </a:ln>
          <a:effectLst/>
        </p:spPr>
        <p:txBody>
          <a:bodyPr wrap="none" anchor="ctr"/>
          <a:lstStyle/>
          <a:p>
            <a:endParaRPr lang="en-US"/>
          </a:p>
        </p:txBody>
      </p:sp>
      <p:sp>
        <p:nvSpPr>
          <p:cNvPr id="181347" name="Rectangle 99"/>
          <p:cNvSpPr>
            <a:spLocks noChangeArrowheads="1"/>
          </p:cNvSpPr>
          <p:nvPr/>
        </p:nvSpPr>
        <p:spPr bwMode="auto">
          <a:xfrm>
            <a:off x="6675438" y="4800600"/>
            <a:ext cx="1516442" cy="828432"/>
          </a:xfrm>
          <a:prstGeom prst="rect">
            <a:avLst/>
          </a:prstGeom>
          <a:noFill/>
          <a:ln w="9525">
            <a:noFill/>
            <a:miter lim="800000"/>
            <a:headEnd/>
            <a:tailEnd/>
          </a:ln>
          <a:effectLst/>
        </p:spPr>
        <p:txBody>
          <a:bodyPr wrap="none" lIns="90488" tIns="44450" rIns="90488" bIns="44450">
            <a:spAutoFit/>
          </a:bodyPr>
          <a:lstStyle/>
          <a:p>
            <a:pPr eaLnBrk="0" hangingPunct="0"/>
            <a:r>
              <a:rPr lang="en-US" b="1" dirty="0">
                <a:solidFill>
                  <a:schemeClr val="bg2"/>
                </a:solidFill>
              </a:rPr>
              <a:t>No Error </a:t>
            </a:r>
          </a:p>
          <a:p>
            <a:pPr eaLnBrk="0" hangingPunct="0"/>
            <a:r>
              <a:rPr lang="en-US" b="1" dirty="0">
                <a:solidFill>
                  <a:schemeClr val="bg2"/>
                </a:solidFill>
              </a:rPr>
              <a:t>( 1 - </a:t>
            </a:r>
            <a:r>
              <a:rPr lang="el-GR" b="1" dirty="0">
                <a:solidFill>
                  <a:schemeClr val="bg2"/>
                </a:solidFill>
                <a:cs typeface="Arial" pitchFamily="34" charset="0"/>
                <a:sym typeface="Symbol" pitchFamily="18" charset="2"/>
              </a:rPr>
              <a:t>β</a:t>
            </a:r>
            <a:r>
              <a:rPr lang="en-US" b="1" dirty="0">
                <a:solidFill>
                  <a:schemeClr val="bg2"/>
                </a:solidFill>
                <a:cs typeface="Arial" pitchFamily="34" charset="0"/>
                <a:sym typeface="Symbol" pitchFamily="18" charset="2"/>
              </a:rPr>
              <a:t> )</a:t>
            </a:r>
            <a:endParaRPr lang="en-US" b="1" dirty="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Footer Placeholder 2"/>
          <p:cNvSpPr>
            <a:spLocks noGrp="1"/>
          </p:cNvSpPr>
          <p:nvPr>
            <p:ph type="ftr" sz="quarter" idx="10"/>
          </p:nvPr>
        </p:nvSpPr>
        <p:spPr/>
        <p:txBody>
          <a:bodyPr/>
          <a:lstStyle/>
          <a:p>
            <a:r>
              <a:rPr lang="en-US" smtClean="0"/>
              <a:t>Copyright ©2011 Pearson Education, Inc. publishing as Prentice Hall</a:t>
            </a:r>
            <a:endParaRPr lang="en-US"/>
          </a:p>
        </p:txBody>
      </p:sp>
      <p:sp>
        <p:nvSpPr>
          <p:cNvPr id="4" name="Slide Number Placeholder 3"/>
          <p:cNvSpPr>
            <a:spLocks noGrp="1"/>
          </p:cNvSpPr>
          <p:nvPr>
            <p:ph type="sldNum" sz="quarter" idx="11"/>
          </p:nvPr>
        </p:nvSpPr>
        <p:spPr/>
        <p:txBody>
          <a:bodyPr/>
          <a:lstStyle/>
          <a:p>
            <a:r>
              <a:rPr lang="en-US" smtClean="0"/>
              <a:t>9-</a:t>
            </a:r>
            <a:fld id="{163CAF71-9E68-4A35-8D51-9AEF0EA52106}" type="slidenum">
              <a:rPr lang="en-US" smtClean="0"/>
              <a:pPr/>
              <a:t>18</a:t>
            </a:fld>
            <a:endParaRPr lang="en-US"/>
          </a:p>
        </p:txBody>
      </p:sp>
      <p:graphicFrame>
        <p:nvGraphicFramePr>
          <p:cNvPr id="5" name="Table 4"/>
          <p:cNvGraphicFramePr>
            <a:graphicFrameLocks noGrp="1"/>
          </p:cNvGraphicFramePr>
          <p:nvPr/>
        </p:nvGraphicFramePr>
        <p:xfrm>
          <a:off x="1219200" y="1600200"/>
          <a:ext cx="7467600" cy="4191000"/>
        </p:xfrm>
        <a:graphic>
          <a:graphicData uri="http://schemas.openxmlformats.org/drawingml/2006/table">
            <a:tbl>
              <a:tblPr/>
              <a:tblGrid>
                <a:gridCol w="1642122"/>
                <a:gridCol w="1941150"/>
                <a:gridCol w="1942164"/>
                <a:gridCol w="1942164"/>
              </a:tblGrid>
              <a:tr h="1047750">
                <a:tc>
                  <a:txBody>
                    <a:bodyPr/>
                    <a:lstStyle/>
                    <a:p>
                      <a:pPr marL="0" marR="0">
                        <a:lnSpc>
                          <a:spcPct val="115000"/>
                        </a:lnSpc>
                        <a:spcBef>
                          <a:spcPts val="0"/>
                        </a:spcBef>
                        <a:spcAft>
                          <a:spcPts val="0"/>
                        </a:spcAft>
                      </a:pPr>
                      <a:endParaRPr lang="en-US" sz="4000" dirty="0">
                        <a:latin typeface="Calibri"/>
                        <a:ea typeface="Malgun Gothic"/>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endParaRPr lang="en-US" sz="4000" dirty="0">
                        <a:latin typeface="Calibri"/>
                        <a:ea typeface="Malgun Gothic"/>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4000" b="1" dirty="0">
                          <a:latin typeface="Calibri"/>
                          <a:ea typeface="Malgun Gothic"/>
                          <a:cs typeface="Times New Roman"/>
                        </a:rPr>
                        <a:t>What We Believe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047750">
                <a:tc>
                  <a:txBody>
                    <a:bodyPr/>
                    <a:lstStyle/>
                    <a:p>
                      <a:pPr marL="0" marR="0">
                        <a:lnSpc>
                          <a:spcPct val="115000"/>
                        </a:lnSpc>
                        <a:spcBef>
                          <a:spcPts val="0"/>
                        </a:spcBef>
                        <a:spcAft>
                          <a:spcPts val="0"/>
                        </a:spcAft>
                      </a:pPr>
                      <a:endParaRPr lang="en-US" sz="4000">
                        <a:latin typeface="Calibri"/>
                        <a:ea typeface="Malgun Gothic"/>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4000">
                        <a:latin typeface="Calibri"/>
                        <a:ea typeface="Malgun Gothic"/>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dirty="0">
                          <a:latin typeface="Calibri"/>
                          <a:ea typeface="Malgun Gothic"/>
                          <a:cs typeface="Times New Roman"/>
                        </a:rPr>
                        <a:t>Null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dirty="0">
                          <a:latin typeface="Calibri"/>
                          <a:ea typeface="Malgun Gothic"/>
                          <a:cs typeface="Times New Roman"/>
                        </a:rPr>
                        <a:t>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7750">
                <a:tc rowSpan="2">
                  <a:txBody>
                    <a:bodyPr/>
                    <a:lstStyle/>
                    <a:p>
                      <a:pPr marL="0" marR="0" algn="ctr">
                        <a:lnSpc>
                          <a:spcPct val="115000"/>
                        </a:lnSpc>
                        <a:spcBef>
                          <a:spcPts val="0"/>
                        </a:spcBef>
                        <a:spcAft>
                          <a:spcPts val="0"/>
                        </a:spcAft>
                      </a:pPr>
                      <a:r>
                        <a:rPr lang="en-US" sz="4000" b="1" dirty="0" smtClean="0">
                          <a:latin typeface="Calibri"/>
                          <a:ea typeface="Malgun Gothic"/>
                          <a:cs typeface="Times New Roman"/>
                        </a:rPr>
                        <a:t>The</a:t>
                      </a:r>
                      <a:endParaRPr lang="en-US" sz="4000" b="1" dirty="0">
                        <a:latin typeface="Calibri"/>
                        <a:ea typeface="Malgun Gothic"/>
                        <a:cs typeface="Times New Roman"/>
                      </a:endParaRPr>
                    </a:p>
                    <a:p>
                      <a:pPr marL="0" marR="0" algn="ctr">
                        <a:lnSpc>
                          <a:spcPct val="115000"/>
                        </a:lnSpc>
                        <a:spcBef>
                          <a:spcPts val="0"/>
                        </a:spcBef>
                        <a:spcAft>
                          <a:spcPts val="0"/>
                        </a:spcAft>
                      </a:pPr>
                      <a:r>
                        <a:rPr lang="en-US" sz="4000" b="1" dirty="0">
                          <a:latin typeface="Calibri"/>
                          <a:ea typeface="Malgun Gothic"/>
                          <a:cs typeface="Times New Roman"/>
                        </a:rPr>
                        <a:t>Truth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dirty="0">
                          <a:latin typeface="Calibri"/>
                          <a:ea typeface="Malgun Gothic"/>
                          <a:cs typeface="Times New Roman"/>
                        </a:rPr>
                        <a:t>Null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dirty="0">
                          <a:latin typeface="Calibri"/>
                          <a:ea typeface="Malgun Gothic"/>
                          <a:cs typeface="Times New Roman"/>
                        </a:rPr>
                        <a:t>Correct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dirty="0">
                          <a:solidFill>
                            <a:srgbClr val="FF0000"/>
                          </a:solidFill>
                          <a:latin typeface="Calibri"/>
                          <a:ea typeface="Malgun Gothic"/>
                          <a:cs typeface="Times New Roman"/>
                        </a:rPr>
                        <a:t>Type 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7750">
                <a:tc vMerge="1">
                  <a:txBody>
                    <a:bodyPr/>
                    <a:lstStyle/>
                    <a:p>
                      <a:endParaRPr lang="en-US"/>
                    </a:p>
                  </a:txBody>
                  <a:tcPr/>
                </a:tc>
                <a:tc>
                  <a:txBody>
                    <a:bodyPr/>
                    <a:lstStyle/>
                    <a:p>
                      <a:pPr marL="0" marR="0" algn="ctr">
                        <a:lnSpc>
                          <a:spcPct val="115000"/>
                        </a:lnSpc>
                        <a:spcBef>
                          <a:spcPts val="0"/>
                        </a:spcBef>
                        <a:spcAft>
                          <a:spcPts val="0"/>
                        </a:spcAft>
                      </a:pPr>
                      <a:r>
                        <a:rPr lang="en-US" sz="4000" dirty="0">
                          <a:latin typeface="Calibri"/>
                          <a:ea typeface="Malgun Gothic"/>
                          <a:cs typeface="Times New Roman"/>
                        </a:rPr>
                        <a:t>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dirty="0">
                          <a:solidFill>
                            <a:srgbClr val="FF0000"/>
                          </a:solidFill>
                          <a:latin typeface="Calibri"/>
                          <a:ea typeface="Malgun Gothic"/>
                          <a:cs typeface="Times New Roman"/>
                        </a:rPr>
                        <a:t>Type 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dirty="0">
                          <a:latin typeface="Calibri"/>
                          <a:ea typeface="Malgun Gothic"/>
                          <a:cs typeface="Times New Roman"/>
                        </a:rPr>
                        <a:t>Correct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Copyright ©2011 Pearson Education, Inc. publishing as Prentice Hall</a:t>
            </a:r>
          </a:p>
        </p:txBody>
      </p:sp>
      <p:sp>
        <p:nvSpPr>
          <p:cNvPr id="8" name="Slide Number Placeholder 4"/>
          <p:cNvSpPr>
            <a:spLocks noGrp="1"/>
          </p:cNvSpPr>
          <p:nvPr>
            <p:ph type="sldNum" sz="quarter" idx="11"/>
          </p:nvPr>
        </p:nvSpPr>
        <p:spPr/>
        <p:txBody>
          <a:bodyPr/>
          <a:lstStyle/>
          <a:p>
            <a:r>
              <a:rPr lang="en-US"/>
              <a:t>9-</a:t>
            </a:r>
            <a:fld id="{51AC0AEA-31CC-45C5-8361-0C783B21F017}" type="slidenum">
              <a:rPr lang="en-US"/>
              <a:pPr/>
              <a:t>19</a:t>
            </a:fld>
            <a:endParaRPr lang="en-US"/>
          </a:p>
        </p:txBody>
      </p:sp>
      <p:sp>
        <p:nvSpPr>
          <p:cNvPr id="143382" name="Rectangle 22"/>
          <p:cNvSpPr>
            <a:spLocks noChangeArrowheads="1"/>
          </p:cNvSpPr>
          <p:nvPr/>
        </p:nvSpPr>
        <p:spPr bwMode="auto">
          <a:xfrm>
            <a:off x="1371600" y="3657600"/>
            <a:ext cx="6705600" cy="1524000"/>
          </a:xfrm>
          <a:prstGeom prst="rect">
            <a:avLst/>
          </a:prstGeom>
          <a:solidFill>
            <a:srgbClr val="FFFFDD"/>
          </a:solidFill>
          <a:ln w="9525" algn="ctr">
            <a:solidFill>
              <a:schemeClr val="tx1"/>
            </a:solidFill>
            <a:miter lim="800000"/>
            <a:headEnd/>
            <a:tailEnd/>
          </a:ln>
          <a:effectLst/>
        </p:spPr>
        <p:txBody>
          <a:bodyPr wrap="none" anchor="ctr"/>
          <a:lstStyle/>
          <a:p>
            <a:endParaRPr lang="en-US"/>
          </a:p>
        </p:txBody>
      </p:sp>
      <p:sp>
        <p:nvSpPr>
          <p:cNvPr id="143362" name="Rectangle 2"/>
          <p:cNvSpPr>
            <a:spLocks noGrp="1" noChangeArrowheads="1"/>
          </p:cNvSpPr>
          <p:nvPr>
            <p:ph type="title"/>
          </p:nvPr>
        </p:nvSpPr>
        <p:spPr/>
        <p:txBody>
          <a:bodyPr/>
          <a:lstStyle/>
          <a:p>
            <a:r>
              <a:rPr lang="en-US"/>
              <a:t>Type I &amp; II Error Relationship</a:t>
            </a:r>
          </a:p>
        </p:txBody>
      </p:sp>
      <p:sp>
        <p:nvSpPr>
          <p:cNvPr id="143377" name="Text Box 17"/>
          <p:cNvSpPr txBox="1">
            <a:spLocks noChangeArrowheads="1"/>
          </p:cNvSpPr>
          <p:nvPr/>
        </p:nvSpPr>
        <p:spPr bwMode="auto">
          <a:xfrm>
            <a:off x="838200" y="1524000"/>
            <a:ext cx="7696200" cy="3453253"/>
          </a:xfrm>
          <a:prstGeom prst="rect">
            <a:avLst/>
          </a:prstGeom>
          <a:noFill/>
          <a:ln w="19050" algn="ctr">
            <a:noFill/>
            <a:miter lim="800000"/>
            <a:headEnd/>
            <a:tailEnd/>
          </a:ln>
          <a:effectLst/>
        </p:spPr>
        <p:txBody>
          <a:bodyPr wrap="square">
            <a:spAutoFit/>
          </a:bodyPr>
          <a:lstStyle/>
          <a:p>
            <a:pPr algn="l">
              <a:spcBef>
                <a:spcPct val="50000"/>
              </a:spcBef>
              <a:buClr>
                <a:schemeClr val="folHlink"/>
              </a:buClr>
              <a:buSzPct val="120000"/>
              <a:buFont typeface="Wingdings" pitchFamily="2" charset="2"/>
              <a:buChar char="§"/>
            </a:pPr>
            <a:r>
              <a:rPr lang="en-US" dirty="0"/>
              <a:t> </a:t>
            </a:r>
            <a:r>
              <a:rPr lang="en-US" sz="2800" dirty="0"/>
              <a:t>Type I and Type II errors </a:t>
            </a:r>
            <a:r>
              <a:rPr lang="en-US" sz="2800" dirty="0">
                <a:solidFill>
                  <a:srgbClr val="FF0000"/>
                </a:solidFill>
              </a:rPr>
              <a:t>cannot happen at</a:t>
            </a:r>
          </a:p>
          <a:p>
            <a:pPr algn="l">
              <a:lnSpc>
                <a:spcPct val="30000"/>
              </a:lnSpc>
              <a:spcBef>
                <a:spcPct val="50000"/>
              </a:spcBef>
              <a:buClr>
                <a:schemeClr val="folHlink"/>
              </a:buClr>
              <a:buSzPct val="120000"/>
              <a:buFont typeface="Wingdings" pitchFamily="2" charset="2"/>
              <a:buNone/>
            </a:pPr>
            <a:r>
              <a:rPr lang="en-US" sz="2800" dirty="0">
                <a:solidFill>
                  <a:srgbClr val="FF0000"/>
                </a:solidFill>
              </a:rPr>
              <a:t>   the same time</a:t>
            </a:r>
          </a:p>
          <a:p>
            <a:pPr lvl="1" algn="l">
              <a:spcBef>
                <a:spcPct val="50000"/>
              </a:spcBef>
              <a:buClr>
                <a:schemeClr val="hlink"/>
              </a:buClr>
              <a:buSzPct val="70000"/>
              <a:buFont typeface="Wingdings" pitchFamily="2" charset="2"/>
              <a:buChar char="§"/>
            </a:pPr>
            <a:r>
              <a:rPr lang="en-US" sz="2800" dirty="0"/>
              <a:t> Type I error can only occur if H</a:t>
            </a:r>
            <a:r>
              <a:rPr lang="en-US" sz="2800" baseline="-25000" dirty="0"/>
              <a:t>0</a:t>
            </a:r>
            <a:r>
              <a:rPr lang="en-US" sz="2800" dirty="0"/>
              <a:t> is </a:t>
            </a:r>
            <a:r>
              <a:rPr lang="en-US" sz="2800" dirty="0">
                <a:solidFill>
                  <a:schemeClr val="folHlink"/>
                </a:solidFill>
              </a:rPr>
              <a:t>true</a:t>
            </a:r>
          </a:p>
          <a:p>
            <a:pPr lvl="1" algn="l">
              <a:spcBef>
                <a:spcPct val="50000"/>
              </a:spcBef>
              <a:buClr>
                <a:schemeClr val="hlink"/>
              </a:buClr>
              <a:buSzPct val="70000"/>
              <a:buFont typeface="Wingdings" pitchFamily="2" charset="2"/>
              <a:buChar char="§"/>
            </a:pPr>
            <a:r>
              <a:rPr lang="en-US" sz="2800" dirty="0"/>
              <a:t> Type II error can only occur if H</a:t>
            </a:r>
            <a:r>
              <a:rPr lang="en-US" sz="2800" baseline="-25000" dirty="0"/>
              <a:t>0</a:t>
            </a:r>
            <a:r>
              <a:rPr lang="en-US" sz="2800" dirty="0"/>
              <a:t> is </a:t>
            </a:r>
            <a:r>
              <a:rPr lang="en-US" sz="2800" dirty="0">
                <a:solidFill>
                  <a:schemeClr val="folHlink"/>
                </a:solidFill>
              </a:rPr>
              <a:t>false</a:t>
            </a:r>
          </a:p>
          <a:p>
            <a:pPr algn="l">
              <a:spcBef>
                <a:spcPct val="50000"/>
              </a:spcBef>
              <a:buClr>
                <a:schemeClr val="folHlink"/>
              </a:buClr>
              <a:buSzPct val="120000"/>
              <a:buFont typeface="Wingdings" pitchFamily="2" charset="2"/>
              <a:buNone/>
            </a:pPr>
            <a:r>
              <a:rPr lang="en-US" dirty="0" smtClean="0"/>
              <a:t>  </a:t>
            </a:r>
            <a:r>
              <a:rPr lang="en-US" dirty="0"/>
              <a:t>	</a:t>
            </a:r>
            <a:r>
              <a:rPr lang="en-US" sz="2800" dirty="0"/>
              <a:t>If Type I error probability ( </a:t>
            </a:r>
            <a:r>
              <a:rPr lang="en-US" sz="2800" dirty="0">
                <a:sym typeface="Symbol" pitchFamily="18" charset="2"/>
              </a:rPr>
              <a:t></a:t>
            </a:r>
            <a:r>
              <a:rPr lang="en-US" sz="2800" dirty="0"/>
              <a:t> )      , then </a:t>
            </a:r>
          </a:p>
          <a:p>
            <a:pPr algn="l">
              <a:spcBef>
                <a:spcPct val="50000"/>
              </a:spcBef>
              <a:buClr>
                <a:schemeClr val="folHlink"/>
              </a:buClr>
              <a:buFont typeface="Wingdings" pitchFamily="2" charset="2"/>
              <a:buNone/>
            </a:pPr>
            <a:r>
              <a:rPr lang="en-US" sz="2800" dirty="0"/>
              <a:t>   	Type II error probability ( </a:t>
            </a:r>
            <a:r>
              <a:rPr lang="el-GR" sz="2800" dirty="0">
                <a:cs typeface="Arial" pitchFamily="34" charset="0"/>
              </a:rPr>
              <a:t>β</a:t>
            </a:r>
            <a:r>
              <a:rPr lang="en-US" sz="2800" dirty="0"/>
              <a:t> )</a:t>
            </a:r>
          </a:p>
        </p:txBody>
      </p:sp>
      <p:sp>
        <p:nvSpPr>
          <p:cNvPr id="143380" name="AutoShape 20"/>
          <p:cNvSpPr>
            <a:spLocks noChangeArrowheads="1"/>
          </p:cNvSpPr>
          <p:nvPr/>
        </p:nvSpPr>
        <p:spPr bwMode="auto">
          <a:xfrm>
            <a:off x="6172200" y="4495800"/>
            <a:ext cx="381000" cy="457200"/>
          </a:xfrm>
          <a:prstGeom prst="upArrow">
            <a:avLst>
              <a:gd name="adj1" fmla="val 50000"/>
              <a:gd name="adj2" fmla="val 30000"/>
            </a:avLst>
          </a:prstGeom>
          <a:solidFill>
            <a:schemeClr val="hlink"/>
          </a:solidFill>
          <a:ln w="19050" algn="ctr">
            <a:solidFill>
              <a:schemeClr val="tx1"/>
            </a:solidFill>
            <a:miter lim="800000"/>
            <a:headEnd/>
            <a:tailEnd/>
          </a:ln>
          <a:effectLst/>
        </p:spPr>
        <p:txBody>
          <a:bodyPr wrap="none" anchor="ctr"/>
          <a:lstStyle/>
          <a:p>
            <a:endParaRPr lang="en-US"/>
          </a:p>
        </p:txBody>
      </p:sp>
      <p:sp>
        <p:nvSpPr>
          <p:cNvPr id="143381" name="AutoShape 21"/>
          <p:cNvSpPr>
            <a:spLocks noChangeArrowheads="1"/>
          </p:cNvSpPr>
          <p:nvPr/>
        </p:nvSpPr>
        <p:spPr bwMode="auto">
          <a:xfrm rot="10800000">
            <a:off x="6400800" y="3886200"/>
            <a:ext cx="381000" cy="457200"/>
          </a:xfrm>
          <a:prstGeom prst="upArrow">
            <a:avLst>
              <a:gd name="adj1" fmla="val 50000"/>
              <a:gd name="adj2" fmla="val 30000"/>
            </a:avLst>
          </a:prstGeom>
          <a:solidFill>
            <a:schemeClr val="folHlink"/>
          </a:solidFill>
          <a:ln w="19050"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p>
            <a:r>
              <a:rPr lang="en-US"/>
              <a:t>9-</a:t>
            </a:r>
            <a:fld id="{5BCFC28F-4786-49EF-8FDE-0004E36E3D69}" type="slidenum">
              <a:rPr lang="en-US"/>
              <a:pPr/>
              <a:t>2</a:t>
            </a:fld>
            <a:endParaRPr lang="en-US"/>
          </a:p>
        </p:txBody>
      </p:sp>
      <p:sp>
        <p:nvSpPr>
          <p:cNvPr id="128002" name="Rectangle 2"/>
          <p:cNvSpPr>
            <a:spLocks noGrp="1" noChangeArrowheads="1"/>
          </p:cNvSpPr>
          <p:nvPr>
            <p:ph type="title"/>
          </p:nvPr>
        </p:nvSpPr>
        <p:spPr/>
        <p:txBody>
          <a:bodyPr/>
          <a:lstStyle/>
          <a:p>
            <a:r>
              <a:rPr lang="en-US"/>
              <a:t>Chapter Goals</a:t>
            </a:r>
          </a:p>
        </p:txBody>
      </p:sp>
      <p:sp>
        <p:nvSpPr>
          <p:cNvPr id="128003" name="Rectangle 3"/>
          <p:cNvSpPr>
            <a:spLocks noGrp="1" noChangeArrowheads="1"/>
          </p:cNvSpPr>
          <p:nvPr>
            <p:ph type="body" idx="1"/>
          </p:nvPr>
        </p:nvSpPr>
        <p:spPr>
          <a:xfrm>
            <a:off x="914400" y="1752600"/>
            <a:ext cx="7848600" cy="4532313"/>
          </a:xfrm>
        </p:spPr>
        <p:txBody>
          <a:bodyPr/>
          <a:lstStyle/>
          <a:p>
            <a:pPr>
              <a:lnSpc>
                <a:spcPct val="110000"/>
              </a:lnSpc>
              <a:buFont typeface="Wingdings" pitchFamily="2" charset="2"/>
              <a:buNone/>
            </a:pPr>
            <a:r>
              <a:rPr lang="en-US" b="1" dirty="0"/>
              <a:t>After completing this chapter, you should be able to:</a:t>
            </a:r>
            <a:r>
              <a:rPr lang="en-US" sz="2400" dirty="0"/>
              <a:t> </a:t>
            </a:r>
          </a:p>
          <a:p>
            <a:pPr>
              <a:spcBef>
                <a:spcPct val="40000"/>
              </a:spcBef>
              <a:buSzPct val="80000"/>
            </a:pPr>
            <a:r>
              <a:rPr lang="en-US" sz="2400" dirty="0"/>
              <a:t>Formulate null and alternative hypotheses involving a single population mean or proportion</a:t>
            </a:r>
          </a:p>
          <a:p>
            <a:pPr>
              <a:spcBef>
                <a:spcPct val="40000"/>
              </a:spcBef>
              <a:buSzPct val="80000"/>
            </a:pPr>
            <a:r>
              <a:rPr lang="en-US" sz="2400" dirty="0"/>
              <a:t>Know what Type I and Type II errors are</a:t>
            </a:r>
          </a:p>
          <a:p>
            <a:pPr>
              <a:spcBef>
                <a:spcPct val="40000"/>
              </a:spcBef>
              <a:buSzPct val="80000"/>
            </a:pPr>
            <a:r>
              <a:rPr lang="en-US" sz="2400" dirty="0"/>
              <a:t>Formulate a decision rule for testing a hypothesis</a:t>
            </a:r>
          </a:p>
          <a:p>
            <a:pPr>
              <a:spcBef>
                <a:spcPct val="40000"/>
              </a:spcBef>
              <a:buSzPct val="80000"/>
            </a:pPr>
            <a:r>
              <a:rPr lang="en-US" sz="2400" dirty="0"/>
              <a:t>Know how to use the test statistic, critical value, and p-value approaches to test the null hypothesis</a:t>
            </a:r>
          </a:p>
          <a:p>
            <a:pPr>
              <a:spcBef>
                <a:spcPct val="40000"/>
              </a:spcBef>
              <a:buSzPct val="80000"/>
            </a:pPr>
            <a:r>
              <a:rPr lang="en-US" sz="2400" dirty="0"/>
              <a:t>Compute the probability of a Type II error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p>
            <a:r>
              <a:rPr lang="en-US"/>
              <a:t>9-</a:t>
            </a:r>
            <a:fld id="{9FFBC581-9ED3-4644-BDB9-90B7209F1F7A}" type="slidenum">
              <a:rPr lang="en-US"/>
              <a:pPr/>
              <a:t>20</a:t>
            </a:fld>
            <a:endParaRPr lang="en-US"/>
          </a:p>
        </p:txBody>
      </p:sp>
      <p:sp>
        <p:nvSpPr>
          <p:cNvPr id="253954" name="Rectangle 2"/>
          <p:cNvSpPr>
            <a:spLocks noGrp="1" noChangeArrowheads="1"/>
          </p:cNvSpPr>
          <p:nvPr>
            <p:ph type="title"/>
          </p:nvPr>
        </p:nvSpPr>
        <p:spPr/>
        <p:txBody>
          <a:bodyPr/>
          <a:lstStyle/>
          <a:p>
            <a:r>
              <a:rPr lang="en-US"/>
              <a:t>Level of Significance, </a:t>
            </a:r>
            <a:r>
              <a:rPr lang="en-US" b="1">
                <a:sym typeface="Symbol" pitchFamily="18" charset="2"/>
              </a:rPr>
              <a:t></a:t>
            </a:r>
            <a:r>
              <a:rPr lang="en-US"/>
              <a:t>  </a:t>
            </a:r>
          </a:p>
        </p:txBody>
      </p:sp>
      <p:sp>
        <p:nvSpPr>
          <p:cNvPr id="253955" name="Rectangle 3"/>
          <p:cNvSpPr>
            <a:spLocks noGrp="1" noChangeArrowheads="1"/>
          </p:cNvSpPr>
          <p:nvPr>
            <p:ph type="body" idx="1"/>
          </p:nvPr>
        </p:nvSpPr>
        <p:spPr>
          <a:xfrm>
            <a:off x="914400" y="1524000"/>
            <a:ext cx="7924800" cy="4572000"/>
          </a:xfrm>
        </p:spPr>
        <p:txBody>
          <a:bodyPr/>
          <a:lstStyle/>
          <a:p>
            <a:pPr>
              <a:spcBef>
                <a:spcPts val="600"/>
              </a:spcBef>
            </a:pPr>
            <a:r>
              <a:rPr lang="en-US" sz="2400" dirty="0" smtClean="0"/>
              <a:t>The maximum allowable probability of committing a </a:t>
            </a:r>
            <a:r>
              <a:rPr lang="en-US" sz="2400" dirty="0" smtClean="0">
                <a:solidFill>
                  <a:srgbClr val="FF0000"/>
                </a:solidFill>
              </a:rPr>
              <a:t>Type I error </a:t>
            </a:r>
            <a:r>
              <a:rPr lang="en-US" sz="1800" dirty="0" smtClean="0"/>
              <a:t>(is selected by researcher at the beginning). </a:t>
            </a:r>
          </a:p>
          <a:p>
            <a:pPr lvl="1">
              <a:spcBef>
                <a:spcPts val="600"/>
              </a:spcBef>
            </a:pPr>
            <a:r>
              <a:rPr lang="en-US" sz="2000" dirty="0" smtClean="0"/>
              <a:t>Defines </a:t>
            </a:r>
            <a:r>
              <a:rPr lang="en-US" sz="2000" dirty="0">
                <a:solidFill>
                  <a:schemeClr val="folHlink"/>
                </a:solidFill>
              </a:rPr>
              <a:t>rejection </a:t>
            </a:r>
            <a:r>
              <a:rPr lang="en-US" sz="2000" dirty="0" smtClean="0">
                <a:solidFill>
                  <a:schemeClr val="folHlink"/>
                </a:solidFill>
              </a:rPr>
              <a:t>region (Cutoff)</a:t>
            </a:r>
            <a:r>
              <a:rPr lang="en-US" sz="2000" dirty="0" smtClean="0"/>
              <a:t> </a:t>
            </a:r>
            <a:r>
              <a:rPr lang="en-US" sz="2000" dirty="0"/>
              <a:t>of the sampling distribution</a:t>
            </a:r>
          </a:p>
          <a:p>
            <a:pPr>
              <a:spcBef>
                <a:spcPts val="600"/>
              </a:spcBef>
            </a:pPr>
            <a:r>
              <a:rPr lang="en-US" sz="2400" dirty="0"/>
              <a:t>Is designated by  </a:t>
            </a:r>
            <a:r>
              <a:rPr lang="en-US" sz="2400" b="1" dirty="0">
                <a:solidFill>
                  <a:schemeClr val="folHlink"/>
                </a:solidFill>
                <a:sym typeface="Symbol" pitchFamily="18" charset="2"/>
              </a:rPr>
              <a:t></a:t>
            </a:r>
            <a:r>
              <a:rPr lang="en-US" sz="2400" dirty="0">
                <a:sym typeface="Symbol" pitchFamily="18" charset="2"/>
              </a:rPr>
              <a:t> </a:t>
            </a:r>
            <a:r>
              <a:rPr lang="en-US" sz="2400" dirty="0"/>
              <a:t>, (level of significance)</a:t>
            </a:r>
          </a:p>
          <a:p>
            <a:pPr lvl="1">
              <a:spcBef>
                <a:spcPts val="600"/>
              </a:spcBef>
            </a:pPr>
            <a:r>
              <a:rPr lang="en-US" sz="2000" dirty="0"/>
              <a:t>Typical values are 0.01, 0.05, or </a:t>
            </a:r>
            <a:r>
              <a:rPr lang="en-US" sz="2000" dirty="0" smtClean="0"/>
              <a:t>0.10</a:t>
            </a:r>
          </a:p>
          <a:p>
            <a:pPr lvl="1">
              <a:spcBef>
                <a:spcPts val="600"/>
              </a:spcBef>
            </a:pPr>
            <a:r>
              <a:rPr lang="en-US" sz="2000" dirty="0" smtClean="0"/>
              <a:t>Based on COST! </a:t>
            </a:r>
          </a:p>
          <a:p>
            <a:pPr lvl="2">
              <a:spcBef>
                <a:spcPts val="600"/>
              </a:spcBef>
            </a:pPr>
            <a:r>
              <a:rPr lang="en-US" sz="2000" dirty="0" smtClean="0"/>
              <a:t>Want small probability of Type I error </a:t>
            </a:r>
            <a:r>
              <a:rPr lang="en-US" sz="2000" dirty="0" smtClean="0">
                <a:sym typeface="Wingdings" pitchFamily="2" charset="2"/>
              </a:rPr>
              <a:t> high cost</a:t>
            </a:r>
            <a:endParaRPr lang="en-US" sz="2000" dirty="0"/>
          </a:p>
          <a:p>
            <a:pPr>
              <a:spcBef>
                <a:spcPts val="600"/>
              </a:spcBef>
            </a:pPr>
            <a:r>
              <a:rPr lang="en-US" sz="2400" dirty="0" smtClean="0"/>
              <a:t>Provides </a:t>
            </a:r>
            <a:r>
              <a:rPr lang="en-US" sz="2400" dirty="0"/>
              <a:t>the </a:t>
            </a:r>
            <a:r>
              <a:rPr lang="en-US" sz="2400" dirty="0">
                <a:solidFill>
                  <a:srgbClr val="FF0000"/>
                </a:solidFill>
              </a:rPr>
              <a:t>critical value(s) </a:t>
            </a:r>
            <a:r>
              <a:rPr lang="en-US" sz="2400" dirty="0"/>
              <a:t>of the test </a:t>
            </a:r>
            <a:endParaRPr lang="en-US" sz="2400" dirty="0" smtClean="0"/>
          </a:p>
          <a:p>
            <a:pPr lvl="1">
              <a:spcBef>
                <a:spcPts val="600"/>
              </a:spcBef>
            </a:pPr>
            <a:r>
              <a:rPr lang="en-US" sz="2000" dirty="0" smtClean="0"/>
              <a:t>The  value corresponding to a significance level</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a:t>Copyright ©2011 Pearson Education, Inc. publishing as Prentice Hall</a:t>
            </a:r>
          </a:p>
        </p:txBody>
      </p:sp>
      <p:sp>
        <p:nvSpPr>
          <p:cNvPr id="16" name="Slide Number Placeholder 4"/>
          <p:cNvSpPr>
            <a:spLocks noGrp="1"/>
          </p:cNvSpPr>
          <p:nvPr>
            <p:ph type="sldNum" sz="quarter" idx="11"/>
          </p:nvPr>
        </p:nvSpPr>
        <p:spPr/>
        <p:txBody>
          <a:bodyPr/>
          <a:lstStyle/>
          <a:p>
            <a:r>
              <a:rPr lang="en-US"/>
              <a:t>9-</a:t>
            </a:r>
            <a:fld id="{418DBE90-A9BA-4F4D-99A5-787BD5EA5771}" type="slidenum">
              <a:rPr lang="en-US"/>
              <a:pPr/>
              <a:t>21</a:t>
            </a:fld>
            <a:endParaRPr lang="en-US"/>
          </a:p>
        </p:txBody>
      </p:sp>
      <p:sp>
        <p:nvSpPr>
          <p:cNvPr id="263171" name="Line 3"/>
          <p:cNvSpPr>
            <a:spLocks noChangeShapeType="1"/>
          </p:cNvSpPr>
          <p:nvPr/>
        </p:nvSpPr>
        <p:spPr bwMode="auto">
          <a:xfrm>
            <a:off x="4494213" y="2667000"/>
            <a:ext cx="1587" cy="228600"/>
          </a:xfrm>
          <a:prstGeom prst="line">
            <a:avLst/>
          </a:prstGeom>
          <a:noFill/>
          <a:ln w="28575">
            <a:solidFill>
              <a:schemeClr val="tx1"/>
            </a:solidFill>
            <a:miter lim="800000"/>
            <a:headEnd/>
            <a:tailEnd/>
          </a:ln>
          <a:effectLst/>
        </p:spPr>
        <p:txBody>
          <a:bodyPr wrap="none"/>
          <a:lstStyle/>
          <a:p>
            <a:endParaRPr lang="en-US"/>
          </a:p>
        </p:txBody>
      </p:sp>
      <p:sp>
        <p:nvSpPr>
          <p:cNvPr id="263172" name="Rectangle 4"/>
          <p:cNvSpPr>
            <a:spLocks noGrp="1" noChangeArrowheads="1"/>
          </p:cNvSpPr>
          <p:nvPr>
            <p:ph type="title"/>
          </p:nvPr>
        </p:nvSpPr>
        <p:spPr>
          <a:xfrm>
            <a:off x="1143000" y="381000"/>
            <a:ext cx="7793038" cy="762000"/>
          </a:xfrm>
        </p:spPr>
        <p:txBody>
          <a:bodyPr/>
          <a:lstStyle/>
          <a:p>
            <a:pPr>
              <a:lnSpc>
                <a:spcPct val="70000"/>
              </a:lnSpc>
            </a:pPr>
            <a:r>
              <a:rPr lang="en-US"/>
              <a:t>Hypothesis Tests for the Mean</a:t>
            </a:r>
          </a:p>
        </p:txBody>
      </p:sp>
      <p:sp>
        <p:nvSpPr>
          <p:cNvPr id="263176" name="Freeform 8"/>
          <p:cNvSpPr>
            <a:spLocks/>
          </p:cNvSpPr>
          <p:nvPr/>
        </p:nvSpPr>
        <p:spPr bwMode="auto">
          <a:xfrm>
            <a:off x="1981200" y="3124200"/>
            <a:ext cx="1819275" cy="609600"/>
          </a:xfrm>
          <a:custGeom>
            <a:avLst/>
            <a:gdLst/>
            <a:ahLst/>
            <a:cxnLst>
              <a:cxn ang="0">
                <a:pos x="0" y="428"/>
              </a:cxn>
              <a:cxn ang="0">
                <a:pos x="1067" y="428"/>
              </a:cxn>
              <a:cxn ang="0">
                <a:pos x="1067" y="0"/>
              </a:cxn>
              <a:cxn ang="0">
                <a:pos x="0" y="0"/>
              </a:cxn>
              <a:cxn ang="0">
                <a:pos x="0" y="428"/>
              </a:cxn>
            </a:cxnLst>
            <a:rect l="0" t="0" r="r" b="b"/>
            <a:pathLst>
              <a:path w="1068" h="429">
                <a:moveTo>
                  <a:pt x="0" y="428"/>
                </a:moveTo>
                <a:lnTo>
                  <a:pt x="1067" y="428"/>
                </a:lnTo>
                <a:lnTo>
                  <a:pt x="1067" y="0"/>
                </a:lnTo>
                <a:lnTo>
                  <a:pt x="0" y="0"/>
                </a:lnTo>
                <a:lnTo>
                  <a:pt x="0" y="428"/>
                </a:lnTo>
              </a:path>
            </a:pathLst>
          </a:custGeom>
          <a:solidFill>
            <a:srgbClr val="CCFFFF"/>
          </a:solidFill>
          <a:ln w="25400" cap="rnd" cmpd="sng">
            <a:solidFill>
              <a:srgbClr val="1A1A1A"/>
            </a:solidFill>
            <a:prstDash val="solid"/>
            <a:round/>
            <a:headEnd type="none" w="med" len="med"/>
            <a:tailEnd type="none" w="med" len="med"/>
          </a:ln>
          <a:effectLst/>
        </p:spPr>
        <p:txBody>
          <a:bodyPr/>
          <a:lstStyle/>
          <a:p>
            <a:endParaRPr lang="en-US"/>
          </a:p>
        </p:txBody>
      </p:sp>
      <p:sp>
        <p:nvSpPr>
          <p:cNvPr id="263178" name="Freeform 10"/>
          <p:cNvSpPr>
            <a:spLocks/>
          </p:cNvSpPr>
          <p:nvPr/>
        </p:nvSpPr>
        <p:spPr bwMode="auto">
          <a:xfrm>
            <a:off x="3505200" y="1828800"/>
            <a:ext cx="1981200" cy="914400"/>
          </a:xfrm>
          <a:custGeom>
            <a:avLst/>
            <a:gdLst/>
            <a:ahLst/>
            <a:cxnLst>
              <a:cxn ang="0">
                <a:pos x="0" y="513"/>
              </a:cxn>
              <a:cxn ang="0">
                <a:pos x="1114" y="513"/>
              </a:cxn>
              <a:cxn ang="0">
                <a:pos x="1114" y="0"/>
              </a:cxn>
              <a:cxn ang="0">
                <a:pos x="0" y="0"/>
              </a:cxn>
              <a:cxn ang="0">
                <a:pos x="0" y="513"/>
              </a:cxn>
            </a:cxnLst>
            <a:rect l="0" t="0" r="r" b="b"/>
            <a:pathLst>
              <a:path w="1115" h="514">
                <a:moveTo>
                  <a:pt x="0" y="513"/>
                </a:moveTo>
                <a:lnTo>
                  <a:pt x="1114" y="513"/>
                </a:lnTo>
                <a:lnTo>
                  <a:pt x="1114" y="0"/>
                </a:lnTo>
                <a:lnTo>
                  <a:pt x="0" y="0"/>
                </a:lnTo>
                <a:lnTo>
                  <a:pt x="0" y="513"/>
                </a:lnTo>
              </a:path>
            </a:pathLst>
          </a:custGeom>
          <a:solidFill>
            <a:srgbClr val="CCFFFF"/>
          </a:solidFill>
          <a:ln w="25400" cap="rnd" cmpd="sng">
            <a:solidFill>
              <a:srgbClr val="1A1A1A"/>
            </a:solidFill>
            <a:prstDash val="solid"/>
            <a:round/>
            <a:headEnd type="none" w="med" len="med"/>
            <a:tailEnd type="none" w="med" len="med"/>
          </a:ln>
          <a:effectLst/>
        </p:spPr>
        <p:txBody>
          <a:bodyPr/>
          <a:lstStyle/>
          <a:p>
            <a:endParaRPr lang="en-US"/>
          </a:p>
        </p:txBody>
      </p:sp>
      <p:sp>
        <p:nvSpPr>
          <p:cNvPr id="263179" name="Rectangle 11"/>
          <p:cNvSpPr>
            <a:spLocks noChangeArrowheads="1"/>
          </p:cNvSpPr>
          <p:nvPr/>
        </p:nvSpPr>
        <p:spPr bwMode="auto">
          <a:xfrm>
            <a:off x="2133600" y="3200400"/>
            <a:ext cx="1487488" cy="454025"/>
          </a:xfrm>
          <a:prstGeom prst="rect">
            <a:avLst/>
          </a:prstGeom>
          <a:noFill/>
          <a:ln w="12700">
            <a:noFill/>
            <a:miter lim="800000"/>
            <a:headEnd/>
            <a:tailEnd/>
          </a:ln>
          <a:effectLst/>
        </p:spPr>
        <p:txBody>
          <a:bodyPr wrap="none" lIns="90488" tIns="44450" rIns="90488" bIns="44450">
            <a:spAutoFit/>
          </a:bodyPr>
          <a:lstStyle/>
          <a:p>
            <a:pPr algn="l" eaLnBrk="0" hangingPunct="0"/>
            <a:r>
              <a:rPr lang="el-GR" b="1" dirty="0">
                <a:cs typeface="Arial" pitchFamily="34" charset="0"/>
                <a:sym typeface="Symbol" pitchFamily="18" charset="2"/>
              </a:rPr>
              <a:t>σ</a:t>
            </a:r>
            <a:r>
              <a:rPr lang="en-US" b="1" dirty="0">
                <a:sym typeface="Symbol" pitchFamily="18" charset="2"/>
              </a:rPr>
              <a:t> Known</a:t>
            </a:r>
          </a:p>
        </p:txBody>
      </p:sp>
      <p:sp>
        <p:nvSpPr>
          <p:cNvPr id="263180" name="Freeform 12"/>
          <p:cNvSpPr>
            <a:spLocks/>
          </p:cNvSpPr>
          <p:nvPr/>
        </p:nvSpPr>
        <p:spPr bwMode="auto">
          <a:xfrm>
            <a:off x="5257800" y="3124200"/>
            <a:ext cx="2057400" cy="609600"/>
          </a:xfrm>
          <a:custGeom>
            <a:avLst/>
            <a:gdLst/>
            <a:ahLst/>
            <a:cxnLst>
              <a:cxn ang="0">
                <a:pos x="0" y="435"/>
              </a:cxn>
              <a:cxn ang="0">
                <a:pos x="1240" y="435"/>
              </a:cxn>
              <a:cxn ang="0">
                <a:pos x="1240" y="0"/>
              </a:cxn>
              <a:cxn ang="0">
                <a:pos x="0" y="0"/>
              </a:cxn>
              <a:cxn ang="0">
                <a:pos x="0" y="435"/>
              </a:cxn>
            </a:cxnLst>
            <a:rect l="0" t="0" r="r" b="b"/>
            <a:pathLst>
              <a:path w="1241" h="436">
                <a:moveTo>
                  <a:pt x="0" y="435"/>
                </a:moveTo>
                <a:lnTo>
                  <a:pt x="1240" y="435"/>
                </a:lnTo>
                <a:lnTo>
                  <a:pt x="1240" y="0"/>
                </a:lnTo>
                <a:lnTo>
                  <a:pt x="0" y="0"/>
                </a:lnTo>
                <a:lnTo>
                  <a:pt x="0" y="435"/>
                </a:lnTo>
              </a:path>
            </a:pathLst>
          </a:custGeom>
          <a:noFill/>
          <a:ln w="25400" cap="rnd" cmpd="sng">
            <a:solidFill>
              <a:srgbClr val="1A1A1A"/>
            </a:solidFill>
            <a:prstDash val="solid"/>
            <a:round/>
            <a:headEnd type="none" w="med" len="med"/>
            <a:tailEnd type="none" w="med" len="med"/>
          </a:ln>
          <a:effectLst/>
        </p:spPr>
        <p:txBody>
          <a:bodyPr/>
          <a:lstStyle/>
          <a:p>
            <a:endParaRPr lang="en-US"/>
          </a:p>
        </p:txBody>
      </p:sp>
      <p:sp>
        <p:nvSpPr>
          <p:cNvPr id="263183" name="Line 15"/>
          <p:cNvSpPr>
            <a:spLocks noChangeShapeType="1"/>
          </p:cNvSpPr>
          <p:nvPr/>
        </p:nvSpPr>
        <p:spPr bwMode="auto">
          <a:xfrm>
            <a:off x="2895600" y="2895600"/>
            <a:ext cx="3429000" cy="0"/>
          </a:xfrm>
          <a:prstGeom prst="line">
            <a:avLst/>
          </a:prstGeom>
          <a:noFill/>
          <a:ln w="28575">
            <a:solidFill>
              <a:schemeClr val="tx1"/>
            </a:solidFill>
            <a:round/>
            <a:headEnd/>
            <a:tailEnd/>
          </a:ln>
          <a:effectLst/>
        </p:spPr>
        <p:txBody>
          <a:bodyPr wrap="none"/>
          <a:lstStyle/>
          <a:p>
            <a:endParaRPr lang="en-US"/>
          </a:p>
        </p:txBody>
      </p:sp>
      <p:sp>
        <p:nvSpPr>
          <p:cNvPr id="263184" name="Line 16"/>
          <p:cNvSpPr>
            <a:spLocks noChangeShapeType="1"/>
          </p:cNvSpPr>
          <p:nvPr/>
        </p:nvSpPr>
        <p:spPr bwMode="auto">
          <a:xfrm>
            <a:off x="2895600" y="2895600"/>
            <a:ext cx="1588" cy="228600"/>
          </a:xfrm>
          <a:prstGeom prst="line">
            <a:avLst/>
          </a:prstGeom>
          <a:noFill/>
          <a:ln w="28575">
            <a:solidFill>
              <a:schemeClr val="tx1"/>
            </a:solidFill>
            <a:miter lim="800000"/>
            <a:headEnd/>
            <a:tailEnd/>
          </a:ln>
          <a:effectLst/>
        </p:spPr>
        <p:txBody>
          <a:bodyPr wrap="none"/>
          <a:lstStyle/>
          <a:p>
            <a:endParaRPr lang="en-US"/>
          </a:p>
        </p:txBody>
      </p:sp>
      <p:sp>
        <p:nvSpPr>
          <p:cNvPr id="263185" name="Line 17"/>
          <p:cNvSpPr>
            <a:spLocks noChangeShapeType="1"/>
          </p:cNvSpPr>
          <p:nvPr/>
        </p:nvSpPr>
        <p:spPr bwMode="auto">
          <a:xfrm>
            <a:off x="6324600" y="2895600"/>
            <a:ext cx="1588" cy="228600"/>
          </a:xfrm>
          <a:prstGeom prst="line">
            <a:avLst/>
          </a:prstGeom>
          <a:noFill/>
          <a:ln w="28575">
            <a:solidFill>
              <a:schemeClr val="tx1"/>
            </a:solidFill>
            <a:miter lim="800000"/>
            <a:headEnd/>
            <a:tailEnd/>
          </a:ln>
          <a:effectLst/>
        </p:spPr>
        <p:txBody>
          <a:bodyPr wrap="none"/>
          <a:lstStyle/>
          <a:p>
            <a:endParaRPr lang="en-US"/>
          </a:p>
        </p:txBody>
      </p:sp>
      <p:sp>
        <p:nvSpPr>
          <p:cNvPr id="263190" name="Rectangle 22"/>
          <p:cNvSpPr>
            <a:spLocks noChangeArrowheads="1"/>
          </p:cNvSpPr>
          <p:nvPr/>
        </p:nvSpPr>
        <p:spPr bwMode="auto">
          <a:xfrm>
            <a:off x="5410200" y="3200400"/>
            <a:ext cx="1843088" cy="454025"/>
          </a:xfrm>
          <a:prstGeom prst="rect">
            <a:avLst/>
          </a:prstGeom>
          <a:noFill/>
          <a:ln w="12700">
            <a:noFill/>
            <a:miter lim="800000"/>
            <a:headEnd/>
            <a:tailEnd/>
          </a:ln>
          <a:effectLst/>
        </p:spPr>
        <p:txBody>
          <a:bodyPr wrap="none" lIns="90488" tIns="44450" rIns="90488" bIns="44450">
            <a:spAutoFit/>
          </a:bodyPr>
          <a:lstStyle/>
          <a:p>
            <a:pPr algn="l" eaLnBrk="0" hangingPunct="0"/>
            <a:r>
              <a:rPr lang="el-GR" b="1" dirty="0">
                <a:cs typeface="Arial" pitchFamily="34" charset="0"/>
                <a:sym typeface="Symbol" pitchFamily="18" charset="2"/>
              </a:rPr>
              <a:t>σ</a:t>
            </a:r>
            <a:r>
              <a:rPr lang="en-US" b="1" dirty="0">
                <a:sym typeface="Symbol" pitchFamily="18" charset="2"/>
              </a:rPr>
              <a:t> Unknown</a:t>
            </a:r>
          </a:p>
        </p:txBody>
      </p:sp>
      <p:sp>
        <p:nvSpPr>
          <p:cNvPr id="263191" name="Rectangle 23"/>
          <p:cNvSpPr>
            <a:spLocks noChangeArrowheads="1"/>
          </p:cNvSpPr>
          <p:nvPr/>
        </p:nvSpPr>
        <p:spPr bwMode="auto">
          <a:xfrm>
            <a:off x="3048000" y="1828800"/>
            <a:ext cx="2743200" cy="819150"/>
          </a:xfrm>
          <a:prstGeom prst="rect">
            <a:avLst/>
          </a:prstGeom>
          <a:noFill/>
          <a:ln w="12700">
            <a:noFill/>
            <a:miter lim="800000"/>
            <a:headEnd/>
            <a:tailEnd/>
          </a:ln>
          <a:effectLst/>
        </p:spPr>
        <p:txBody>
          <a:bodyPr lIns="90488" tIns="44450" rIns="90488" bIns="44450">
            <a:spAutoFit/>
          </a:bodyPr>
          <a:lstStyle/>
          <a:p>
            <a:pPr eaLnBrk="0" hangingPunct="0"/>
            <a:r>
              <a:rPr lang="en-US" b="1">
                <a:sym typeface="Symbol" pitchFamily="18" charset="2"/>
              </a:rPr>
              <a:t>Hypothesis </a:t>
            </a:r>
          </a:p>
          <a:p>
            <a:pPr eaLnBrk="0" hangingPunct="0"/>
            <a:r>
              <a:rPr lang="en-US" b="1">
                <a:sym typeface="Symbol" pitchFamily="18" charset="2"/>
              </a:rPr>
              <a:t>Tests for </a:t>
            </a:r>
          </a:p>
        </p:txBody>
      </p:sp>
      <p:sp>
        <p:nvSpPr>
          <p:cNvPr id="263193" name="Rectangle 25"/>
          <p:cNvSpPr>
            <a:spLocks noGrp="1" noChangeArrowheads="1"/>
          </p:cNvSpPr>
          <p:nvPr>
            <p:ph type="body" idx="1"/>
          </p:nvPr>
        </p:nvSpPr>
        <p:spPr>
          <a:xfrm>
            <a:off x="381000" y="4724400"/>
            <a:ext cx="5257800" cy="1066800"/>
          </a:xfrm>
        </p:spPr>
        <p:txBody>
          <a:bodyPr/>
          <a:lstStyle/>
          <a:p>
            <a:r>
              <a:rPr lang="en-US" sz="2400"/>
              <a:t>Assume first that the population standard deviation </a:t>
            </a:r>
            <a:r>
              <a:rPr lang="el-GR" sz="2400">
                <a:cs typeface="Arial" pitchFamily="34" charset="0"/>
              </a:rPr>
              <a:t>σ</a:t>
            </a:r>
            <a:r>
              <a:rPr lang="en-US" sz="2400">
                <a:cs typeface="Arial" pitchFamily="34" charset="0"/>
              </a:rPr>
              <a:t> is known</a:t>
            </a:r>
            <a:endParaRPr lang="el-GR" sz="2400">
              <a:cs typeface="Arial" pitchFamily="34" charset="0"/>
            </a:endParaRPr>
          </a:p>
        </p:txBody>
      </p:sp>
      <p:sp>
        <p:nvSpPr>
          <p:cNvPr id="263194" name="Line 26"/>
          <p:cNvSpPr>
            <a:spLocks noChangeShapeType="1"/>
          </p:cNvSpPr>
          <p:nvPr/>
        </p:nvSpPr>
        <p:spPr bwMode="auto">
          <a:xfrm>
            <a:off x="2895600" y="4038600"/>
            <a:ext cx="0" cy="609600"/>
          </a:xfrm>
          <a:prstGeom prst="line">
            <a:avLst/>
          </a:prstGeom>
          <a:noFill/>
          <a:ln w="1905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oter Placeholder 3"/>
          <p:cNvSpPr>
            <a:spLocks noGrp="1"/>
          </p:cNvSpPr>
          <p:nvPr>
            <p:ph type="ftr" sz="quarter" idx="10"/>
          </p:nvPr>
        </p:nvSpPr>
        <p:spPr/>
        <p:txBody>
          <a:bodyPr/>
          <a:lstStyle/>
          <a:p>
            <a:r>
              <a:rPr lang="en-US"/>
              <a:t>Copyright ©2011 Pearson Education, Inc. publishing as Prentice Hall</a:t>
            </a:r>
          </a:p>
        </p:txBody>
      </p:sp>
      <p:sp>
        <p:nvSpPr>
          <p:cNvPr id="69" name="Slide Number Placeholder 4"/>
          <p:cNvSpPr>
            <a:spLocks noGrp="1"/>
          </p:cNvSpPr>
          <p:nvPr>
            <p:ph type="sldNum" sz="quarter" idx="11"/>
          </p:nvPr>
        </p:nvSpPr>
        <p:spPr/>
        <p:txBody>
          <a:bodyPr/>
          <a:lstStyle/>
          <a:p>
            <a:r>
              <a:rPr lang="en-US"/>
              <a:t>9-</a:t>
            </a:r>
            <a:fld id="{210E1CF3-35F5-4504-8F8C-CFA5A3E6EC08}" type="slidenum">
              <a:rPr lang="en-US"/>
              <a:pPr/>
              <a:t>22</a:t>
            </a:fld>
            <a:endParaRPr lang="en-US"/>
          </a:p>
        </p:txBody>
      </p:sp>
      <p:sp>
        <p:nvSpPr>
          <p:cNvPr id="257045" name="Line 21"/>
          <p:cNvSpPr>
            <a:spLocks noChangeShapeType="1"/>
          </p:cNvSpPr>
          <p:nvPr/>
        </p:nvSpPr>
        <p:spPr bwMode="auto">
          <a:xfrm>
            <a:off x="1676400" y="4111625"/>
            <a:ext cx="0" cy="990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257080" name="Line 56"/>
          <p:cNvSpPr>
            <a:spLocks noChangeShapeType="1"/>
          </p:cNvSpPr>
          <p:nvPr/>
        </p:nvSpPr>
        <p:spPr bwMode="auto">
          <a:xfrm>
            <a:off x="4414838" y="4098925"/>
            <a:ext cx="0" cy="990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257088" name="Line 64"/>
          <p:cNvSpPr>
            <a:spLocks noChangeShapeType="1"/>
          </p:cNvSpPr>
          <p:nvPr/>
        </p:nvSpPr>
        <p:spPr bwMode="auto">
          <a:xfrm>
            <a:off x="7467600" y="4098925"/>
            <a:ext cx="0" cy="990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257090" name="Freeform 66"/>
          <p:cNvSpPr>
            <a:spLocks/>
          </p:cNvSpPr>
          <p:nvPr/>
        </p:nvSpPr>
        <p:spPr bwMode="auto">
          <a:xfrm flipH="1">
            <a:off x="6400800" y="4773613"/>
            <a:ext cx="495300" cy="330200"/>
          </a:xfrm>
          <a:custGeom>
            <a:avLst/>
            <a:gdLst/>
            <a:ahLst/>
            <a:cxnLst>
              <a:cxn ang="0">
                <a:pos x="354" y="164"/>
              </a:cxn>
              <a:cxn ang="0">
                <a:pos x="262" y="146"/>
              </a:cxn>
              <a:cxn ang="0">
                <a:pos x="172" y="128"/>
              </a:cxn>
              <a:cxn ang="0">
                <a:pos x="106" y="100"/>
              </a:cxn>
              <a:cxn ang="0">
                <a:pos x="48" y="50"/>
              </a:cxn>
              <a:cxn ang="0">
                <a:pos x="0" y="0"/>
              </a:cxn>
              <a:cxn ang="0">
                <a:pos x="0" y="202"/>
              </a:cxn>
              <a:cxn ang="0">
                <a:pos x="360" y="208"/>
              </a:cxn>
            </a:cxnLst>
            <a:rect l="0" t="0" r="r" b="b"/>
            <a:pathLst>
              <a:path w="360" h="208">
                <a:moveTo>
                  <a:pt x="354" y="164"/>
                </a:moveTo>
                <a:lnTo>
                  <a:pt x="262" y="146"/>
                </a:lnTo>
                <a:lnTo>
                  <a:pt x="172" y="128"/>
                </a:lnTo>
                <a:lnTo>
                  <a:pt x="106" y="100"/>
                </a:lnTo>
                <a:lnTo>
                  <a:pt x="48" y="50"/>
                </a:lnTo>
                <a:lnTo>
                  <a:pt x="0" y="0"/>
                </a:lnTo>
                <a:lnTo>
                  <a:pt x="0" y="202"/>
                </a:lnTo>
                <a:lnTo>
                  <a:pt x="360" y="208"/>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57026" name="Rectangle 2"/>
          <p:cNvSpPr>
            <a:spLocks noChangeArrowheads="1"/>
          </p:cNvSpPr>
          <p:nvPr/>
        </p:nvSpPr>
        <p:spPr bwMode="auto">
          <a:xfrm>
            <a:off x="1219200" y="1524000"/>
            <a:ext cx="3733800" cy="609600"/>
          </a:xfrm>
          <a:prstGeom prst="rect">
            <a:avLst/>
          </a:prstGeom>
          <a:solidFill>
            <a:srgbClr val="FFFFDD"/>
          </a:solidFill>
          <a:ln w="9525">
            <a:solidFill>
              <a:schemeClr val="tx1"/>
            </a:solidFill>
            <a:miter lim="800000"/>
            <a:headEnd/>
            <a:tailEnd/>
          </a:ln>
          <a:effectLst/>
        </p:spPr>
        <p:txBody>
          <a:bodyPr wrap="none" anchor="ctr"/>
          <a:lstStyle/>
          <a:p>
            <a:endParaRPr lang="en-US"/>
          </a:p>
        </p:txBody>
      </p:sp>
      <p:sp>
        <p:nvSpPr>
          <p:cNvPr id="257028" name="Rectangle 4"/>
          <p:cNvSpPr>
            <a:spLocks noGrp="1" noChangeArrowheads="1"/>
          </p:cNvSpPr>
          <p:nvPr>
            <p:ph type="title"/>
          </p:nvPr>
        </p:nvSpPr>
        <p:spPr>
          <a:xfrm>
            <a:off x="990600" y="304800"/>
            <a:ext cx="7793038" cy="990600"/>
          </a:xfrm>
        </p:spPr>
        <p:txBody>
          <a:bodyPr/>
          <a:lstStyle/>
          <a:p>
            <a:pPr>
              <a:lnSpc>
                <a:spcPct val="80000"/>
              </a:lnSpc>
            </a:pPr>
            <a:r>
              <a:rPr lang="en-US"/>
              <a:t>Level of Significance </a:t>
            </a:r>
            <a:br>
              <a:rPr lang="en-US"/>
            </a:br>
            <a:r>
              <a:rPr lang="en-US"/>
              <a:t>and the Rejection Region</a:t>
            </a:r>
          </a:p>
        </p:txBody>
      </p:sp>
      <p:sp>
        <p:nvSpPr>
          <p:cNvPr id="257029" name="Freeform 5"/>
          <p:cNvSpPr>
            <a:spLocks/>
          </p:cNvSpPr>
          <p:nvPr/>
        </p:nvSpPr>
        <p:spPr bwMode="auto">
          <a:xfrm>
            <a:off x="460375" y="4719638"/>
            <a:ext cx="711200" cy="384175"/>
          </a:xfrm>
          <a:custGeom>
            <a:avLst/>
            <a:gdLst/>
            <a:ahLst/>
            <a:cxnLst>
              <a:cxn ang="0">
                <a:pos x="74" y="238"/>
              </a:cxn>
              <a:cxn ang="0">
                <a:pos x="80" y="198"/>
              </a:cxn>
              <a:cxn ang="0">
                <a:pos x="246" y="160"/>
              </a:cxn>
              <a:cxn ang="0">
                <a:pos x="345" y="127"/>
              </a:cxn>
              <a:cxn ang="0">
                <a:pos x="400" y="64"/>
              </a:cxn>
              <a:cxn ang="0">
                <a:pos x="446" y="0"/>
              </a:cxn>
              <a:cxn ang="0">
                <a:pos x="448" y="242"/>
              </a:cxn>
              <a:cxn ang="0">
                <a:pos x="0" y="240"/>
              </a:cxn>
              <a:cxn ang="0">
                <a:pos x="0" y="235"/>
              </a:cxn>
            </a:cxnLst>
            <a:rect l="0" t="0" r="r" b="b"/>
            <a:pathLst>
              <a:path w="448" h="242">
                <a:moveTo>
                  <a:pt x="74" y="238"/>
                </a:moveTo>
                <a:lnTo>
                  <a:pt x="80" y="198"/>
                </a:lnTo>
                <a:lnTo>
                  <a:pt x="246" y="160"/>
                </a:lnTo>
                <a:lnTo>
                  <a:pt x="345" y="127"/>
                </a:lnTo>
                <a:lnTo>
                  <a:pt x="400" y="64"/>
                </a:lnTo>
                <a:lnTo>
                  <a:pt x="446" y="0"/>
                </a:lnTo>
                <a:lnTo>
                  <a:pt x="448" y="242"/>
                </a:lnTo>
                <a:lnTo>
                  <a:pt x="0" y="240"/>
                </a:lnTo>
                <a:lnTo>
                  <a:pt x="0" y="235"/>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57030" name="Freeform 6"/>
          <p:cNvSpPr>
            <a:spLocks/>
          </p:cNvSpPr>
          <p:nvPr/>
        </p:nvSpPr>
        <p:spPr bwMode="auto">
          <a:xfrm>
            <a:off x="609600" y="4111625"/>
            <a:ext cx="1066800" cy="914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57031" name="Freeform 7"/>
          <p:cNvSpPr>
            <a:spLocks/>
          </p:cNvSpPr>
          <p:nvPr/>
        </p:nvSpPr>
        <p:spPr bwMode="auto">
          <a:xfrm>
            <a:off x="1676400" y="4111625"/>
            <a:ext cx="1066800" cy="914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57032" name="Rectangle 8"/>
          <p:cNvSpPr>
            <a:spLocks noChangeArrowheads="1"/>
          </p:cNvSpPr>
          <p:nvPr/>
        </p:nvSpPr>
        <p:spPr bwMode="auto">
          <a:xfrm>
            <a:off x="1066800" y="3124200"/>
            <a:ext cx="1457325" cy="758825"/>
          </a:xfrm>
          <a:prstGeom prst="rect">
            <a:avLst/>
          </a:prstGeom>
          <a:noFill/>
          <a:ln w="9525">
            <a:noFill/>
            <a:miter lim="800000"/>
            <a:headEnd/>
            <a:tailEnd/>
          </a:ln>
          <a:effectLst/>
        </p:spPr>
        <p:txBody>
          <a:bodyPr lIns="90488" tIns="44450" rIns="90488" bIns="44450">
            <a:spAutoFit/>
          </a:bodyPr>
          <a:lstStyle/>
          <a:p>
            <a:pPr algn="l" eaLnBrk="0" hangingPunct="0">
              <a:lnSpc>
                <a:spcPct val="110000"/>
              </a:lnSpc>
              <a:spcBef>
                <a:spcPct val="50000"/>
              </a:spcBef>
            </a:pPr>
            <a:r>
              <a:rPr lang="en-US" sz="2000" dirty="0"/>
              <a:t>H</a:t>
            </a:r>
            <a:r>
              <a:rPr lang="en-US" sz="2000" baseline="-25000" dirty="0"/>
              <a:t>0</a:t>
            </a:r>
            <a:r>
              <a:rPr lang="en-US" sz="2000" dirty="0"/>
              <a:t>: </a:t>
            </a:r>
            <a:r>
              <a:rPr lang="el-GR" sz="2000" dirty="0">
                <a:cs typeface="Arial" pitchFamily="34" charset="0"/>
              </a:rPr>
              <a:t>μ</a:t>
            </a:r>
            <a:r>
              <a:rPr lang="en-US" sz="2000" dirty="0"/>
              <a:t> </a:t>
            </a:r>
            <a:r>
              <a:rPr lang="en-US" sz="2000" dirty="0">
                <a:cs typeface="Arial" pitchFamily="34" charset="0"/>
              </a:rPr>
              <a:t>≥</a:t>
            </a:r>
            <a:r>
              <a:rPr lang="en-US" sz="2000" dirty="0"/>
              <a:t> 3   H</a:t>
            </a:r>
            <a:r>
              <a:rPr lang="en-US" sz="2000" baseline="-25000" dirty="0"/>
              <a:t>A</a:t>
            </a:r>
            <a:r>
              <a:rPr lang="en-US" sz="2000" dirty="0"/>
              <a:t>: </a:t>
            </a:r>
            <a:r>
              <a:rPr lang="el-GR" sz="2000" dirty="0">
                <a:cs typeface="Arial" pitchFamily="34" charset="0"/>
              </a:rPr>
              <a:t>μ</a:t>
            </a:r>
            <a:r>
              <a:rPr lang="en-US" sz="2000" dirty="0"/>
              <a:t> &lt; 3</a:t>
            </a:r>
          </a:p>
        </p:txBody>
      </p:sp>
      <p:sp>
        <p:nvSpPr>
          <p:cNvPr id="257033" name="Freeform 9"/>
          <p:cNvSpPr>
            <a:spLocks/>
          </p:cNvSpPr>
          <p:nvPr/>
        </p:nvSpPr>
        <p:spPr bwMode="auto">
          <a:xfrm>
            <a:off x="568325" y="5103813"/>
            <a:ext cx="2216150" cy="1587"/>
          </a:xfrm>
          <a:custGeom>
            <a:avLst/>
            <a:gdLst/>
            <a:ahLst/>
            <a:cxnLst>
              <a:cxn ang="0">
                <a:pos x="0" y="0"/>
              </a:cxn>
              <a:cxn ang="0">
                <a:pos x="1396" y="0"/>
              </a:cxn>
            </a:cxnLst>
            <a:rect l="0" t="0" r="r" b="b"/>
            <a:pathLst>
              <a:path w="1396" h="1">
                <a:moveTo>
                  <a:pt x="0" y="0"/>
                </a:moveTo>
                <a:lnTo>
                  <a:pt x="1396" y="0"/>
                </a:lnTo>
              </a:path>
            </a:pathLst>
          </a:custGeom>
          <a:noFill/>
          <a:ln w="25400">
            <a:solidFill>
              <a:schemeClr val="tx1"/>
            </a:solidFill>
            <a:round/>
            <a:headEnd type="none" w="sm" len="sm"/>
            <a:tailEnd type="none" w="sm" len="sm"/>
          </a:ln>
          <a:effectLst/>
        </p:spPr>
        <p:txBody>
          <a:bodyPr wrap="none" anchor="ctr"/>
          <a:lstStyle/>
          <a:p>
            <a:endParaRPr lang="en-US"/>
          </a:p>
        </p:txBody>
      </p:sp>
      <p:sp>
        <p:nvSpPr>
          <p:cNvPr id="257034" name="Rectangle 10"/>
          <p:cNvSpPr>
            <a:spLocks noChangeArrowheads="1"/>
          </p:cNvSpPr>
          <p:nvPr/>
        </p:nvSpPr>
        <p:spPr bwMode="auto">
          <a:xfrm>
            <a:off x="1524000" y="5168900"/>
            <a:ext cx="3048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t>0</a:t>
            </a:r>
          </a:p>
        </p:txBody>
      </p:sp>
      <p:sp>
        <p:nvSpPr>
          <p:cNvPr id="257035" name="Rectangle 11"/>
          <p:cNvSpPr>
            <a:spLocks noChangeArrowheads="1"/>
          </p:cNvSpPr>
          <p:nvPr/>
        </p:nvSpPr>
        <p:spPr bwMode="auto">
          <a:xfrm>
            <a:off x="3810000" y="3146425"/>
            <a:ext cx="1447800" cy="758825"/>
          </a:xfrm>
          <a:prstGeom prst="rect">
            <a:avLst/>
          </a:prstGeom>
          <a:noFill/>
          <a:ln w="9525">
            <a:noFill/>
            <a:miter lim="800000"/>
            <a:headEnd/>
            <a:tailEnd/>
          </a:ln>
          <a:effectLst/>
        </p:spPr>
        <p:txBody>
          <a:bodyPr lIns="90488" tIns="44450" rIns="90488" bIns="44450">
            <a:spAutoFit/>
          </a:bodyPr>
          <a:lstStyle/>
          <a:p>
            <a:pPr algn="l" eaLnBrk="0" hangingPunct="0">
              <a:lnSpc>
                <a:spcPct val="110000"/>
              </a:lnSpc>
              <a:spcBef>
                <a:spcPct val="50000"/>
              </a:spcBef>
            </a:pPr>
            <a:r>
              <a:rPr lang="en-US" sz="2000"/>
              <a:t>H</a:t>
            </a:r>
            <a:r>
              <a:rPr lang="en-US" sz="2000" baseline="-25000"/>
              <a:t>0</a:t>
            </a:r>
            <a:r>
              <a:rPr lang="en-US" sz="2000"/>
              <a:t>: </a:t>
            </a:r>
            <a:r>
              <a:rPr lang="el-GR" sz="2000"/>
              <a:t>μ</a:t>
            </a:r>
            <a:r>
              <a:rPr lang="en-US" sz="2000"/>
              <a:t> </a:t>
            </a:r>
            <a:r>
              <a:rPr lang="en-US" sz="2000">
                <a:cs typeface="Arial" pitchFamily="34" charset="0"/>
              </a:rPr>
              <a:t>≤</a:t>
            </a:r>
            <a:r>
              <a:rPr lang="en-US" sz="2000"/>
              <a:t> 3  H</a:t>
            </a:r>
            <a:r>
              <a:rPr lang="en-US" sz="2000" baseline="-25000"/>
              <a:t>A</a:t>
            </a:r>
            <a:r>
              <a:rPr lang="en-US" sz="2000"/>
              <a:t>: </a:t>
            </a:r>
            <a:r>
              <a:rPr lang="el-GR" sz="2000"/>
              <a:t>μ</a:t>
            </a:r>
            <a:r>
              <a:rPr lang="en-US" sz="2000"/>
              <a:t> &gt; 3</a:t>
            </a:r>
          </a:p>
        </p:txBody>
      </p:sp>
      <p:sp>
        <p:nvSpPr>
          <p:cNvPr id="257036" name="Rectangle 12"/>
          <p:cNvSpPr>
            <a:spLocks noChangeArrowheads="1"/>
          </p:cNvSpPr>
          <p:nvPr/>
        </p:nvSpPr>
        <p:spPr bwMode="auto">
          <a:xfrm>
            <a:off x="6781800" y="3127375"/>
            <a:ext cx="1447800" cy="766877"/>
          </a:xfrm>
          <a:prstGeom prst="rect">
            <a:avLst/>
          </a:prstGeom>
          <a:noFill/>
          <a:ln w="9525">
            <a:noFill/>
            <a:miter lim="800000"/>
            <a:headEnd/>
            <a:tailEnd/>
          </a:ln>
          <a:effectLst/>
        </p:spPr>
        <p:txBody>
          <a:bodyPr lIns="90488" tIns="44450" rIns="90488" bIns="44450">
            <a:spAutoFit/>
          </a:bodyPr>
          <a:lstStyle/>
          <a:p>
            <a:pPr algn="l" eaLnBrk="0" hangingPunct="0">
              <a:lnSpc>
                <a:spcPct val="110000"/>
              </a:lnSpc>
              <a:spcBef>
                <a:spcPct val="50000"/>
              </a:spcBef>
            </a:pPr>
            <a:r>
              <a:rPr lang="en-US" sz="2000" dirty="0"/>
              <a:t>H</a:t>
            </a:r>
            <a:r>
              <a:rPr lang="en-US" sz="2000" baseline="-25000" dirty="0"/>
              <a:t>0</a:t>
            </a:r>
            <a:r>
              <a:rPr lang="en-US" sz="2000" dirty="0"/>
              <a:t>: </a:t>
            </a:r>
            <a:r>
              <a:rPr lang="el-GR" sz="2000" dirty="0"/>
              <a:t>μ</a:t>
            </a:r>
            <a:r>
              <a:rPr lang="en-US" sz="2000" dirty="0"/>
              <a:t> = 3    H</a:t>
            </a:r>
            <a:r>
              <a:rPr lang="en-US" sz="2000" baseline="-25000" dirty="0"/>
              <a:t>A</a:t>
            </a:r>
            <a:r>
              <a:rPr lang="en-US" sz="2000" dirty="0"/>
              <a:t>: </a:t>
            </a:r>
            <a:r>
              <a:rPr lang="el-GR" sz="2000" dirty="0"/>
              <a:t>μ</a:t>
            </a:r>
            <a:r>
              <a:rPr lang="en-US" sz="2000" dirty="0"/>
              <a:t> </a:t>
            </a:r>
            <a:r>
              <a:rPr lang="en-US" sz="2000" dirty="0" smtClean="0">
                <a:cs typeface="Arial" pitchFamily="34" charset="0"/>
              </a:rPr>
              <a:t>≠ </a:t>
            </a:r>
            <a:r>
              <a:rPr lang="en-US" sz="2000" dirty="0" smtClean="0"/>
              <a:t>3</a:t>
            </a:r>
            <a:endParaRPr lang="en-US" sz="2000" dirty="0"/>
          </a:p>
        </p:txBody>
      </p:sp>
      <p:sp>
        <p:nvSpPr>
          <p:cNvPr id="257037" name="Line 13"/>
          <p:cNvSpPr>
            <a:spLocks noChangeShapeType="1"/>
          </p:cNvSpPr>
          <p:nvPr/>
        </p:nvSpPr>
        <p:spPr bwMode="auto">
          <a:xfrm>
            <a:off x="685800" y="4722813"/>
            <a:ext cx="152400" cy="227012"/>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57038" name="Rectangle 14"/>
          <p:cNvSpPr>
            <a:spLocks noChangeArrowheads="1"/>
          </p:cNvSpPr>
          <p:nvPr/>
        </p:nvSpPr>
        <p:spPr bwMode="auto">
          <a:xfrm flipH="1">
            <a:off x="304800" y="4341813"/>
            <a:ext cx="530225" cy="515937"/>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i="1">
                <a:latin typeface="Symbol" pitchFamily="18" charset="2"/>
              </a:rPr>
              <a:t>a</a:t>
            </a:r>
          </a:p>
        </p:txBody>
      </p:sp>
      <p:sp>
        <p:nvSpPr>
          <p:cNvPr id="257039" name="Rectangle 15"/>
          <p:cNvSpPr>
            <a:spLocks noChangeArrowheads="1"/>
          </p:cNvSpPr>
          <p:nvPr/>
        </p:nvSpPr>
        <p:spPr bwMode="auto">
          <a:xfrm>
            <a:off x="5253038" y="4265613"/>
            <a:ext cx="385762" cy="515937"/>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i="1">
                <a:latin typeface="Symbol" pitchFamily="18" charset="2"/>
              </a:rPr>
              <a:t>a</a:t>
            </a:r>
          </a:p>
        </p:txBody>
      </p:sp>
      <p:sp>
        <p:nvSpPr>
          <p:cNvPr id="257040" name="Rectangle 16"/>
          <p:cNvSpPr>
            <a:spLocks noChangeArrowheads="1"/>
          </p:cNvSpPr>
          <p:nvPr/>
        </p:nvSpPr>
        <p:spPr bwMode="auto">
          <a:xfrm>
            <a:off x="8453438" y="4344988"/>
            <a:ext cx="538162" cy="454025"/>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a:t> /2</a:t>
            </a:r>
          </a:p>
        </p:txBody>
      </p:sp>
      <p:sp>
        <p:nvSpPr>
          <p:cNvPr id="257041" name="Freeform 17"/>
          <p:cNvSpPr>
            <a:spLocks/>
          </p:cNvSpPr>
          <p:nvPr/>
        </p:nvSpPr>
        <p:spPr bwMode="auto">
          <a:xfrm>
            <a:off x="990600" y="4953000"/>
            <a:ext cx="306388" cy="306388"/>
          </a:xfrm>
          <a:custGeom>
            <a:avLst/>
            <a:gdLst/>
            <a:ahLst/>
            <a:cxnLst>
              <a:cxn ang="0">
                <a:pos x="192" y="96"/>
              </a:cxn>
              <a:cxn ang="0">
                <a:pos x="113" y="79"/>
              </a:cxn>
              <a:cxn ang="0">
                <a:pos x="96" y="0"/>
              </a:cxn>
              <a:cxn ang="0">
                <a:pos x="79" y="79"/>
              </a:cxn>
              <a:cxn ang="0">
                <a:pos x="0" y="96"/>
              </a:cxn>
              <a:cxn ang="0">
                <a:pos x="79" y="113"/>
              </a:cxn>
              <a:cxn ang="0">
                <a:pos x="96" y="192"/>
              </a:cxn>
              <a:cxn ang="0">
                <a:pos x="113" y="113"/>
              </a:cxn>
              <a:cxn ang="0">
                <a:pos x="192" y="96"/>
              </a:cxn>
            </a:cxnLst>
            <a:rect l="0" t="0" r="r" b="b"/>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cmpd="sng">
            <a:solidFill>
              <a:schemeClr val="tx1"/>
            </a:solidFill>
            <a:prstDash val="solid"/>
            <a:round/>
            <a:headEnd type="none" w="sm" len="sm"/>
            <a:tailEnd type="none" w="sm" len="sm"/>
          </a:ln>
          <a:effectLst/>
        </p:spPr>
        <p:txBody>
          <a:bodyPr/>
          <a:lstStyle/>
          <a:p>
            <a:endParaRPr lang="en-US"/>
          </a:p>
        </p:txBody>
      </p:sp>
      <p:sp>
        <p:nvSpPr>
          <p:cNvPr id="257044" name="Rectangle 20"/>
          <p:cNvSpPr>
            <a:spLocks noChangeArrowheads="1"/>
          </p:cNvSpPr>
          <p:nvPr/>
        </p:nvSpPr>
        <p:spPr bwMode="auto">
          <a:xfrm>
            <a:off x="762000" y="2438400"/>
            <a:ext cx="1828800" cy="403225"/>
          </a:xfrm>
          <a:prstGeom prst="rect">
            <a:avLst/>
          </a:prstGeom>
          <a:noFill/>
          <a:ln w="9525">
            <a:solidFill>
              <a:schemeClr val="tx1"/>
            </a:solidFill>
            <a:miter lim="800000"/>
            <a:headEnd/>
            <a:tailEnd/>
          </a:ln>
          <a:effectLst/>
        </p:spPr>
        <p:txBody>
          <a:bodyPr lIns="90488" tIns="44450" rIns="90488" bIns="44450">
            <a:spAutoFit/>
          </a:bodyPr>
          <a:lstStyle/>
          <a:p>
            <a:pPr eaLnBrk="0" hangingPunct="0">
              <a:spcBef>
                <a:spcPct val="50000"/>
              </a:spcBef>
            </a:pPr>
            <a:r>
              <a:rPr lang="en-US" sz="2000"/>
              <a:t>Lower tail test</a:t>
            </a:r>
          </a:p>
        </p:txBody>
      </p:sp>
      <p:sp>
        <p:nvSpPr>
          <p:cNvPr id="257046" name="Rectangle 22"/>
          <p:cNvSpPr>
            <a:spLocks noChangeArrowheads="1"/>
          </p:cNvSpPr>
          <p:nvPr/>
        </p:nvSpPr>
        <p:spPr bwMode="auto">
          <a:xfrm>
            <a:off x="1295400" y="1600200"/>
            <a:ext cx="3278188" cy="457200"/>
          </a:xfrm>
          <a:prstGeom prst="rect">
            <a:avLst/>
          </a:prstGeom>
          <a:noFill/>
          <a:ln w="9525">
            <a:noFill/>
            <a:miter lim="800000"/>
            <a:headEnd/>
            <a:tailEnd/>
          </a:ln>
          <a:effectLst/>
        </p:spPr>
        <p:txBody>
          <a:bodyPr wrap="none">
            <a:spAutoFit/>
          </a:bodyPr>
          <a:lstStyle/>
          <a:p>
            <a:pPr algn="l"/>
            <a:r>
              <a:rPr lang="en-US"/>
              <a:t>Level of significance = </a:t>
            </a:r>
          </a:p>
        </p:txBody>
      </p:sp>
      <p:sp>
        <p:nvSpPr>
          <p:cNvPr id="257047" name="Rectangle 23"/>
          <p:cNvSpPr>
            <a:spLocks noChangeArrowheads="1"/>
          </p:cNvSpPr>
          <p:nvPr/>
        </p:nvSpPr>
        <p:spPr bwMode="auto">
          <a:xfrm flipH="1">
            <a:off x="4419600" y="1524000"/>
            <a:ext cx="530225" cy="515938"/>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i="1">
                <a:latin typeface="Symbol" pitchFamily="18" charset="2"/>
              </a:rPr>
              <a:t>a</a:t>
            </a:r>
          </a:p>
        </p:txBody>
      </p:sp>
      <p:sp>
        <p:nvSpPr>
          <p:cNvPr id="257059" name="Rectangle 35"/>
          <p:cNvSpPr>
            <a:spLocks noChangeArrowheads="1"/>
          </p:cNvSpPr>
          <p:nvPr/>
        </p:nvSpPr>
        <p:spPr bwMode="auto">
          <a:xfrm>
            <a:off x="7315200" y="5168900"/>
            <a:ext cx="3048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t>0</a:t>
            </a:r>
          </a:p>
        </p:txBody>
      </p:sp>
      <p:sp>
        <p:nvSpPr>
          <p:cNvPr id="257064" name="Line 40"/>
          <p:cNvSpPr>
            <a:spLocks noChangeShapeType="1"/>
          </p:cNvSpPr>
          <p:nvPr/>
        </p:nvSpPr>
        <p:spPr bwMode="auto">
          <a:xfrm flipH="1">
            <a:off x="5176838" y="4722813"/>
            <a:ext cx="228600" cy="2286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57065" name="Rectangle 41"/>
          <p:cNvSpPr>
            <a:spLocks noChangeArrowheads="1"/>
          </p:cNvSpPr>
          <p:nvPr/>
        </p:nvSpPr>
        <p:spPr bwMode="auto">
          <a:xfrm>
            <a:off x="6091238" y="4341813"/>
            <a:ext cx="690562" cy="454025"/>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a:t> /2</a:t>
            </a:r>
          </a:p>
        </p:txBody>
      </p:sp>
      <p:sp>
        <p:nvSpPr>
          <p:cNvPr id="257066" name="Rectangle 42"/>
          <p:cNvSpPr>
            <a:spLocks noChangeArrowheads="1"/>
          </p:cNvSpPr>
          <p:nvPr/>
        </p:nvSpPr>
        <p:spPr bwMode="auto">
          <a:xfrm>
            <a:off x="5938838" y="4265613"/>
            <a:ext cx="385762" cy="515937"/>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i="1">
                <a:latin typeface="Symbol" pitchFamily="18" charset="2"/>
              </a:rPr>
              <a:t>a</a:t>
            </a:r>
          </a:p>
        </p:txBody>
      </p:sp>
      <p:sp>
        <p:nvSpPr>
          <p:cNvPr id="257067" name="Line 43"/>
          <p:cNvSpPr>
            <a:spLocks noChangeShapeType="1"/>
          </p:cNvSpPr>
          <p:nvPr/>
        </p:nvSpPr>
        <p:spPr bwMode="auto">
          <a:xfrm>
            <a:off x="6400800" y="4722813"/>
            <a:ext cx="304800" cy="2286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57071" name="Rectangle 47"/>
          <p:cNvSpPr>
            <a:spLocks noChangeArrowheads="1"/>
          </p:cNvSpPr>
          <p:nvPr/>
        </p:nvSpPr>
        <p:spPr bwMode="auto">
          <a:xfrm>
            <a:off x="3581400" y="2438400"/>
            <a:ext cx="1828800" cy="403225"/>
          </a:xfrm>
          <a:prstGeom prst="rect">
            <a:avLst/>
          </a:prstGeom>
          <a:noFill/>
          <a:ln w="9525">
            <a:solidFill>
              <a:schemeClr val="tx1"/>
            </a:solidFill>
            <a:miter lim="800000"/>
            <a:headEnd/>
            <a:tailEnd/>
          </a:ln>
          <a:effectLst/>
        </p:spPr>
        <p:txBody>
          <a:bodyPr lIns="90488" tIns="44450" rIns="90488" bIns="44450">
            <a:spAutoFit/>
          </a:bodyPr>
          <a:lstStyle/>
          <a:p>
            <a:pPr eaLnBrk="0" hangingPunct="0">
              <a:spcBef>
                <a:spcPct val="50000"/>
              </a:spcBef>
            </a:pPr>
            <a:r>
              <a:rPr lang="en-US" sz="2000"/>
              <a:t>Upper tail test</a:t>
            </a:r>
          </a:p>
        </p:txBody>
      </p:sp>
      <p:sp>
        <p:nvSpPr>
          <p:cNvPr id="257072" name="Rectangle 48"/>
          <p:cNvSpPr>
            <a:spLocks noChangeArrowheads="1"/>
          </p:cNvSpPr>
          <p:nvPr/>
        </p:nvSpPr>
        <p:spPr bwMode="auto">
          <a:xfrm>
            <a:off x="6477000" y="2438400"/>
            <a:ext cx="1905000" cy="403225"/>
          </a:xfrm>
          <a:prstGeom prst="rect">
            <a:avLst/>
          </a:prstGeom>
          <a:noFill/>
          <a:ln w="9525">
            <a:solidFill>
              <a:schemeClr val="tx1"/>
            </a:solidFill>
            <a:miter lim="800000"/>
            <a:headEnd/>
            <a:tailEnd/>
          </a:ln>
          <a:effectLst/>
        </p:spPr>
        <p:txBody>
          <a:bodyPr lIns="90488" tIns="44450" rIns="90488" bIns="44450">
            <a:spAutoFit/>
          </a:bodyPr>
          <a:lstStyle/>
          <a:p>
            <a:pPr eaLnBrk="0" hangingPunct="0">
              <a:spcBef>
                <a:spcPct val="50000"/>
              </a:spcBef>
            </a:pPr>
            <a:r>
              <a:rPr lang="en-US" sz="2000"/>
              <a:t>Two tailed test</a:t>
            </a:r>
          </a:p>
        </p:txBody>
      </p:sp>
      <p:sp>
        <p:nvSpPr>
          <p:cNvPr id="257074" name="Freeform 50"/>
          <p:cNvSpPr>
            <a:spLocks/>
          </p:cNvSpPr>
          <p:nvPr/>
        </p:nvSpPr>
        <p:spPr bwMode="auto">
          <a:xfrm>
            <a:off x="4964113" y="4773613"/>
            <a:ext cx="571500" cy="330200"/>
          </a:xfrm>
          <a:custGeom>
            <a:avLst/>
            <a:gdLst/>
            <a:ahLst/>
            <a:cxnLst>
              <a:cxn ang="0">
                <a:pos x="354" y="164"/>
              </a:cxn>
              <a:cxn ang="0">
                <a:pos x="262" y="146"/>
              </a:cxn>
              <a:cxn ang="0">
                <a:pos x="172" y="128"/>
              </a:cxn>
              <a:cxn ang="0">
                <a:pos x="106" y="100"/>
              </a:cxn>
              <a:cxn ang="0">
                <a:pos x="48" y="50"/>
              </a:cxn>
              <a:cxn ang="0">
                <a:pos x="0" y="0"/>
              </a:cxn>
              <a:cxn ang="0">
                <a:pos x="0" y="202"/>
              </a:cxn>
              <a:cxn ang="0">
                <a:pos x="360" y="208"/>
              </a:cxn>
            </a:cxnLst>
            <a:rect l="0" t="0" r="r" b="b"/>
            <a:pathLst>
              <a:path w="360" h="208">
                <a:moveTo>
                  <a:pt x="354" y="164"/>
                </a:moveTo>
                <a:lnTo>
                  <a:pt x="262" y="146"/>
                </a:lnTo>
                <a:lnTo>
                  <a:pt x="172" y="128"/>
                </a:lnTo>
                <a:lnTo>
                  <a:pt x="106" y="100"/>
                </a:lnTo>
                <a:lnTo>
                  <a:pt x="48" y="50"/>
                </a:lnTo>
                <a:lnTo>
                  <a:pt x="0" y="0"/>
                </a:lnTo>
                <a:lnTo>
                  <a:pt x="0" y="202"/>
                </a:lnTo>
                <a:lnTo>
                  <a:pt x="360" y="208"/>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57075" name="Freeform 51"/>
          <p:cNvSpPr>
            <a:spLocks/>
          </p:cNvSpPr>
          <p:nvPr/>
        </p:nvSpPr>
        <p:spPr bwMode="auto">
          <a:xfrm>
            <a:off x="3348038" y="4113213"/>
            <a:ext cx="1066800" cy="914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57076" name="Freeform 52"/>
          <p:cNvSpPr>
            <a:spLocks/>
          </p:cNvSpPr>
          <p:nvPr/>
        </p:nvSpPr>
        <p:spPr bwMode="auto">
          <a:xfrm>
            <a:off x="4414838" y="4113213"/>
            <a:ext cx="1066800" cy="914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57077" name="Rectangle 53"/>
          <p:cNvSpPr>
            <a:spLocks noChangeArrowheads="1"/>
          </p:cNvSpPr>
          <p:nvPr/>
        </p:nvSpPr>
        <p:spPr bwMode="auto">
          <a:xfrm>
            <a:off x="4262438" y="5168900"/>
            <a:ext cx="3048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t>0</a:t>
            </a:r>
          </a:p>
        </p:txBody>
      </p:sp>
      <p:sp>
        <p:nvSpPr>
          <p:cNvPr id="257081" name="Freeform 57"/>
          <p:cNvSpPr>
            <a:spLocks/>
          </p:cNvSpPr>
          <p:nvPr/>
        </p:nvSpPr>
        <p:spPr bwMode="auto">
          <a:xfrm>
            <a:off x="3341688" y="5102225"/>
            <a:ext cx="2216150" cy="1588"/>
          </a:xfrm>
          <a:custGeom>
            <a:avLst/>
            <a:gdLst/>
            <a:ahLst/>
            <a:cxnLst>
              <a:cxn ang="0">
                <a:pos x="0" y="0"/>
              </a:cxn>
              <a:cxn ang="0">
                <a:pos x="1396" y="0"/>
              </a:cxn>
            </a:cxnLst>
            <a:rect l="0" t="0" r="r" b="b"/>
            <a:pathLst>
              <a:path w="1396" h="1">
                <a:moveTo>
                  <a:pt x="0" y="0"/>
                </a:moveTo>
                <a:lnTo>
                  <a:pt x="1396" y="0"/>
                </a:lnTo>
              </a:path>
            </a:pathLst>
          </a:custGeom>
          <a:noFill/>
          <a:ln w="25400">
            <a:solidFill>
              <a:schemeClr val="tx1"/>
            </a:solidFill>
            <a:round/>
            <a:headEnd type="none" w="sm" len="sm"/>
            <a:tailEnd type="none" w="sm" len="sm"/>
          </a:ln>
          <a:effectLst/>
        </p:spPr>
        <p:txBody>
          <a:bodyPr wrap="none" anchor="ctr"/>
          <a:lstStyle/>
          <a:p>
            <a:endParaRPr lang="en-US"/>
          </a:p>
        </p:txBody>
      </p:sp>
      <p:sp>
        <p:nvSpPr>
          <p:cNvPr id="257082" name="Rectangle 58"/>
          <p:cNvSpPr>
            <a:spLocks noChangeArrowheads="1"/>
          </p:cNvSpPr>
          <p:nvPr/>
        </p:nvSpPr>
        <p:spPr bwMode="auto">
          <a:xfrm>
            <a:off x="8305800" y="4265613"/>
            <a:ext cx="385763" cy="515937"/>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i="1">
                <a:latin typeface="Symbol" pitchFamily="18" charset="2"/>
              </a:rPr>
              <a:t>a</a:t>
            </a:r>
          </a:p>
        </p:txBody>
      </p:sp>
      <p:sp>
        <p:nvSpPr>
          <p:cNvPr id="257083" name="Line 59"/>
          <p:cNvSpPr>
            <a:spLocks noChangeShapeType="1"/>
          </p:cNvSpPr>
          <p:nvPr/>
        </p:nvSpPr>
        <p:spPr bwMode="auto">
          <a:xfrm flipH="1">
            <a:off x="8229600" y="4722813"/>
            <a:ext cx="228600" cy="2286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57085" name="Freeform 61"/>
          <p:cNvSpPr>
            <a:spLocks/>
          </p:cNvSpPr>
          <p:nvPr/>
        </p:nvSpPr>
        <p:spPr bwMode="auto">
          <a:xfrm>
            <a:off x="8016875" y="4773613"/>
            <a:ext cx="571500" cy="330200"/>
          </a:xfrm>
          <a:custGeom>
            <a:avLst/>
            <a:gdLst/>
            <a:ahLst/>
            <a:cxnLst>
              <a:cxn ang="0">
                <a:pos x="354" y="164"/>
              </a:cxn>
              <a:cxn ang="0">
                <a:pos x="262" y="146"/>
              </a:cxn>
              <a:cxn ang="0">
                <a:pos x="172" y="128"/>
              </a:cxn>
              <a:cxn ang="0">
                <a:pos x="106" y="100"/>
              </a:cxn>
              <a:cxn ang="0">
                <a:pos x="48" y="50"/>
              </a:cxn>
              <a:cxn ang="0">
                <a:pos x="0" y="0"/>
              </a:cxn>
              <a:cxn ang="0">
                <a:pos x="0" y="202"/>
              </a:cxn>
              <a:cxn ang="0">
                <a:pos x="360" y="208"/>
              </a:cxn>
            </a:cxnLst>
            <a:rect l="0" t="0" r="r" b="b"/>
            <a:pathLst>
              <a:path w="360" h="208">
                <a:moveTo>
                  <a:pt x="354" y="164"/>
                </a:moveTo>
                <a:lnTo>
                  <a:pt x="262" y="146"/>
                </a:lnTo>
                <a:lnTo>
                  <a:pt x="172" y="128"/>
                </a:lnTo>
                <a:lnTo>
                  <a:pt x="106" y="100"/>
                </a:lnTo>
                <a:lnTo>
                  <a:pt x="48" y="50"/>
                </a:lnTo>
                <a:lnTo>
                  <a:pt x="0" y="0"/>
                </a:lnTo>
                <a:lnTo>
                  <a:pt x="0" y="202"/>
                </a:lnTo>
                <a:lnTo>
                  <a:pt x="360" y="208"/>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57086" name="Freeform 62"/>
          <p:cNvSpPr>
            <a:spLocks/>
          </p:cNvSpPr>
          <p:nvPr/>
        </p:nvSpPr>
        <p:spPr bwMode="auto">
          <a:xfrm>
            <a:off x="6400800" y="4113213"/>
            <a:ext cx="1066800" cy="914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57087" name="Freeform 63"/>
          <p:cNvSpPr>
            <a:spLocks/>
          </p:cNvSpPr>
          <p:nvPr/>
        </p:nvSpPr>
        <p:spPr bwMode="auto">
          <a:xfrm>
            <a:off x="7467600" y="4113213"/>
            <a:ext cx="1066800" cy="914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57089" name="Freeform 65"/>
          <p:cNvSpPr>
            <a:spLocks/>
          </p:cNvSpPr>
          <p:nvPr/>
        </p:nvSpPr>
        <p:spPr bwMode="auto">
          <a:xfrm flipV="1">
            <a:off x="6324600" y="5027613"/>
            <a:ext cx="2362200" cy="76200"/>
          </a:xfrm>
          <a:custGeom>
            <a:avLst/>
            <a:gdLst/>
            <a:ahLst/>
            <a:cxnLst>
              <a:cxn ang="0">
                <a:pos x="0" y="0"/>
              </a:cxn>
              <a:cxn ang="0">
                <a:pos x="1396" y="0"/>
              </a:cxn>
            </a:cxnLst>
            <a:rect l="0" t="0" r="r" b="b"/>
            <a:pathLst>
              <a:path w="1396" h="1">
                <a:moveTo>
                  <a:pt x="0" y="0"/>
                </a:moveTo>
                <a:lnTo>
                  <a:pt x="1396" y="0"/>
                </a:lnTo>
              </a:path>
            </a:pathLst>
          </a:custGeom>
          <a:noFill/>
          <a:ln w="25400">
            <a:solidFill>
              <a:schemeClr val="tx1"/>
            </a:solidFill>
            <a:round/>
            <a:headEnd type="none" w="sm" len="sm"/>
            <a:tailEnd type="none" w="sm" len="sm"/>
          </a:ln>
          <a:effectLst/>
        </p:spPr>
        <p:txBody>
          <a:bodyPr wrap="none" anchor="ctr"/>
          <a:lstStyle/>
          <a:p>
            <a:endParaRPr lang="en-US"/>
          </a:p>
        </p:txBody>
      </p:sp>
      <p:sp>
        <p:nvSpPr>
          <p:cNvPr id="257091" name="Line 67"/>
          <p:cNvSpPr>
            <a:spLocks noChangeShapeType="1"/>
          </p:cNvSpPr>
          <p:nvPr/>
        </p:nvSpPr>
        <p:spPr bwMode="auto">
          <a:xfrm>
            <a:off x="3048000" y="2514600"/>
            <a:ext cx="0" cy="3810000"/>
          </a:xfrm>
          <a:prstGeom prst="line">
            <a:avLst/>
          </a:prstGeom>
          <a:noFill/>
          <a:ln w="28575">
            <a:solidFill>
              <a:schemeClr val="accent1"/>
            </a:solidFill>
            <a:miter lim="800000"/>
            <a:headEnd/>
            <a:tailEnd/>
          </a:ln>
          <a:effectLst/>
        </p:spPr>
        <p:txBody>
          <a:bodyPr wrap="none"/>
          <a:lstStyle/>
          <a:p>
            <a:endParaRPr lang="en-US"/>
          </a:p>
        </p:txBody>
      </p:sp>
      <p:sp>
        <p:nvSpPr>
          <p:cNvPr id="257092" name="Line 68"/>
          <p:cNvSpPr>
            <a:spLocks noChangeShapeType="1"/>
          </p:cNvSpPr>
          <p:nvPr/>
        </p:nvSpPr>
        <p:spPr bwMode="auto">
          <a:xfrm>
            <a:off x="5943600" y="2514600"/>
            <a:ext cx="0" cy="3810000"/>
          </a:xfrm>
          <a:prstGeom prst="line">
            <a:avLst/>
          </a:prstGeom>
          <a:noFill/>
          <a:ln w="28575">
            <a:solidFill>
              <a:schemeClr val="accent1"/>
            </a:solidFill>
            <a:miter lim="800000"/>
            <a:headEnd/>
            <a:tailEnd/>
          </a:ln>
          <a:effectLst/>
        </p:spPr>
        <p:txBody>
          <a:bodyPr wrap="none"/>
          <a:lstStyle/>
          <a:p>
            <a:endParaRPr lang="en-US"/>
          </a:p>
        </p:txBody>
      </p:sp>
      <p:sp>
        <p:nvSpPr>
          <p:cNvPr id="257093" name="Freeform 69"/>
          <p:cNvSpPr>
            <a:spLocks/>
          </p:cNvSpPr>
          <p:nvPr/>
        </p:nvSpPr>
        <p:spPr bwMode="auto">
          <a:xfrm>
            <a:off x="4800600" y="4953000"/>
            <a:ext cx="306388" cy="306388"/>
          </a:xfrm>
          <a:custGeom>
            <a:avLst/>
            <a:gdLst/>
            <a:ahLst/>
            <a:cxnLst>
              <a:cxn ang="0">
                <a:pos x="192" y="96"/>
              </a:cxn>
              <a:cxn ang="0">
                <a:pos x="113" y="79"/>
              </a:cxn>
              <a:cxn ang="0">
                <a:pos x="96" y="0"/>
              </a:cxn>
              <a:cxn ang="0">
                <a:pos x="79" y="79"/>
              </a:cxn>
              <a:cxn ang="0">
                <a:pos x="0" y="96"/>
              </a:cxn>
              <a:cxn ang="0">
                <a:pos x="79" y="113"/>
              </a:cxn>
              <a:cxn ang="0">
                <a:pos x="96" y="192"/>
              </a:cxn>
              <a:cxn ang="0">
                <a:pos x="113" y="113"/>
              </a:cxn>
              <a:cxn ang="0">
                <a:pos x="192" y="96"/>
              </a:cxn>
            </a:cxnLst>
            <a:rect l="0" t="0" r="r" b="b"/>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cmpd="sng">
            <a:solidFill>
              <a:schemeClr val="tx1"/>
            </a:solidFill>
            <a:prstDash val="solid"/>
            <a:round/>
            <a:headEnd type="none" w="sm" len="sm"/>
            <a:tailEnd type="none" w="sm" len="sm"/>
          </a:ln>
          <a:effectLst/>
        </p:spPr>
        <p:txBody>
          <a:bodyPr/>
          <a:lstStyle/>
          <a:p>
            <a:endParaRPr lang="en-US"/>
          </a:p>
        </p:txBody>
      </p:sp>
      <p:sp>
        <p:nvSpPr>
          <p:cNvPr id="257062" name="Freeform 38"/>
          <p:cNvSpPr>
            <a:spLocks/>
          </p:cNvSpPr>
          <p:nvPr/>
        </p:nvSpPr>
        <p:spPr bwMode="auto">
          <a:xfrm>
            <a:off x="6705600" y="4953000"/>
            <a:ext cx="306388" cy="306388"/>
          </a:xfrm>
          <a:custGeom>
            <a:avLst/>
            <a:gdLst/>
            <a:ahLst/>
            <a:cxnLst>
              <a:cxn ang="0">
                <a:pos x="192" y="96"/>
              </a:cxn>
              <a:cxn ang="0">
                <a:pos x="113" y="79"/>
              </a:cxn>
              <a:cxn ang="0">
                <a:pos x="96" y="0"/>
              </a:cxn>
              <a:cxn ang="0">
                <a:pos x="79" y="79"/>
              </a:cxn>
              <a:cxn ang="0">
                <a:pos x="0" y="96"/>
              </a:cxn>
              <a:cxn ang="0">
                <a:pos x="79" y="113"/>
              </a:cxn>
              <a:cxn ang="0">
                <a:pos x="96" y="192"/>
              </a:cxn>
              <a:cxn ang="0">
                <a:pos x="113" y="113"/>
              </a:cxn>
              <a:cxn ang="0">
                <a:pos x="192" y="96"/>
              </a:cxn>
            </a:cxnLst>
            <a:rect l="0" t="0" r="r" b="b"/>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cmpd="sng">
            <a:solidFill>
              <a:schemeClr val="tx1"/>
            </a:solidFill>
            <a:prstDash val="solid"/>
            <a:round/>
            <a:headEnd type="none" w="sm" len="sm"/>
            <a:tailEnd type="none" w="sm" len="sm"/>
          </a:ln>
          <a:effectLst/>
        </p:spPr>
        <p:txBody>
          <a:bodyPr/>
          <a:lstStyle/>
          <a:p>
            <a:endParaRPr lang="en-US"/>
          </a:p>
        </p:txBody>
      </p:sp>
      <p:sp>
        <p:nvSpPr>
          <p:cNvPr id="257060" name="Freeform 36"/>
          <p:cNvSpPr>
            <a:spLocks/>
          </p:cNvSpPr>
          <p:nvPr/>
        </p:nvSpPr>
        <p:spPr bwMode="auto">
          <a:xfrm>
            <a:off x="7848600" y="4953000"/>
            <a:ext cx="306388" cy="306388"/>
          </a:xfrm>
          <a:custGeom>
            <a:avLst/>
            <a:gdLst/>
            <a:ahLst/>
            <a:cxnLst>
              <a:cxn ang="0">
                <a:pos x="192" y="96"/>
              </a:cxn>
              <a:cxn ang="0">
                <a:pos x="113" y="79"/>
              </a:cxn>
              <a:cxn ang="0">
                <a:pos x="96" y="0"/>
              </a:cxn>
              <a:cxn ang="0">
                <a:pos x="79" y="79"/>
              </a:cxn>
              <a:cxn ang="0">
                <a:pos x="0" y="96"/>
              </a:cxn>
              <a:cxn ang="0">
                <a:pos x="79" y="113"/>
              </a:cxn>
              <a:cxn ang="0">
                <a:pos x="96" y="192"/>
              </a:cxn>
              <a:cxn ang="0">
                <a:pos x="113" y="113"/>
              </a:cxn>
              <a:cxn ang="0">
                <a:pos x="192" y="96"/>
              </a:cxn>
            </a:cxnLst>
            <a:rect l="0" t="0" r="r" b="b"/>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cmpd="sng">
            <a:solidFill>
              <a:schemeClr val="tx1"/>
            </a:solidFill>
            <a:prstDash val="solid"/>
            <a:round/>
            <a:headEnd type="none" w="sm" len="sm"/>
            <a:tailEnd type="none" w="sm" len="sm"/>
          </a:ln>
          <a:effectLst/>
        </p:spPr>
        <p:txBody>
          <a:bodyPr/>
          <a:lstStyle/>
          <a:p>
            <a:endParaRPr lang="en-US"/>
          </a:p>
        </p:txBody>
      </p:sp>
      <p:sp>
        <p:nvSpPr>
          <p:cNvPr id="257094" name="Text Box 70"/>
          <p:cNvSpPr txBox="1">
            <a:spLocks noChangeArrowheads="1"/>
          </p:cNvSpPr>
          <p:nvPr/>
        </p:nvSpPr>
        <p:spPr bwMode="auto">
          <a:xfrm>
            <a:off x="838200" y="5105400"/>
            <a:ext cx="609600" cy="457200"/>
          </a:xfrm>
          <a:prstGeom prst="rect">
            <a:avLst/>
          </a:prstGeom>
          <a:noFill/>
          <a:ln w="19050" algn="ctr">
            <a:noFill/>
            <a:miter lim="800000"/>
            <a:headEnd/>
            <a:tailEnd/>
          </a:ln>
          <a:effectLst/>
        </p:spPr>
        <p:txBody>
          <a:bodyPr>
            <a:spAutoFit/>
          </a:bodyPr>
          <a:lstStyle/>
          <a:p>
            <a:pPr>
              <a:spcBef>
                <a:spcPct val="50000"/>
              </a:spcBef>
            </a:pPr>
            <a:r>
              <a:rPr lang="en-US"/>
              <a:t>-z</a:t>
            </a:r>
            <a:r>
              <a:rPr lang="el-GR" baseline="-25000">
                <a:cs typeface="Arial" pitchFamily="34" charset="0"/>
              </a:rPr>
              <a:t>α</a:t>
            </a:r>
          </a:p>
        </p:txBody>
      </p:sp>
      <p:sp>
        <p:nvSpPr>
          <p:cNvPr id="257095" name="Text Box 71"/>
          <p:cNvSpPr txBox="1">
            <a:spLocks noChangeArrowheads="1"/>
          </p:cNvSpPr>
          <p:nvPr/>
        </p:nvSpPr>
        <p:spPr bwMode="auto">
          <a:xfrm>
            <a:off x="4724400" y="5105400"/>
            <a:ext cx="609600" cy="457200"/>
          </a:xfrm>
          <a:prstGeom prst="rect">
            <a:avLst/>
          </a:prstGeom>
          <a:noFill/>
          <a:ln w="19050" algn="ctr">
            <a:noFill/>
            <a:miter lim="800000"/>
            <a:headEnd/>
            <a:tailEnd/>
          </a:ln>
          <a:effectLst/>
        </p:spPr>
        <p:txBody>
          <a:bodyPr>
            <a:spAutoFit/>
          </a:bodyPr>
          <a:lstStyle/>
          <a:p>
            <a:pPr>
              <a:spcBef>
                <a:spcPct val="50000"/>
              </a:spcBef>
            </a:pPr>
            <a:r>
              <a:rPr lang="en-US"/>
              <a:t>z</a:t>
            </a:r>
            <a:r>
              <a:rPr lang="el-GR" baseline="-25000">
                <a:cs typeface="Arial" pitchFamily="34" charset="0"/>
              </a:rPr>
              <a:t>α</a:t>
            </a:r>
          </a:p>
        </p:txBody>
      </p:sp>
      <p:sp>
        <p:nvSpPr>
          <p:cNvPr id="257096" name="Text Box 72"/>
          <p:cNvSpPr txBox="1">
            <a:spLocks noChangeArrowheads="1"/>
          </p:cNvSpPr>
          <p:nvPr/>
        </p:nvSpPr>
        <p:spPr bwMode="auto">
          <a:xfrm>
            <a:off x="6477000" y="5105400"/>
            <a:ext cx="762000" cy="457200"/>
          </a:xfrm>
          <a:prstGeom prst="rect">
            <a:avLst/>
          </a:prstGeom>
          <a:noFill/>
          <a:ln w="19050" algn="ctr">
            <a:noFill/>
            <a:miter lim="800000"/>
            <a:headEnd/>
            <a:tailEnd/>
          </a:ln>
          <a:effectLst/>
        </p:spPr>
        <p:txBody>
          <a:bodyPr>
            <a:spAutoFit/>
          </a:bodyPr>
          <a:lstStyle/>
          <a:p>
            <a:pPr>
              <a:spcBef>
                <a:spcPct val="50000"/>
              </a:spcBef>
            </a:pPr>
            <a:r>
              <a:rPr lang="en-US"/>
              <a:t>-z</a:t>
            </a:r>
            <a:r>
              <a:rPr lang="el-GR" baseline="-25000">
                <a:cs typeface="Arial" pitchFamily="34" charset="0"/>
              </a:rPr>
              <a:t>α</a:t>
            </a:r>
            <a:r>
              <a:rPr lang="en-US" baseline="-25000">
                <a:cs typeface="Arial" pitchFamily="34" charset="0"/>
              </a:rPr>
              <a:t>/2</a:t>
            </a:r>
            <a:endParaRPr lang="el-GR" baseline="-25000">
              <a:cs typeface="Arial" pitchFamily="34" charset="0"/>
            </a:endParaRPr>
          </a:p>
        </p:txBody>
      </p:sp>
      <p:sp>
        <p:nvSpPr>
          <p:cNvPr id="257097" name="Text Box 73"/>
          <p:cNvSpPr txBox="1">
            <a:spLocks noChangeArrowheads="1"/>
          </p:cNvSpPr>
          <p:nvPr/>
        </p:nvSpPr>
        <p:spPr bwMode="auto">
          <a:xfrm>
            <a:off x="7696200" y="5105400"/>
            <a:ext cx="762000" cy="457200"/>
          </a:xfrm>
          <a:prstGeom prst="rect">
            <a:avLst/>
          </a:prstGeom>
          <a:noFill/>
          <a:ln w="19050" algn="ctr">
            <a:noFill/>
            <a:miter lim="800000"/>
            <a:headEnd/>
            <a:tailEnd/>
          </a:ln>
          <a:effectLst/>
        </p:spPr>
        <p:txBody>
          <a:bodyPr>
            <a:spAutoFit/>
          </a:bodyPr>
          <a:lstStyle/>
          <a:p>
            <a:pPr>
              <a:spcBef>
                <a:spcPct val="50000"/>
              </a:spcBef>
            </a:pPr>
            <a:r>
              <a:rPr lang="en-US"/>
              <a:t>z</a:t>
            </a:r>
            <a:r>
              <a:rPr lang="el-GR" baseline="-25000">
                <a:cs typeface="Arial" pitchFamily="34" charset="0"/>
              </a:rPr>
              <a:t>α</a:t>
            </a:r>
            <a:r>
              <a:rPr lang="en-US" baseline="-25000">
                <a:cs typeface="Arial" pitchFamily="34" charset="0"/>
              </a:rPr>
              <a:t>/2</a:t>
            </a:r>
            <a:endParaRPr lang="el-GR" baseline="-25000">
              <a:cs typeface="Arial" pitchFamily="34" charset="0"/>
            </a:endParaRPr>
          </a:p>
        </p:txBody>
      </p:sp>
      <p:sp>
        <p:nvSpPr>
          <p:cNvPr id="257098" name="Line 74"/>
          <p:cNvSpPr>
            <a:spLocks noChangeShapeType="1"/>
          </p:cNvSpPr>
          <p:nvPr/>
        </p:nvSpPr>
        <p:spPr bwMode="auto">
          <a:xfrm>
            <a:off x="533400" y="5943600"/>
            <a:ext cx="22098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57099" name="Line 75"/>
          <p:cNvSpPr>
            <a:spLocks noChangeShapeType="1"/>
          </p:cNvSpPr>
          <p:nvPr/>
        </p:nvSpPr>
        <p:spPr bwMode="auto">
          <a:xfrm>
            <a:off x="1143000" y="5791200"/>
            <a:ext cx="0" cy="304800"/>
          </a:xfrm>
          <a:prstGeom prst="line">
            <a:avLst/>
          </a:prstGeom>
          <a:noFill/>
          <a:ln w="19050">
            <a:solidFill>
              <a:schemeClr val="tx1"/>
            </a:solidFill>
            <a:round/>
            <a:headEnd/>
            <a:tailEnd/>
          </a:ln>
          <a:effectLst/>
        </p:spPr>
        <p:txBody>
          <a:bodyPr wrap="none" anchor="ctr"/>
          <a:lstStyle/>
          <a:p>
            <a:endParaRPr lang="en-US"/>
          </a:p>
        </p:txBody>
      </p:sp>
      <p:sp>
        <p:nvSpPr>
          <p:cNvPr id="257100" name="Line 76"/>
          <p:cNvSpPr>
            <a:spLocks noChangeShapeType="1"/>
          </p:cNvSpPr>
          <p:nvPr/>
        </p:nvSpPr>
        <p:spPr bwMode="auto">
          <a:xfrm>
            <a:off x="3352800" y="5943600"/>
            <a:ext cx="22098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57101" name="Line 77"/>
          <p:cNvSpPr>
            <a:spLocks noChangeShapeType="1"/>
          </p:cNvSpPr>
          <p:nvPr/>
        </p:nvSpPr>
        <p:spPr bwMode="auto">
          <a:xfrm>
            <a:off x="4953000" y="5791200"/>
            <a:ext cx="0" cy="304800"/>
          </a:xfrm>
          <a:prstGeom prst="line">
            <a:avLst/>
          </a:prstGeom>
          <a:noFill/>
          <a:ln w="19050">
            <a:solidFill>
              <a:schemeClr val="tx1"/>
            </a:solidFill>
            <a:round/>
            <a:headEnd/>
            <a:tailEnd/>
          </a:ln>
          <a:effectLst/>
        </p:spPr>
        <p:txBody>
          <a:bodyPr wrap="none" anchor="ctr"/>
          <a:lstStyle/>
          <a:p>
            <a:endParaRPr lang="en-US"/>
          </a:p>
        </p:txBody>
      </p:sp>
      <p:sp>
        <p:nvSpPr>
          <p:cNvPr id="257102" name="Line 78"/>
          <p:cNvSpPr>
            <a:spLocks noChangeShapeType="1"/>
          </p:cNvSpPr>
          <p:nvPr/>
        </p:nvSpPr>
        <p:spPr bwMode="auto">
          <a:xfrm>
            <a:off x="6400800" y="5943600"/>
            <a:ext cx="22098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57103" name="Line 79"/>
          <p:cNvSpPr>
            <a:spLocks noChangeShapeType="1"/>
          </p:cNvSpPr>
          <p:nvPr/>
        </p:nvSpPr>
        <p:spPr bwMode="auto">
          <a:xfrm>
            <a:off x="6858000" y="5791200"/>
            <a:ext cx="0" cy="304800"/>
          </a:xfrm>
          <a:prstGeom prst="line">
            <a:avLst/>
          </a:prstGeom>
          <a:noFill/>
          <a:ln w="19050">
            <a:solidFill>
              <a:schemeClr val="tx1"/>
            </a:solidFill>
            <a:round/>
            <a:headEnd/>
            <a:tailEnd/>
          </a:ln>
          <a:effectLst/>
        </p:spPr>
        <p:txBody>
          <a:bodyPr wrap="none" anchor="ctr"/>
          <a:lstStyle/>
          <a:p>
            <a:endParaRPr lang="en-US"/>
          </a:p>
        </p:txBody>
      </p:sp>
      <p:sp>
        <p:nvSpPr>
          <p:cNvPr id="257104" name="Line 80"/>
          <p:cNvSpPr>
            <a:spLocks noChangeShapeType="1"/>
          </p:cNvSpPr>
          <p:nvPr/>
        </p:nvSpPr>
        <p:spPr bwMode="auto">
          <a:xfrm>
            <a:off x="8001000" y="5791200"/>
            <a:ext cx="0" cy="304800"/>
          </a:xfrm>
          <a:prstGeom prst="line">
            <a:avLst/>
          </a:prstGeom>
          <a:noFill/>
          <a:ln w="19050">
            <a:solidFill>
              <a:schemeClr val="tx1"/>
            </a:solidFill>
            <a:round/>
            <a:headEnd/>
            <a:tailEnd/>
          </a:ln>
          <a:effectLst/>
        </p:spPr>
        <p:txBody>
          <a:bodyPr wrap="none" anchor="ctr"/>
          <a:lstStyle/>
          <a:p>
            <a:endParaRPr lang="en-US"/>
          </a:p>
        </p:txBody>
      </p:sp>
      <p:sp>
        <p:nvSpPr>
          <p:cNvPr id="257105" name="Text Box 81"/>
          <p:cNvSpPr txBox="1">
            <a:spLocks noChangeArrowheads="1"/>
          </p:cNvSpPr>
          <p:nvPr/>
        </p:nvSpPr>
        <p:spPr bwMode="auto">
          <a:xfrm>
            <a:off x="304800" y="6019800"/>
            <a:ext cx="838200" cy="274638"/>
          </a:xfrm>
          <a:prstGeom prst="rect">
            <a:avLst/>
          </a:prstGeom>
          <a:noFill/>
          <a:ln w="19050" algn="ctr">
            <a:noFill/>
            <a:miter lim="800000"/>
            <a:headEnd/>
            <a:tailEnd/>
          </a:ln>
          <a:effectLst/>
        </p:spPr>
        <p:txBody>
          <a:bodyPr>
            <a:spAutoFit/>
          </a:bodyPr>
          <a:lstStyle/>
          <a:p>
            <a:pPr>
              <a:spcBef>
                <a:spcPct val="50000"/>
              </a:spcBef>
            </a:pPr>
            <a:r>
              <a:rPr lang="en-US" sz="1200"/>
              <a:t>Reject H</a:t>
            </a:r>
            <a:r>
              <a:rPr lang="en-US" sz="1200" baseline="-25000"/>
              <a:t>0</a:t>
            </a:r>
          </a:p>
        </p:txBody>
      </p:sp>
      <p:sp>
        <p:nvSpPr>
          <p:cNvPr id="257106" name="Text Box 82"/>
          <p:cNvSpPr txBox="1">
            <a:spLocks noChangeArrowheads="1"/>
          </p:cNvSpPr>
          <p:nvPr/>
        </p:nvSpPr>
        <p:spPr bwMode="auto">
          <a:xfrm>
            <a:off x="4953000" y="6019800"/>
            <a:ext cx="838200" cy="274638"/>
          </a:xfrm>
          <a:prstGeom prst="rect">
            <a:avLst/>
          </a:prstGeom>
          <a:noFill/>
          <a:ln w="19050" algn="ctr">
            <a:noFill/>
            <a:miter lim="800000"/>
            <a:headEnd/>
            <a:tailEnd/>
          </a:ln>
          <a:effectLst/>
        </p:spPr>
        <p:txBody>
          <a:bodyPr>
            <a:spAutoFit/>
          </a:bodyPr>
          <a:lstStyle/>
          <a:p>
            <a:pPr>
              <a:spcBef>
                <a:spcPct val="50000"/>
              </a:spcBef>
            </a:pPr>
            <a:r>
              <a:rPr lang="en-US" sz="1200"/>
              <a:t>Reject H</a:t>
            </a:r>
            <a:r>
              <a:rPr lang="en-US" sz="1200" baseline="-25000"/>
              <a:t>0</a:t>
            </a:r>
          </a:p>
        </p:txBody>
      </p:sp>
      <p:sp>
        <p:nvSpPr>
          <p:cNvPr id="257107" name="Text Box 83"/>
          <p:cNvSpPr txBox="1">
            <a:spLocks noChangeArrowheads="1"/>
          </p:cNvSpPr>
          <p:nvPr/>
        </p:nvSpPr>
        <p:spPr bwMode="auto">
          <a:xfrm>
            <a:off x="6019800" y="6019800"/>
            <a:ext cx="838200" cy="274638"/>
          </a:xfrm>
          <a:prstGeom prst="rect">
            <a:avLst/>
          </a:prstGeom>
          <a:noFill/>
          <a:ln w="19050" algn="ctr">
            <a:noFill/>
            <a:miter lim="800000"/>
            <a:headEnd/>
            <a:tailEnd/>
          </a:ln>
          <a:effectLst/>
        </p:spPr>
        <p:txBody>
          <a:bodyPr>
            <a:spAutoFit/>
          </a:bodyPr>
          <a:lstStyle/>
          <a:p>
            <a:pPr>
              <a:spcBef>
                <a:spcPct val="50000"/>
              </a:spcBef>
            </a:pPr>
            <a:r>
              <a:rPr lang="en-US" sz="1200"/>
              <a:t>Reject H</a:t>
            </a:r>
            <a:r>
              <a:rPr lang="en-US" sz="1200" baseline="-25000"/>
              <a:t>0</a:t>
            </a:r>
          </a:p>
        </p:txBody>
      </p:sp>
      <p:sp>
        <p:nvSpPr>
          <p:cNvPr id="257108" name="Text Box 84"/>
          <p:cNvSpPr txBox="1">
            <a:spLocks noChangeArrowheads="1"/>
          </p:cNvSpPr>
          <p:nvPr/>
        </p:nvSpPr>
        <p:spPr bwMode="auto">
          <a:xfrm>
            <a:off x="8001000" y="6019800"/>
            <a:ext cx="838200" cy="274638"/>
          </a:xfrm>
          <a:prstGeom prst="rect">
            <a:avLst/>
          </a:prstGeom>
          <a:noFill/>
          <a:ln w="19050" algn="ctr">
            <a:noFill/>
            <a:miter lim="800000"/>
            <a:headEnd/>
            <a:tailEnd/>
          </a:ln>
          <a:effectLst/>
        </p:spPr>
        <p:txBody>
          <a:bodyPr>
            <a:spAutoFit/>
          </a:bodyPr>
          <a:lstStyle/>
          <a:p>
            <a:pPr>
              <a:spcBef>
                <a:spcPct val="50000"/>
              </a:spcBef>
            </a:pPr>
            <a:r>
              <a:rPr lang="en-US" sz="1200"/>
              <a:t>Reject H</a:t>
            </a:r>
            <a:r>
              <a:rPr lang="en-US" sz="1200" baseline="-25000"/>
              <a:t>0</a:t>
            </a:r>
          </a:p>
        </p:txBody>
      </p:sp>
      <p:sp>
        <p:nvSpPr>
          <p:cNvPr id="257109" name="Text Box 85"/>
          <p:cNvSpPr txBox="1">
            <a:spLocks noChangeArrowheads="1"/>
          </p:cNvSpPr>
          <p:nvPr/>
        </p:nvSpPr>
        <p:spPr bwMode="auto">
          <a:xfrm>
            <a:off x="1295400" y="5943600"/>
            <a:ext cx="838200" cy="457200"/>
          </a:xfrm>
          <a:prstGeom prst="rect">
            <a:avLst/>
          </a:prstGeom>
          <a:noFill/>
          <a:ln w="19050" algn="ctr">
            <a:noFill/>
            <a:miter lim="800000"/>
            <a:headEnd/>
            <a:tailEnd/>
          </a:ln>
          <a:effectLst/>
        </p:spPr>
        <p:txBody>
          <a:bodyPr>
            <a:spAutoFit/>
          </a:bodyPr>
          <a:lstStyle/>
          <a:p>
            <a:pPr>
              <a:spcBef>
                <a:spcPct val="50000"/>
              </a:spcBef>
            </a:pPr>
            <a:r>
              <a:rPr lang="en-US" sz="1200"/>
              <a:t>Do not reject H</a:t>
            </a:r>
            <a:r>
              <a:rPr lang="en-US" sz="1200" baseline="-25000"/>
              <a:t>0</a:t>
            </a:r>
          </a:p>
        </p:txBody>
      </p:sp>
      <p:sp>
        <p:nvSpPr>
          <p:cNvPr id="257110" name="Text Box 86"/>
          <p:cNvSpPr txBox="1">
            <a:spLocks noChangeArrowheads="1"/>
          </p:cNvSpPr>
          <p:nvPr/>
        </p:nvSpPr>
        <p:spPr bwMode="auto">
          <a:xfrm>
            <a:off x="3810000" y="5943600"/>
            <a:ext cx="838200" cy="457200"/>
          </a:xfrm>
          <a:prstGeom prst="rect">
            <a:avLst/>
          </a:prstGeom>
          <a:noFill/>
          <a:ln w="19050" algn="ctr">
            <a:noFill/>
            <a:miter lim="800000"/>
            <a:headEnd/>
            <a:tailEnd/>
          </a:ln>
          <a:effectLst/>
        </p:spPr>
        <p:txBody>
          <a:bodyPr>
            <a:spAutoFit/>
          </a:bodyPr>
          <a:lstStyle/>
          <a:p>
            <a:pPr>
              <a:spcBef>
                <a:spcPct val="50000"/>
              </a:spcBef>
            </a:pPr>
            <a:r>
              <a:rPr lang="en-US" sz="1200"/>
              <a:t>Do not reject H</a:t>
            </a:r>
            <a:r>
              <a:rPr lang="en-US" sz="1200" baseline="-25000"/>
              <a:t>0</a:t>
            </a:r>
          </a:p>
        </p:txBody>
      </p:sp>
      <p:sp>
        <p:nvSpPr>
          <p:cNvPr id="257111" name="Text Box 87"/>
          <p:cNvSpPr txBox="1">
            <a:spLocks noChangeArrowheads="1"/>
          </p:cNvSpPr>
          <p:nvPr/>
        </p:nvSpPr>
        <p:spPr bwMode="auto">
          <a:xfrm>
            <a:off x="7086600" y="5943600"/>
            <a:ext cx="838200" cy="457200"/>
          </a:xfrm>
          <a:prstGeom prst="rect">
            <a:avLst/>
          </a:prstGeom>
          <a:noFill/>
          <a:ln w="19050" algn="ctr">
            <a:noFill/>
            <a:miter lim="800000"/>
            <a:headEnd/>
            <a:tailEnd/>
          </a:ln>
          <a:effectLst/>
        </p:spPr>
        <p:txBody>
          <a:bodyPr>
            <a:spAutoFit/>
          </a:bodyPr>
          <a:lstStyle/>
          <a:p>
            <a:pPr>
              <a:spcBef>
                <a:spcPct val="50000"/>
              </a:spcBef>
            </a:pPr>
            <a:r>
              <a:rPr lang="en-US" sz="1200"/>
              <a:t>Do not reject H</a:t>
            </a:r>
            <a:r>
              <a:rPr lang="en-US" sz="1200" baseline="-25000"/>
              <a:t>0</a:t>
            </a:r>
          </a:p>
        </p:txBody>
      </p:sp>
      <p:sp>
        <p:nvSpPr>
          <p:cNvPr id="257112" name="Rectangle 88"/>
          <p:cNvSpPr>
            <a:spLocks noChangeArrowheads="1"/>
          </p:cNvSpPr>
          <p:nvPr/>
        </p:nvSpPr>
        <p:spPr bwMode="auto">
          <a:xfrm>
            <a:off x="6858000" y="2895600"/>
            <a:ext cx="1066800" cy="333375"/>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1600"/>
              <a:t>Example:</a:t>
            </a:r>
          </a:p>
        </p:txBody>
      </p:sp>
      <p:sp>
        <p:nvSpPr>
          <p:cNvPr id="257113" name="Rectangle 89"/>
          <p:cNvSpPr>
            <a:spLocks noChangeArrowheads="1"/>
          </p:cNvSpPr>
          <p:nvPr/>
        </p:nvSpPr>
        <p:spPr bwMode="auto">
          <a:xfrm>
            <a:off x="1066800" y="2895600"/>
            <a:ext cx="1066800" cy="333375"/>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1600"/>
              <a:t>Example:</a:t>
            </a:r>
          </a:p>
        </p:txBody>
      </p:sp>
      <p:sp>
        <p:nvSpPr>
          <p:cNvPr id="257114" name="Rectangle 90"/>
          <p:cNvSpPr>
            <a:spLocks noChangeArrowheads="1"/>
          </p:cNvSpPr>
          <p:nvPr/>
        </p:nvSpPr>
        <p:spPr bwMode="auto">
          <a:xfrm>
            <a:off x="3886200" y="2895600"/>
            <a:ext cx="1066800" cy="333375"/>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1600"/>
              <a:t>Example: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3"/>
          <p:cNvSpPr>
            <a:spLocks noGrp="1"/>
          </p:cNvSpPr>
          <p:nvPr>
            <p:ph type="ftr" sz="quarter" idx="10"/>
          </p:nvPr>
        </p:nvSpPr>
        <p:spPr/>
        <p:txBody>
          <a:bodyPr/>
          <a:lstStyle/>
          <a:p>
            <a:r>
              <a:rPr lang="en-US"/>
              <a:t>Copyright ©2011 Pearson Education, Inc. publishing as Prentice Hall</a:t>
            </a:r>
          </a:p>
        </p:txBody>
      </p:sp>
      <p:sp>
        <p:nvSpPr>
          <p:cNvPr id="31" name="Slide Number Placeholder 4"/>
          <p:cNvSpPr>
            <a:spLocks noGrp="1"/>
          </p:cNvSpPr>
          <p:nvPr>
            <p:ph type="sldNum" sz="quarter" idx="11"/>
          </p:nvPr>
        </p:nvSpPr>
        <p:spPr/>
        <p:txBody>
          <a:bodyPr/>
          <a:lstStyle/>
          <a:p>
            <a:r>
              <a:rPr lang="en-US"/>
              <a:t>9-</a:t>
            </a:r>
            <a:fld id="{1096DDF6-FF8A-47E6-B196-2D9FADE92EF1}" type="slidenum">
              <a:rPr lang="en-US"/>
              <a:pPr/>
              <a:t>23</a:t>
            </a:fld>
            <a:endParaRPr lang="en-US"/>
          </a:p>
        </p:txBody>
      </p:sp>
      <p:sp>
        <p:nvSpPr>
          <p:cNvPr id="260098" name="Text Box 2"/>
          <p:cNvSpPr txBox="1">
            <a:spLocks noChangeArrowheads="1"/>
          </p:cNvSpPr>
          <p:nvPr/>
        </p:nvSpPr>
        <p:spPr bwMode="auto">
          <a:xfrm>
            <a:off x="3657600" y="4191000"/>
            <a:ext cx="9906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Reject H</a:t>
            </a:r>
            <a:r>
              <a:rPr lang="en-US" sz="1400" baseline="-25000"/>
              <a:t>0</a:t>
            </a:r>
          </a:p>
        </p:txBody>
      </p:sp>
      <p:sp>
        <p:nvSpPr>
          <p:cNvPr id="260099" name="Text Box 3"/>
          <p:cNvSpPr txBox="1">
            <a:spLocks noChangeArrowheads="1"/>
          </p:cNvSpPr>
          <p:nvPr/>
        </p:nvSpPr>
        <p:spPr bwMode="auto">
          <a:xfrm>
            <a:off x="5562600" y="4191000"/>
            <a:ext cx="15240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Do not reject H</a:t>
            </a:r>
            <a:r>
              <a:rPr lang="en-US" sz="1400" baseline="-25000"/>
              <a:t>0</a:t>
            </a:r>
          </a:p>
        </p:txBody>
      </p:sp>
      <p:sp>
        <p:nvSpPr>
          <p:cNvPr id="260100" name="Rectangle 4"/>
          <p:cNvSpPr>
            <a:spLocks noChangeArrowheads="1"/>
          </p:cNvSpPr>
          <p:nvPr/>
        </p:nvSpPr>
        <p:spPr bwMode="auto">
          <a:xfrm>
            <a:off x="533400" y="1828800"/>
            <a:ext cx="4419600" cy="1524000"/>
          </a:xfrm>
          <a:prstGeom prst="rect">
            <a:avLst/>
          </a:prstGeom>
          <a:noFill/>
          <a:ln w="9525">
            <a:noFill/>
            <a:miter lim="800000"/>
            <a:headEnd/>
            <a:tailEnd/>
          </a:ln>
          <a:effectLst/>
        </p:spPr>
        <p:txBody>
          <a:bodyPr lIns="85342" tIns="42672" rIns="85342" bIns="42672"/>
          <a:lstStyle/>
          <a:p>
            <a:pPr marL="320675" indent="-320675" algn="l" defTabSz="852488">
              <a:lnSpc>
                <a:spcPct val="120000"/>
              </a:lnSpc>
              <a:spcBef>
                <a:spcPct val="30000"/>
              </a:spcBef>
              <a:buClr>
                <a:schemeClr val="folHlink"/>
              </a:buClr>
              <a:buSzPct val="60000"/>
              <a:buFont typeface="Wingdings" pitchFamily="2" charset="2"/>
              <a:buChar char="n"/>
            </a:pPr>
            <a:r>
              <a:rPr lang="en-US"/>
              <a:t>The cutoff value,        or      ,</a:t>
            </a:r>
          </a:p>
          <a:p>
            <a:pPr marL="320675" indent="-320675" algn="l" defTabSz="852488">
              <a:lnSpc>
                <a:spcPct val="120000"/>
              </a:lnSpc>
              <a:spcBef>
                <a:spcPct val="30000"/>
              </a:spcBef>
              <a:buClr>
                <a:schemeClr val="folHlink"/>
              </a:buClr>
              <a:buSzPct val="60000"/>
              <a:buFont typeface="Wingdings" pitchFamily="2" charset="2"/>
              <a:buNone/>
            </a:pPr>
            <a:r>
              <a:rPr lang="en-US"/>
              <a:t>    is called a </a:t>
            </a:r>
            <a:r>
              <a:rPr lang="en-US" b="1">
                <a:solidFill>
                  <a:schemeClr val="folHlink"/>
                </a:solidFill>
              </a:rPr>
              <a:t>critical value</a:t>
            </a:r>
          </a:p>
        </p:txBody>
      </p:sp>
      <p:sp>
        <p:nvSpPr>
          <p:cNvPr id="260102" name="Freeform 6"/>
          <p:cNvSpPr>
            <a:spLocks/>
          </p:cNvSpPr>
          <p:nvPr/>
        </p:nvSpPr>
        <p:spPr bwMode="auto">
          <a:xfrm>
            <a:off x="3886200" y="3733800"/>
            <a:ext cx="833438" cy="228600"/>
          </a:xfrm>
          <a:custGeom>
            <a:avLst/>
            <a:gdLst/>
            <a:ahLst/>
            <a:cxnLst>
              <a:cxn ang="0">
                <a:pos x="9" y="177"/>
              </a:cxn>
              <a:cxn ang="0">
                <a:pos x="0" y="132"/>
              </a:cxn>
              <a:cxn ang="0">
                <a:pos x="258" y="114"/>
              </a:cxn>
              <a:cxn ang="0">
                <a:pos x="423" y="66"/>
              </a:cxn>
              <a:cxn ang="0">
                <a:pos x="504" y="48"/>
              </a:cxn>
              <a:cxn ang="0">
                <a:pos x="582" y="0"/>
              </a:cxn>
              <a:cxn ang="0">
                <a:pos x="582" y="183"/>
              </a:cxn>
              <a:cxn ang="0">
                <a:pos x="9" y="182"/>
              </a:cxn>
              <a:cxn ang="0">
                <a:pos x="9" y="177"/>
              </a:cxn>
            </a:cxnLst>
            <a:rect l="0" t="0" r="r" b="b"/>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60103" name="Freeform 7"/>
          <p:cNvSpPr>
            <a:spLocks/>
          </p:cNvSpPr>
          <p:nvPr/>
        </p:nvSpPr>
        <p:spPr bwMode="auto">
          <a:xfrm>
            <a:off x="3962400" y="25908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60104" name="Freeform 8"/>
          <p:cNvSpPr>
            <a:spLocks/>
          </p:cNvSpPr>
          <p:nvPr/>
        </p:nvSpPr>
        <p:spPr bwMode="auto">
          <a:xfrm>
            <a:off x="6324600" y="25908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60105" name="Line 9"/>
          <p:cNvSpPr>
            <a:spLocks noChangeShapeType="1"/>
          </p:cNvSpPr>
          <p:nvPr/>
        </p:nvSpPr>
        <p:spPr bwMode="auto">
          <a:xfrm>
            <a:off x="3733800" y="39624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60106" name="Line 10"/>
          <p:cNvSpPr>
            <a:spLocks noChangeShapeType="1"/>
          </p:cNvSpPr>
          <p:nvPr/>
        </p:nvSpPr>
        <p:spPr bwMode="auto">
          <a:xfrm>
            <a:off x="3962400" y="3429000"/>
            <a:ext cx="457200" cy="4572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60107" name="Rectangle 11"/>
          <p:cNvSpPr>
            <a:spLocks noChangeArrowheads="1"/>
          </p:cNvSpPr>
          <p:nvPr/>
        </p:nvSpPr>
        <p:spPr bwMode="auto">
          <a:xfrm flipH="1">
            <a:off x="3657600" y="2971800"/>
            <a:ext cx="530225" cy="515938"/>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i="1">
                <a:latin typeface="Symbol" pitchFamily="18" charset="2"/>
              </a:rPr>
              <a:t>a</a:t>
            </a:r>
          </a:p>
        </p:txBody>
      </p:sp>
      <p:sp>
        <p:nvSpPr>
          <p:cNvPr id="260108" name="Line 12"/>
          <p:cNvSpPr>
            <a:spLocks noChangeShapeType="1"/>
          </p:cNvSpPr>
          <p:nvPr/>
        </p:nvSpPr>
        <p:spPr bwMode="auto">
          <a:xfrm>
            <a:off x="6324600" y="2590800"/>
            <a:ext cx="0" cy="1371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260109" name="Line 13"/>
          <p:cNvSpPr>
            <a:spLocks noChangeShapeType="1"/>
          </p:cNvSpPr>
          <p:nvPr/>
        </p:nvSpPr>
        <p:spPr bwMode="auto">
          <a:xfrm>
            <a:off x="4724400" y="4038600"/>
            <a:ext cx="0" cy="304800"/>
          </a:xfrm>
          <a:prstGeom prst="line">
            <a:avLst/>
          </a:prstGeom>
          <a:noFill/>
          <a:ln w="19050">
            <a:solidFill>
              <a:schemeClr val="tx1"/>
            </a:solidFill>
            <a:round/>
            <a:headEnd/>
            <a:tailEnd/>
          </a:ln>
          <a:effectLst/>
        </p:spPr>
        <p:txBody>
          <a:bodyPr wrap="none" anchor="ctr"/>
          <a:lstStyle/>
          <a:p>
            <a:endParaRPr lang="en-US"/>
          </a:p>
        </p:txBody>
      </p:sp>
      <p:sp>
        <p:nvSpPr>
          <p:cNvPr id="260110" name="Text Box 14"/>
          <p:cNvSpPr txBox="1">
            <a:spLocks noChangeArrowheads="1"/>
          </p:cNvSpPr>
          <p:nvPr/>
        </p:nvSpPr>
        <p:spPr bwMode="auto">
          <a:xfrm>
            <a:off x="4495800" y="4343400"/>
            <a:ext cx="533400" cy="396875"/>
          </a:xfrm>
          <a:prstGeom prst="rect">
            <a:avLst/>
          </a:prstGeom>
          <a:noFill/>
          <a:ln w="19050" algn="ctr">
            <a:noFill/>
            <a:miter lim="800000"/>
            <a:headEnd/>
            <a:tailEnd/>
          </a:ln>
          <a:effectLst/>
        </p:spPr>
        <p:txBody>
          <a:bodyPr>
            <a:spAutoFit/>
          </a:bodyPr>
          <a:lstStyle/>
          <a:p>
            <a:pPr>
              <a:spcBef>
                <a:spcPct val="50000"/>
              </a:spcBef>
            </a:pPr>
            <a:r>
              <a:rPr lang="en-US" sz="2000"/>
              <a:t>-z</a:t>
            </a:r>
            <a:r>
              <a:rPr lang="el-GR" sz="2000" baseline="-25000">
                <a:cs typeface="Arial" pitchFamily="34" charset="0"/>
              </a:rPr>
              <a:t>α</a:t>
            </a:r>
          </a:p>
        </p:txBody>
      </p:sp>
      <p:sp>
        <p:nvSpPr>
          <p:cNvPr id="260111" name="Line 15"/>
          <p:cNvSpPr>
            <a:spLocks noChangeShapeType="1"/>
          </p:cNvSpPr>
          <p:nvPr/>
        </p:nvSpPr>
        <p:spPr bwMode="auto">
          <a:xfrm>
            <a:off x="4724400" y="4191000"/>
            <a:ext cx="39624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60112" name="Text Box 16"/>
          <p:cNvSpPr txBox="1">
            <a:spLocks noChangeArrowheads="1"/>
          </p:cNvSpPr>
          <p:nvPr/>
        </p:nvSpPr>
        <p:spPr bwMode="auto">
          <a:xfrm>
            <a:off x="4495800" y="4784725"/>
            <a:ext cx="533400" cy="396875"/>
          </a:xfrm>
          <a:prstGeom prst="rect">
            <a:avLst/>
          </a:prstGeom>
          <a:noFill/>
          <a:ln w="19050" algn="ctr">
            <a:noFill/>
            <a:miter lim="800000"/>
            <a:headEnd/>
            <a:tailEnd/>
          </a:ln>
          <a:effectLst/>
        </p:spPr>
        <p:txBody>
          <a:bodyPr>
            <a:spAutoFit/>
          </a:bodyPr>
          <a:lstStyle/>
          <a:p>
            <a:pPr>
              <a:spcBef>
                <a:spcPct val="50000"/>
              </a:spcBef>
            </a:pPr>
            <a:r>
              <a:rPr lang="en-US" sz="2000"/>
              <a:t>x</a:t>
            </a:r>
            <a:r>
              <a:rPr lang="el-GR" sz="2000" baseline="-25000">
                <a:cs typeface="Arial" pitchFamily="34" charset="0"/>
              </a:rPr>
              <a:t>α</a:t>
            </a:r>
          </a:p>
        </p:txBody>
      </p:sp>
      <p:sp>
        <p:nvSpPr>
          <p:cNvPr id="260113" name="Line 17"/>
          <p:cNvSpPr>
            <a:spLocks noChangeShapeType="1"/>
          </p:cNvSpPr>
          <p:nvPr/>
        </p:nvSpPr>
        <p:spPr bwMode="auto">
          <a:xfrm>
            <a:off x="4648200" y="4860925"/>
            <a:ext cx="152400" cy="0"/>
          </a:xfrm>
          <a:prstGeom prst="line">
            <a:avLst/>
          </a:prstGeom>
          <a:noFill/>
          <a:ln w="19050">
            <a:solidFill>
              <a:schemeClr val="tx1"/>
            </a:solidFill>
            <a:round/>
            <a:headEnd/>
            <a:tailEnd/>
          </a:ln>
          <a:effectLst/>
        </p:spPr>
        <p:txBody>
          <a:bodyPr wrap="none" anchor="ctr"/>
          <a:lstStyle/>
          <a:p>
            <a:endParaRPr lang="en-US"/>
          </a:p>
        </p:txBody>
      </p:sp>
      <p:sp>
        <p:nvSpPr>
          <p:cNvPr id="260114" name="Line 18"/>
          <p:cNvSpPr>
            <a:spLocks noChangeShapeType="1"/>
          </p:cNvSpPr>
          <p:nvPr/>
        </p:nvSpPr>
        <p:spPr bwMode="auto">
          <a:xfrm>
            <a:off x="3581400" y="4191000"/>
            <a:ext cx="1143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60115" name="Text Box 19"/>
          <p:cNvSpPr txBox="1">
            <a:spLocks noChangeArrowheads="1"/>
          </p:cNvSpPr>
          <p:nvPr/>
        </p:nvSpPr>
        <p:spPr bwMode="auto">
          <a:xfrm>
            <a:off x="3200400" y="1828800"/>
            <a:ext cx="655638" cy="457200"/>
          </a:xfrm>
          <a:prstGeom prst="rect">
            <a:avLst/>
          </a:prstGeom>
          <a:noFill/>
          <a:ln w="19050" algn="ctr">
            <a:noFill/>
            <a:miter lim="800000"/>
            <a:headEnd/>
            <a:tailEnd/>
          </a:ln>
          <a:effectLst/>
        </p:spPr>
        <p:txBody>
          <a:bodyPr>
            <a:spAutoFit/>
          </a:bodyPr>
          <a:lstStyle/>
          <a:p>
            <a:pPr>
              <a:spcBef>
                <a:spcPct val="50000"/>
              </a:spcBef>
            </a:pPr>
            <a:r>
              <a:rPr lang="en-US">
                <a:cs typeface="Arial" pitchFamily="34" charset="0"/>
              </a:rPr>
              <a:t>-</a:t>
            </a:r>
            <a:r>
              <a:rPr lang="en-US"/>
              <a:t>z</a:t>
            </a:r>
            <a:r>
              <a:rPr lang="el-GR" baseline="-25000">
                <a:cs typeface="Arial" pitchFamily="34" charset="0"/>
              </a:rPr>
              <a:t>α</a:t>
            </a:r>
          </a:p>
        </p:txBody>
      </p:sp>
      <p:sp>
        <p:nvSpPr>
          <p:cNvPr id="260116" name="Text Box 20"/>
          <p:cNvSpPr txBox="1">
            <a:spLocks noChangeArrowheads="1"/>
          </p:cNvSpPr>
          <p:nvPr/>
        </p:nvSpPr>
        <p:spPr bwMode="auto">
          <a:xfrm>
            <a:off x="4191000" y="1828800"/>
            <a:ext cx="509588" cy="457200"/>
          </a:xfrm>
          <a:prstGeom prst="rect">
            <a:avLst/>
          </a:prstGeom>
          <a:noFill/>
          <a:ln w="19050" algn="ctr">
            <a:noFill/>
            <a:miter lim="800000"/>
            <a:headEnd/>
            <a:tailEnd/>
          </a:ln>
          <a:effectLst/>
        </p:spPr>
        <p:txBody>
          <a:bodyPr>
            <a:spAutoFit/>
          </a:bodyPr>
          <a:lstStyle/>
          <a:p>
            <a:pPr>
              <a:spcBef>
                <a:spcPct val="50000"/>
              </a:spcBef>
            </a:pPr>
            <a:r>
              <a:rPr lang="en-US"/>
              <a:t>x</a:t>
            </a:r>
            <a:r>
              <a:rPr lang="el-GR" baseline="-25000">
                <a:cs typeface="Arial" pitchFamily="34" charset="0"/>
              </a:rPr>
              <a:t>α</a:t>
            </a:r>
          </a:p>
        </p:txBody>
      </p:sp>
      <p:sp>
        <p:nvSpPr>
          <p:cNvPr id="260117" name="Line 21"/>
          <p:cNvSpPr>
            <a:spLocks noChangeShapeType="1"/>
          </p:cNvSpPr>
          <p:nvPr/>
        </p:nvSpPr>
        <p:spPr bwMode="auto">
          <a:xfrm>
            <a:off x="4267200" y="1905000"/>
            <a:ext cx="222250" cy="1588"/>
          </a:xfrm>
          <a:prstGeom prst="line">
            <a:avLst/>
          </a:prstGeom>
          <a:noFill/>
          <a:ln w="19050">
            <a:solidFill>
              <a:schemeClr val="tx1"/>
            </a:solidFill>
            <a:round/>
            <a:headEnd/>
            <a:tailEnd/>
          </a:ln>
          <a:effectLst/>
        </p:spPr>
        <p:txBody>
          <a:bodyPr wrap="none" anchor="ctr"/>
          <a:lstStyle/>
          <a:p>
            <a:endParaRPr lang="en-US"/>
          </a:p>
        </p:txBody>
      </p:sp>
      <p:sp>
        <p:nvSpPr>
          <p:cNvPr id="260118" name="Text Box 22"/>
          <p:cNvSpPr txBox="1">
            <a:spLocks noChangeArrowheads="1"/>
          </p:cNvSpPr>
          <p:nvPr/>
        </p:nvSpPr>
        <p:spPr bwMode="auto">
          <a:xfrm>
            <a:off x="6096000" y="4419600"/>
            <a:ext cx="457200" cy="366713"/>
          </a:xfrm>
          <a:prstGeom prst="rect">
            <a:avLst/>
          </a:prstGeom>
          <a:noFill/>
          <a:ln w="19050" algn="ctr">
            <a:noFill/>
            <a:miter lim="800000"/>
            <a:headEnd/>
            <a:tailEnd/>
          </a:ln>
          <a:effectLst/>
        </p:spPr>
        <p:txBody>
          <a:bodyPr>
            <a:spAutoFit/>
          </a:bodyPr>
          <a:lstStyle/>
          <a:p>
            <a:pPr>
              <a:spcBef>
                <a:spcPct val="50000"/>
              </a:spcBef>
            </a:pPr>
            <a:r>
              <a:rPr lang="en-US" sz="1800"/>
              <a:t>0</a:t>
            </a:r>
            <a:endParaRPr lang="el-GR" sz="1800" baseline="-25000">
              <a:cs typeface="Arial" pitchFamily="34" charset="0"/>
            </a:endParaRPr>
          </a:p>
        </p:txBody>
      </p:sp>
      <p:sp>
        <p:nvSpPr>
          <p:cNvPr id="260119" name="Text Box 23"/>
          <p:cNvSpPr txBox="1">
            <a:spLocks noChangeArrowheads="1"/>
          </p:cNvSpPr>
          <p:nvPr/>
        </p:nvSpPr>
        <p:spPr bwMode="auto">
          <a:xfrm>
            <a:off x="6019800" y="4784725"/>
            <a:ext cx="685800" cy="396875"/>
          </a:xfrm>
          <a:prstGeom prst="rect">
            <a:avLst/>
          </a:prstGeom>
          <a:noFill/>
          <a:ln w="19050" algn="ctr">
            <a:noFill/>
            <a:miter lim="800000"/>
            <a:headEnd/>
            <a:tailEnd/>
          </a:ln>
          <a:effectLst/>
        </p:spPr>
        <p:txBody>
          <a:bodyPr>
            <a:spAutoFit/>
          </a:bodyPr>
          <a:lstStyle/>
          <a:p>
            <a:pPr>
              <a:spcBef>
                <a:spcPct val="50000"/>
              </a:spcBef>
            </a:pPr>
            <a:r>
              <a:rPr lang="en-US" sz="2000">
                <a:cs typeface="Arial" pitchFamily="34" charset="0"/>
                <a:sym typeface="Symbol" pitchFamily="18" charset="2"/>
              </a:rPr>
              <a:t>µ=3</a:t>
            </a:r>
            <a:endParaRPr lang="el-GR" sz="2000" baseline="-25000">
              <a:cs typeface="Arial" pitchFamily="34" charset="0"/>
            </a:endParaRPr>
          </a:p>
        </p:txBody>
      </p:sp>
      <p:sp>
        <p:nvSpPr>
          <p:cNvPr id="260120" name="Rectangle 24"/>
          <p:cNvSpPr>
            <a:spLocks noChangeArrowheads="1"/>
          </p:cNvSpPr>
          <p:nvPr/>
        </p:nvSpPr>
        <p:spPr bwMode="auto">
          <a:xfrm>
            <a:off x="5562600" y="1524000"/>
            <a:ext cx="1524000" cy="938213"/>
          </a:xfrm>
          <a:prstGeom prst="rect">
            <a:avLst/>
          </a:prstGeom>
          <a:noFill/>
          <a:ln w="9525">
            <a:solidFill>
              <a:srgbClr val="008000"/>
            </a:solidFill>
            <a:miter lim="800000"/>
            <a:headEnd/>
            <a:tailEnd/>
          </a:ln>
          <a:effectLst/>
        </p:spPr>
        <p:txBody>
          <a:bodyPr lIns="90488" tIns="44450" rIns="90488" bIns="44450">
            <a:spAutoFit/>
          </a:bodyPr>
          <a:lstStyle/>
          <a:p>
            <a:pPr algn="l" eaLnBrk="0" hangingPunct="0">
              <a:lnSpc>
                <a:spcPct val="110000"/>
              </a:lnSpc>
              <a:spcBef>
                <a:spcPct val="50000"/>
              </a:spcBef>
            </a:pPr>
            <a:r>
              <a:rPr lang="en-US" b="1" dirty="0">
                <a:solidFill>
                  <a:srgbClr val="008000"/>
                </a:solidFill>
              </a:rPr>
              <a:t>H</a:t>
            </a:r>
            <a:r>
              <a:rPr lang="en-US" b="1" baseline="-25000" dirty="0">
                <a:solidFill>
                  <a:srgbClr val="008000"/>
                </a:solidFill>
              </a:rPr>
              <a:t>0</a:t>
            </a:r>
            <a:r>
              <a:rPr lang="en-US" b="1" dirty="0">
                <a:solidFill>
                  <a:srgbClr val="008000"/>
                </a:solidFill>
              </a:rPr>
              <a:t>: </a:t>
            </a:r>
            <a:r>
              <a:rPr lang="el-GR" b="1" dirty="0">
                <a:solidFill>
                  <a:srgbClr val="008000"/>
                </a:solidFill>
                <a:cs typeface="Arial" pitchFamily="34" charset="0"/>
              </a:rPr>
              <a:t>μ</a:t>
            </a:r>
            <a:r>
              <a:rPr lang="en-US" b="1" dirty="0">
                <a:solidFill>
                  <a:srgbClr val="008000"/>
                </a:solidFill>
              </a:rPr>
              <a:t> </a:t>
            </a:r>
            <a:r>
              <a:rPr lang="en-US" b="1" dirty="0">
                <a:solidFill>
                  <a:srgbClr val="008000"/>
                </a:solidFill>
                <a:cs typeface="Arial" pitchFamily="34" charset="0"/>
              </a:rPr>
              <a:t>≥</a:t>
            </a:r>
            <a:r>
              <a:rPr lang="en-US" b="1" dirty="0">
                <a:solidFill>
                  <a:srgbClr val="008000"/>
                </a:solidFill>
              </a:rPr>
              <a:t> 3   </a:t>
            </a:r>
          </a:p>
          <a:p>
            <a:pPr algn="l" eaLnBrk="0" hangingPunct="0">
              <a:lnSpc>
                <a:spcPct val="70000"/>
              </a:lnSpc>
              <a:spcBef>
                <a:spcPct val="50000"/>
              </a:spcBef>
            </a:pPr>
            <a:r>
              <a:rPr lang="en-US" b="1" dirty="0">
                <a:solidFill>
                  <a:srgbClr val="008000"/>
                </a:solidFill>
              </a:rPr>
              <a:t>H</a:t>
            </a:r>
            <a:r>
              <a:rPr lang="en-US" b="1" baseline="-25000" dirty="0">
                <a:solidFill>
                  <a:srgbClr val="008000"/>
                </a:solidFill>
              </a:rPr>
              <a:t>A</a:t>
            </a:r>
            <a:r>
              <a:rPr lang="en-US" b="1" dirty="0">
                <a:solidFill>
                  <a:srgbClr val="008000"/>
                </a:solidFill>
              </a:rPr>
              <a:t>: </a:t>
            </a:r>
            <a:r>
              <a:rPr lang="el-GR" b="1" dirty="0">
                <a:solidFill>
                  <a:srgbClr val="008000"/>
                </a:solidFill>
                <a:cs typeface="Arial" pitchFamily="34" charset="0"/>
              </a:rPr>
              <a:t>μ</a:t>
            </a:r>
            <a:r>
              <a:rPr lang="en-US" b="1" dirty="0">
                <a:solidFill>
                  <a:srgbClr val="008000"/>
                </a:solidFill>
              </a:rPr>
              <a:t> &lt; 3</a:t>
            </a:r>
          </a:p>
        </p:txBody>
      </p:sp>
      <p:graphicFrame>
        <p:nvGraphicFramePr>
          <p:cNvPr id="260121" name="Object 25"/>
          <p:cNvGraphicFramePr>
            <a:graphicFrameLocks noChangeAspect="1"/>
          </p:cNvGraphicFramePr>
          <p:nvPr/>
        </p:nvGraphicFramePr>
        <p:xfrm>
          <a:off x="1905000" y="5059363"/>
          <a:ext cx="2060575" cy="884237"/>
        </p:xfrm>
        <a:graphic>
          <a:graphicData uri="http://schemas.openxmlformats.org/presentationml/2006/ole">
            <p:oleObj spid="_x0000_s260121" name="Equation" r:id="rId3" imgW="977760" imgH="419040" progId="Equation.3">
              <p:embed/>
            </p:oleObj>
          </a:graphicData>
        </a:graphic>
      </p:graphicFrame>
      <p:sp>
        <p:nvSpPr>
          <p:cNvPr id="260122" name="Line 26"/>
          <p:cNvSpPr>
            <a:spLocks noChangeShapeType="1"/>
          </p:cNvSpPr>
          <p:nvPr/>
        </p:nvSpPr>
        <p:spPr bwMode="auto">
          <a:xfrm flipV="1">
            <a:off x="3962400" y="5029200"/>
            <a:ext cx="609600" cy="3810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60126" name="Rectangle 30"/>
          <p:cNvSpPr>
            <a:spLocks noChangeArrowheads="1"/>
          </p:cNvSpPr>
          <p:nvPr/>
        </p:nvSpPr>
        <p:spPr bwMode="auto">
          <a:xfrm>
            <a:off x="1143000" y="381000"/>
            <a:ext cx="7793038" cy="762000"/>
          </a:xfrm>
          <a:prstGeom prst="rect">
            <a:avLst/>
          </a:prstGeom>
          <a:noFill/>
          <a:ln w="9525">
            <a:noFill/>
            <a:miter lim="800000"/>
            <a:headEnd/>
            <a:tailEnd/>
          </a:ln>
          <a:effectLst/>
        </p:spPr>
        <p:txBody>
          <a:bodyPr lIns="85342" tIns="42672" rIns="85342" bIns="42672" anchor="b"/>
          <a:lstStyle/>
          <a:p>
            <a:r>
              <a:rPr lang="en-US" sz="4100">
                <a:solidFill>
                  <a:schemeClr val="tx2"/>
                </a:solidFill>
              </a:rPr>
              <a:t>Critical Value for Lower Tail Test</a:t>
            </a:r>
          </a:p>
        </p:txBody>
      </p:sp>
      <p:sp>
        <p:nvSpPr>
          <p:cNvPr id="260128" name="Text Box 32"/>
          <p:cNvSpPr txBox="1">
            <a:spLocks noChangeArrowheads="1"/>
          </p:cNvSpPr>
          <p:nvPr/>
        </p:nvSpPr>
        <p:spPr bwMode="auto">
          <a:xfrm>
            <a:off x="609600" y="3581400"/>
            <a:ext cx="2590800" cy="366713"/>
          </a:xfrm>
          <a:prstGeom prst="rect">
            <a:avLst/>
          </a:prstGeom>
          <a:noFill/>
          <a:ln w="19050" algn="ctr">
            <a:noFill/>
            <a:miter lim="800000"/>
            <a:headEnd/>
            <a:tailEnd/>
          </a:ln>
          <a:effectLst/>
        </p:spPr>
        <p:txBody>
          <a:bodyPr>
            <a:spAutoFit/>
          </a:bodyPr>
          <a:lstStyle/>
          <a:p>
            <a:pPr>
              <a:spcBef>
                <a:spcPct val="50000"/>
              </a:spcBef>
            </a:pPr>
            <a:r>
              <a:rPr lang="en-US" sz="1800" b="1">
                <a:solidFill>
                  <a:schemeClr val="folHlink"/>
                </a:solidFill>
              </a:rPr>
              <a:t>based on </a:t>
            </a:r>
            <a:r>
              <a:rPr lang="en-US" sz="1800" b="1">
                <a:solidFill>
                  <a:schemeClr val="folHlink"/>
                </a:solidFill>
                <a:latin typeface="Symbol" pitchFamily="18" charset="2"/>
              </a:rPr>
              <a:t>a</a:t>
            </a:r>
            <a:endParaRPr lang="en-US" sz="1800" b="1">
              <a:solidFill>
                <a:schemeClr val="folHlink"/>
              </a:solidFill>
            </a:endParaRPr>
          </a:p>
        </p:txBody>
      </p:sp>
      <p:sp>
        <p:nvSpPr>
          <p:cNvPr id="260129" name="Oval 33"/>
          <p:cNvSpPr>
            <a:spLocks noChangeArrowheads="1"/>
          </p:cNvSpPr>
          <p:nvPr/>
        </p:nvSpPr>
        <p:spPr bwMode="auto">
          <a:xfrm>
            <a:off x="914400" y="3429000"/>
            <a:ext cx="1981200" cy="762000"/>
          </a:xfrm>
          <a:prstGeom prst="ellipse">
            <a:avLst/>
          </a:prstGeom>
          <a:noFill/>
          <a:ln w="19050" algn="ctr">
            <a:solidFill>
              <a:schemeClr val="tx1"/>
            </a:solidFill>
            <a:round/>
            <a:headEnd/>
            <a:tailEnd/>
          </a:ln>
          <a:effectLst/>
        </p:spPr>
        <p:txBody>
          <a:bodyPr wrap="none" anchor="ctr"/>
          <a:lstStyle/>
          <a:p>
            <a:endParaRPr lang="en-US"/>
          </a:p>
        </p:txBody>
      </p:sp>
      <p:sp>
        <p:nvSpPr>
          <p:cNvPr id="260130" name="Line 34"/>
          <p:cNvSpPr>
            <a:spLocks noChangeShapeType="1"/>
          </p:cNvSpPr>
          <p:nvPr/>
        </p:nvSpPr>
        <p:spPr bwMode="auto">
          <a:xfrm flipV="1">
            <a:off x="2514600" y="2895600"/>
            <a:ext cx="381000" cy="609600"/>
          </a:xfrm>
          <a:prstGeom prst="line">
            <a:avLst/>
          </a:prstGeom>
          <a:noFill/>
          <a:ln w="1905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3"/>
          <p:cNvSpPr>
            <a:spLocks noGrp="1"/>
          </p:cNvSpPr>
          <p:nvPr>
            <p:ph type="ftr" sz="quarter" idx="10"/>
          </p:nvPr>
        </p:nvSpPr>
        <p:spPr/>
        <p:txBody>
          <a:bodyPr/>
          <a:lstStyle/>
          <a:p>
            <a:r>
              <a:rPr lang="en-US"/>
              <a:t>Copyright ©2011 Pearson Education, Inc. publishing as Prentice Hall</a:t>
            </a:r>
          </a:p>
        </p:txBody>
      </p:sp>
      <p:sp>
        <p:nvSpPr>
          <p:cNvPr id="29" name="Slide Number Placeholder 4"/>
          <p:cNvSpPr>
            <a:spLocks noGrp="1"/>
          </p:cNvSpPr>
          <p:nvPr>
            <p:ph type="sldNum" sz="quarter" idx="11"/>
          </p:nvPr>
        </p:nvSpPr>
        <p:spPr/>
        <p:txBody>
          <a:bodyPr/>
          <a:lstStyle/>
          <a:p>
            <a:r>
              <a:rPr lang="en-US"/>
              <a:t>9-</a:t>
            </a:r>
            <a:fld id="{0F08CB62-E486-4568-BF22-1FB078200F6D}" type="slidenum">
              <a:rPr lang="en-US"/>
              <a:pPr/>
              <a:t>24</a:t>
            </a:fld>
            <a:endParaRPr lang="en-US"/>
          </a:p>
        </p:txBody>
      </p:sp>
      <p:sp>
        <p:nvSpPr>
          <p:cNvPr id="190466" name="Text Box 2"/>
          <p:cNvSpPr txBox="1">
            <a:spLocks noChangeArrowheads="1"/>
          </p:cNvSpPr>
          <p:nvPr/>
        </p:nvSpPr>
        <p:spPr bwMode="auto">
          <a:xfrm>
            <a:off x="7848600" y="4419600"/>
            <a:ext cx="9906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Reject H</a:t>
            </a:r>
            <a:r>
              <a:rPr lang="en-US" sz="1400" baseline="-25000"/>
              <a:t>0</a:t>
            </a:r>
          </a:p>
        </p:txBody>
      </p:sp>
      <p:sp>
        <p:nvSpPr>
          <p:cNvPr id="190490" name="Text Box 26"/>
          <p:cNvSpPr txBox="1">
            <a:spLocks noChangeArrowheads="1"/>
          </p:cNvSpPr>
          <p:nvPr/>
        </p:nvSpPr>
        <p:spPr bwMode="auto">
          <a:xfrm>
            <a:off x="5562600" y="4419600"/>
            <a:ext cx="15240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Do not reject H</a:t>
            </a:r>
            <a:r>
              <a:rPr lang="en-US" sz="1400" baseline="-25000"/>
              <a:t>0</a:t>
            </a:r>
          </a:p>
        </p:txBody>
      </p:sp>
      <p:sp>
        <p:nvSpPr>
          <p:cNvPr id="190468" name="Rectangle 4"/>
          <p:cNvSpPr>
            <a:spLocks noChangeArrowheads="1"/>
          </p:cNvSpPr>
          <p:nvPr/>
        </p:nvSpPr>
        <p:spPr bwMode="auto">
          <a:xfrm>
            <a:off x="609600" y="1905000"/>
            <a:ext cx="3429000" cy="1524000"/>
          </a:xfrm>
          <a:prstGeom prst="rect">
            <a:avLst/>
          </a:prstGeom>
          <a:noFill/>
          <a:ln w="9525">
            <a:noFill/>
            <a:miter lim="800000"/>
            <a:headEnd/>
            <a:tailEnd/>
          </a:ln>
          <a:effectLst/>
        </p:spPr>
        <p:txBody>
          <a:bodyPr lIns="85342" tIns="42672" rIns="85342" bIns="42672"/>
          <a:lstStyle/>
          <a:p>
            <a:pPr marL="320675" indent="-320675" algn="l" defTabSz="852488">
              <a:lnSpc>
                <a:spcPct val="120000"/>
              </a:lnSpc>
              <a:spcBef>
                <a:spcPct val="30000"/>
              </a:spcBef>
              <a:buClr>
                <a:schemeClr val="folHlink"/>
              </a:buClr>
              <a:buSzPct val="60000"/>
              <a:buFont typeface="Wingdings" pitchFamily="2" charset="2"/>
              <a:buChar char="n"/>
            </a:pPr>
            <a:endParaRPr lang="en-US" b="1">
              <a:solidFill>
                <a:schemeClr val="folHlink"/>
              </a:solidFill>
            </a:endParaRPr>
          </a:p>
        </p:txBody>
      </p:sp>
      <p:sp>
        <p:nvSpPr>
          <p:cNvPr id="190469" name="Freeform 5"/>
          <p:cNvSpPr>
            <a:spLocks/>
          </p:cNvSpPr>
          <p:nvPr/>
        </p:nvSpPr>
        <p:spPr bwMode="auto">
          <a:xfrm flipH="1">
            <a:off x="7772400" y="3962400"/>
            <a:ext cx="842963" cy="228600"/>
          </a:xfrm>
          <a:custGeom>
            <a:avLst/>
            <a:gdLst/>
            <a:ahLst/>
            <a:cxnLst>
              <a:cxn ang="0">
                <a:pos x="9" y="177"/>
              </a:cxn>
              <a:cxn ang="0">
                <a:pos x="0" y="132"/>
              </a:cxn>
              <a:cxn ang="0">
                <a:pos x="258" y="114"/>
              </a:cxn>
              <a:cxn ang="0">
                <a:pos x="423" y="66"/>
              </a:cxn>
              <a:cxn ang="0">
                <a:pos x="504" y="48"/>
              </a:cxn>
              <a:cxn ang="0">
                <a:pos x="582" y="0"/>
              </a:cxn>
              <a:cxn ang="0">
                <a:pos x="582" y="183"/>
              </a:cxn>
              <a:cxn ang="0">
                <a:pos x="9" y="182"/>
              </a:cxn>
              <a:cxn ang="0">
                <a:pos x="9" y="177"/>
              </a:cxn>
            </a:cxnLst>
            <a:rect l="0" t="0" r="r" b="b"/>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190470" name="Rectangle 6"/>
          <p:cNvSpPr>
            <a:spLocks noGrp="1" noChangeArrowheads="1"/>
          </p:cNvSpPr>
          <p:nvPr>
            <p:ph type="title"/>
          </p:nvPr>
        </p:nvSpPr>
        <p:spPr>
          <a:xfrm>
            <a:off x="1122363" y="381000"/>
            <a:ext cx="7793037" cy="762000"/>
          </a:xfrm>
        </p:spPr>
        <p:txBody>
          <a:bodyPr/>
          <a:lstStyle/>
          <a:p>
            <a:r>
              <a:rPr lang="en-US"/>
              <a:t>Critical Value for Upper Tail Test</a:t>
            </a:r>
          </a:p>
        </p:txBody>
      </p:sp>
      <p:sp>
        <p:nvSpPr>
          <p:cNvPr id="190482" name="Freeform 18"/>
          <p:cNvSpPr>
            <a:spLocks/>
          </p:cNvSpPr>
          <p:nvPr/>
        </p:nvSpPr>
        <p:spPr bwMode="auto">
          <a:xfrm>
            <a:off x="3962400" y="28194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90483" name="Freeform 19"/>
          <p:cNvSpPr>
            <a:spLocks/>
          </p:cNvSpPr>
          <p:nvPr/>
        </p:nvSpPr>
        <p:spPr bwMode="auto">
          <a:xfrm>
            <a:off x="6324600" y="28194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90484" name="Line 20"/>
          <p:cNvSpPr>
            <a:spLocks noChangeShapeType="1"/>
          </p:cNvSpPr>
          <p:nvPr/>
        </p:nvSpPr>
        <p:spPr bwMode="auto">
          <a:xfrm>
            <a:off x="3733800" y="41910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90485" name="Line 21"/>
          <p:cNvSpPr>
            <a:spLocks noChangeShapeType="1"/>
          </p:cNvSpPr>
          <p:nvPr/>
        </p:nvSpPr>
        <p:spPr bwMode="auto">
          <a:xfrm flipH="1">
            <a:off x="7924800" y="3581400"/>
            <a:ext cx="457200" cy="5334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90486" name="Rectangle 22"/>
          <p:cNvSpPr>
            <a:spLocks noChangeArrowheads="1"/>
          </p:cNvSpPr>
          <p:nvPr/>
        </p:nvSpPr>
        <p:spPr bwMode="auto">
          <a:xfrm flipH="1">
            <a:off x="8305800" y="3200400"/>
            <a:ext cx="530225" cy="515938"/>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i="1">
                <a:latin typeface="Symbol" pitchFamily="18" charset="2"/>
              </a:rPr>
              <a:t>a</a:t>
            </a:r>
          </a:p>
        </p:txBody>
      </p:sp>
      <p:sp>
        <p:nvSpPr>
          <p:cNvPr id="190487" name="Line 23"/>
          <p:cNvSpPr>
            <a:spLocks noChangeShapeType="1"/>
          </p:cNvSpPr>
          <p:nvPr/>
        </p:nvSpPr>
        <p:spPr bwMode="auto">
          <a:xfrm>
            <a:off x="6324600" y="2819400"/>
            <a:ext cx="0" cy="1371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190488" name="Line 24"/>
          <p:cNvSpPr>
            <a:spLocks noChangeShapeType="1"/>
          </p:cNvSpPr>
          <p:nvPr/>
        </p:nvSpPr>
        <p:spPr bwMode="auto">
          <a:xfrm>
            <a:off x="7772400" y="4267200"/>
            <a:ext cx="0" cy="304800"/>
          </a:xfrm>
          <a:prstGeom prst="line">
            <a:avLst/>
          </a:prstGeom>
          <a:noFill/>
          <a:ln w="19050">
            <a:solidFill>
              <a:schemeClr val="tx1"/>
            </a:solidFill>
            <a:round/>
            <a:headEnd/>
            <a:tailEnd/>
          </a:ln>
          <a:effectLst/>
        </p:spPr>
        <p:txBody>
          <a:bodyPr wrap="none" anchor="ctr"/>
          <a:lstStyle/>
          <a:p>
            <a:endParaRPr lang="en-US"/>
          </a:p>
        </p:txBody>
      </p:sp>
      <p:sp>
        <p:nvSpPr>
          <p:cNvPr id="190489" name="Line 25"/>
          <p:cNvSpPr>
            <a:spLocks noChangeShapeType="1"/>
          </p:cNvSpPr>
          <p:nvPr/>
        </p:nvSpPr>
        <p:spPr bwMode="auto">
          <a:xfrm>
            <a:off x="7772400" y="4419600"/>
            <a:ext cx="1143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190493" name="Text Box 29"/>
          <p:cNvSpPr txBox="1">
            <a:spLocks noChangeArrowheads="1"/>
          </p:cNvSpPr>
          <p:nvPr/>
        </p:nvSpPr>
        <p:spPr bwMode="auto">
          <a:xfrm>
            <a:off x="7543800" y="4572000"/>
            <a:ext cx="533400" cy="396875"/>
          </a:xfrm>
          <a:prstGeom prst="rect">
            <a:avLst/>
          </a:prstGeom>
          <a:noFill/>
          <a:ln w="19050" algn="ctr">
            <a:noFill/>
            <a:miter lim="800000"/>
            <a:headEnd/>
            <a:tailEnd/>
          </a:ln>
          <a:effectLst/>
        </p:spPr>
        <p:txBody>
          <a:bodyPr>
            <a:spAutoFit/>
          </a:bodyPr>
          <a:lstStyle/>
          <a:p>
            <a:pPr>
              <a:spcBef>
                <a:spcPct val="50000"/>
              </a:spcBef>
            </a:pPr>
            <a:r>
              <a:rPr lang="en-US" sz="2000"/>
              <a:t>z</a:t>
            </a:r>
            <a:r>
              <a:rPr lang="el-GR" sz="2000" baseline="-25000">
                <a:cs typeface="Arial" pitchFamily="34" charset="0"/>
              </a:rPr>
              <a:t>α</a:t>
            </a:r>
          </a:p>
        </p:txBody>
      </p:sp>
      <p:sp>
        <p:nvSpPr>
          <p:cNvPr id="190494" name="Text Box 30"/>
          <p:cNvSpPr txBox="1">
            <a:spLocks noChangeArrowheads="1"/>
          </p:cNvSpPr>
          <p:nvPr/>
        </p:nvSpPr>
        <p:spPr bwMode="auto">
          <a:xfrm>
            <a:off x="7543800" y="5013325"/>
            <a:ext cx="533400" cy="396875"/>
          </a:xfrm>
          <a:prstGeom prst="rect">
            <a:avLst/>
          </a:prstGeom>
          <a:noFill/>
          <a:ln w="19050" algn="ctr">
            <a:noFill/>
            <a:miter lim="800000"/>
            <a:headEnd/>
            <a:tailEnd/>
          </a:ln>
          <a:effectLst/>
        </p:spPr>
        <p:txBody>
          <a:bodyPr>
            <a:spAutoFit/>
          </a:bodyPr>
          <a:lstStyle/>
          <a:p>
            <a:pPr>
              <a:spcBef>
                <a:spcPct val="50000"/>
              </a:spcBef>
            </a:pPr>
            <a:r>
              <a:rPr lang="en-US" sz="2000"/>
              <a:t>x</a:t>
            </a:r>
            <a:r>
              <a:rPr lang="el-GR" sz="2000" baseline="-25000">
                <a:cs typeface="Arial" pitchFamily="34" charset="0"/>
              </a:rPr>
              <a:t>α</a:t>
            </a:r>
          </a:p>
        </p:txBody>
      </p:sp>
      <p:sp>
        <p:nvSpPr>
          <p:cNvPr id="190495" name="Line 31"/>
          <p:cNvSpPr>
            <a:spLocks noChangeShapeType="1"/>
          </p:cNvSpPr>
          <p:nvPr/>
        </p:nvSpPr>
        <p:spPr bwMode="auto">
          <a:xfrm>
            <a:off x="7696200" y="5089525"/>
            <a:ext cx="152400" cy="0"/>
          </a:xfrm>
          <a:prstGeom prst="line">
            <a:avLst/>
          </a:prstGeom>
          <a:noFill/>
          <a:ln w="19050">
            <a:solidFill>
              <a:schemeClr val="tx1"/>
            </a:solidFill>
            <a:round/>
            <a:headEnd/>
            <a:tailEnd/>
          </a:ln>
          <a:effectLst/>
        </p:spPr>
        <p:txBody>
          <a:bodyPr wrap="none" anchor="ctr"/>
          <a:lstStyle/>
          <a:p>
            <a:endParaRPr lang="en-US"/>
          </a:p>
        </p:txBody>
      </p:sp>
      <p:sp>
        <p:nvSpPr>
          <p:cNvPr id="190496" name="Line 32"/>
          <p:cNvSpPr>
            <a:spLocks noChangeShapeType="1"/>
          </p:cNvSpPr>
          <p:nvPr/>
        </p:nvSpPr>
        <p:spPr bwMode="auto">
          <a:xfrm>
            <a:off x="3886200" y="4419600"/>
            <a:ext cx="38862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190503" name="Text Box 39"/>
          <p:cNvSpPr txBox="1">
            <a:spLocks noChangeArrowheads="1"/>
          </p:cNvSpPr>
          <p:nvPr/>
        </p:nvSpPr>
        <p:spPr bwMode="auto">
          <a:xfrm>
            <a:off x="6096000" y="4648200"/>
            <a:ext cx="457200" cy="366713"/>
          </a:xfrm>
          <a:prstGeom prst="rect">
            <a:avLst/>
          </a:prstGeom>
          <a:noFill/>
          <a:ln w="19050" algn="ctr">
            <a:noFill/>
            <a:miter lim="800000"/>
            <a:headEnd/>
            <a:tailEnd/>
          </a:ln>
          <a:effectLst/>
        </p:spPr>
        <p:txBody>
          <a:bodyPr>
            <a:spAutoFit/>
          </a:bodyPr>
          <a:lstStyle/>
          <a:p>
            <a:pPr>
              <a:spcBef>
                <a:spcPct val="50000"/>
              </a:spcBef>
            </a:pPr>
            <a:r>
              <a:rPr lang="en-US" sz="1800"/>
              <a:t>0</a:t>
            </a:r>
            <a:endParaRPr lang="el-GR" sz="1800" baseline="-25000">
              <a:cs typeface="Arial" pitchFamily="34" charset="0"/>
            </a:endParaRPr>
          </a:p>
        </p:txBody>
      </p:sp>
      <p:sp>
        <p:nvSpPr>
          <p:cNvPr id="190506" name="Rectangle 42"/>
          <p:cNvSpPr>
            <a:spLocks noChangeArrowheads="1"/>
          </p:cNvSpPr>
          <p:nvPr/>
        </p:nvSpPr>
        <p:spPr bwMode="auto">
          <a:xfrm>
            <a:off x="5638800" y="1752600"/>
            <a:ext cx="1600200" cy="938213"/>
          </a:xfrm>
          <a:prstGeom prst="rect">
            <a:avLst/>
          </a:prstGeom>
          <a:noFill/>
          <a:ln w="9525">
            <a:solidFill>
              <a:srgbClr val="008000"/>
            </a:solidFill>
            <a:miter lim="800000"/>
            <a:headEnd/>
            <a:tailEnd/>
          </a:ln>
          <a:effectLst/>
        </p:spPr>
        <p:txBody>
          <a:bodyPr wrap="square" lIns="90488" tIns="44450" rIns="90488" bIns="44450">
            <a:spAutoFit/>
          </a:bodyPr>
          <a:lstStyle/>
          <a:p>
            <a:pPr algn="l" eaLnBrk="0" hangingPunct="0">
              <a:lnSpc>
                <a:spcPct val="110000"/>
              </a:lnSpc>
              <a:spcBef>
                <a:spcPct val="50000"/>
              </a:spcBef>
            </a:pPr>
            <a:r>
              <a:rPr lang="en-US" b="1" dirty="0">
                <a:solidFill>
                  <a:srgbClr val="008000"/>
                </a:solidFill>
              </a:rPr>
              <a:t>H</a:t>
            </a:r>
            <a:r>
              <a:rPr lang="en-US" b="1" baseline="-25000" dirty="0">
                <a:solidFill>
                  <a:srgbClr val="008000"/>
                </a:solidFill>
              </a:rPr>
              <a:t>0</a:t>
            </a:r>
            <a:r>
              <a:rPr lang="en-US" b="1" dirty="0">
                <a:solidFill>
                  <a:srgbClr val="008000"/>
                </a:solidFill>
              </a:rPr>
              <a:t>: </a:t>
            </a:r>
            <a:r>
              <a:rPr lang="el-GR" b="1" dirty="0">
                <a:solidFill>
                  <a:srgbClr val="008000"/>
                </a:solidFill>
              </a:rPr>
              <a:t>μ</a:t>
            </a:r>
            <a:r>
              <a:rPr lang="en-US" b="1" dirty="0">
                <a:solidFill>
                  <a:srgbClr val="008000"/>
                </a:solidFill>
              </a:rPr>
              <a:t> </a:t>
            </a:r>
            <a:r>
              <a:rPr lang="en-US" b="1" dirty="0">
                <a:solidFill>
                  <a:srgbClr val="008000"/>
                </a:solidFill>
                <a:cs typeface="Arial" pitchFamily="34" charset="0"/>
              </a:rPr>
              <a:t>≤</a:t>
            </a:r>
            <a:r>
              <a:rPr lang="en-US" b="1" dirty="0">
                <a:solidFill>
                  <a:srgbClr val="008000"/>
                </a:solidFill>
              </a:rPr>
              <a:t> 3  </a:t>
            </a:r>
          </a:p>
          <a:p>
            <a:pPr algn="l" eaLnBrk="0" hangingPunct="0">
              <a:lnSpc>
                <a:spcPct val="70000"/>
              </a:lnSpc>
              <a:spcBef>
                <a:spcPct val="50000"/>
              </a:spcBef>
            </a:pPr>
            <a:r>
              <a:rPr lang="en-US" b="1" dirty="0">
                <a:solidFill>
                  <a:srgbClr val="008000"/>
                </a:solidFill>
              </a:rPr>
              <a:t>H</a:t>
            </a:r>
            <a:r>
              <a:rPr lang="en-US" b="1" baseline="-25000" dirty="0">
                <a:solidFill>
                  <a:srgbClr val="008000"/>
                </a:solidFill>
              </a:rPr>
              <a:t>A</a:t>
            </a:r>
            <a:r>
              <a:rPr lang="en-US" b="1" dirty="0">
                <a:solidFill>
                  <a:srgbClr val="008000"/>
                </a:solidFill>
              </a:rPr>
              <a:t>: </a:t>
            </a:r>
            <a:r>
              <a:rPr lang="el-GR" b="1" dirty="0">
                <a:solidFill>
                  <a:srgbClr val="008000"/>
                </a:solidFill>
                <a:cs typeface="Arial" pitchFamily="34" charset="0"/>
              </a:rPr>
              <a:t>μ</a:t>
            </a:r>
            <a:r>
              <a:rPr lang="en-US" b="1" dirty="0">
                <a:solidFill>
                  <a:srgbClr val="008000"/>
                </a:solidFill>
              </a:rPr>
              <a:t> &gt; 3</a:t>
            </a:r>
          </a:p>
        </p:txBody>
      </p:sp>
      <p:graphicFrame>
        <p:nvGraphicFramePr>
          <p:cNvPr id="190508" name="Object 44"/>
          <p:cNvGraphicFramePr>
            <a:graphicFrameLocks noChangeAspect="1"/>
          </p:cNvGraphicFramePr>
          <p:nvPr/>
        </p:nvGraphicFramePr>
        <p:xfrm>
          <a:off x="5410200" y="5562600"/>
          <a:ext cx="2087563" cy="884238"/>
        </p:xfrm>
        <a:graphic>
          <a:graphicData uri="http://schemas.openxmlformats.org/presentationml/2006/ole">
            <p:oleObj spid="_x0000_s190508" name="Equation" r:id="rId3" imgW="990360" imgH="419040" progId="Equation.3">
              <p:embed/>
            </p:oleObj>
          </a:graphicData>
        </a:graphic>
      </p:graphicFrame>
      <p:sp>
        <p:nvSpPr>
          <p:cNvPr id="190510" name="Line 46"/>
          <p:cNvSpPr>
            <a:spLocks noChangeShapeType="1"/>
          </p:cNvSpPr>
          <p:nvPr/>
        </p:nvSpPr>
        <p:spPr bwMode="auto">
          <a:xfrm flipV="1">
            <a:off x="7391400" y="5257800"/>
            <a:ext cx="228600" cy="3048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90511" name="Text Box 47"/>
          <p:cNvSpPr txBox="1">
            <a:spLocks noChangeArrowheads="1"/>
          </p:cNvSpPr>
          <p:nvPr/>
        </p:nvSpPr>
        <p:spPr bwMode="auto">
          <a:xfrm>
            <a:off x="6019800" y="4937125"/>
            <a:ext cx="685800" cy="396875"/>
          </a:xfrm>
          <a:prstGeom prst="rect">
            <a:avLst/>
          </a:prstGeom>
          <a:noFill/>
          <a:ln w="19050" algn="ctr">
            <a:noFill/>
            <a:miter lim="800000"/>
            <a:headEnd/>
            <a:tailEnd/>
          </a:ln>
          <a:effectLst/>
        </p:spPr>
        <p:txBody>
          <a:bodyPr>
            <a:spAutoFit/>
          </a:bodyPr>
          <a:lstStyle/>
          <a:p>
            <a:pPr>
              <a:spcBef>
                <a:spcPct val="50000"/>
              </a:spcBef>
            </a:pPr>
            <a:r>
              <a:rPr lang="en-US" sz="2000">
                <a:cs typeface="Arial" pitchFamily="34" charset="0"/>
                <a:sym typeface="Symbol" pitchFamily="18" charset="2"/>
              </a:rPr>
              <a:t>µ=3</a:t>
            </a:r>
            <a:endParaRPr lang="el-GR" sz="2000" baseline="-25000">
              <a:cs typeface="Arial" pitchFamily="34" charset="0"/>
            </a:endParaRPr>
          </a:p>
        </p:txBody>
      </p:sp>
      <p:sp>
        <p:nvSpPr>
          <p:cNvPr id="190512" name="Rectangle 48"/>
          <p:cNvSpPr>
            <a:spLocks noChangeArrowheads="1"/>
          </p:cNvSpPr>
          <p:nvPr/>
        </p:nvSpPr>
        <p:spPr bwMode="auto">
          <a:xfrm>
            <a:off x="533400" y="1828800"/>
            <a:ext cx="4419600" cy="1524000"/>
          </a:xfrm>
          <a:prstGeom prst="rect">
            <a:avLst/>
          </a:prstGeom>
          <a:noFill/>
          <a:ln w="9525">
            <a:noFill/>
            <a:miter lim="800000"/>
            <a:headEnd/>
            <a:tailEnd/>
          </a:ln>
          <a:effectLst/>
        </p:spPr>
        <p:txBody>
          <a:bodyPr lIns="85342" tIns="42672" rIns="85342" bIns="42672"/>
          <a:lstStyle/>
          <a:p>
            <a:pPr marL="320675" indent="-320675" algn="l" defTabSz="852488">
              <a:lnSpc>
                <a:spcPct val="120000"/>
              </a:lnSpc>
              <a:spcBef>
                <a:spcPct val="30000"/>
              </a:spcBef>
              <a:buClr>
                <a:schemeClr val="folHlink"/>
              </a:buClr>
              <a:buSzPct val="60000"/>
              <a:buFont typeface="Wingdings" pitchFamily="2" charset="2"/>
              <a:buChar char="n"/>
            </a:pPr>
            <a:r>
              <a:rPr lang="en-US"/>
              <a:t>The cutoff value,        or      ,</a:t>
            </a:r>
          </a:p>
          <a:p>
            <a:pPr marL="320675" indent="-320675" algn="l" defTabSz="852488">
              <a:lnSpc>
                <a:spcPct val="120000"/>
              </a:lnSpc>
              <a:spcBef>
                <a:spcPct val="30000"/>
              </a:spcBef>
              <a:buClr>
                <a:schemeClr val="folHlink"/>
              </a:buClr>
              <a:buSzPct val="60000"/>
              <a:buFont typeface="Wingdings" pitchFamily="2" charset="2"/>
              <a:buNone/>
            </a:pPr>
            <a:r>
              <a:rPr lang="en-US"/>
              <a:t>    is called a </a:t>
            </a:r>
            <a:r>
              <a:rPr lang="en-US" b="1">
                <a:solidFill>
                  <a:schemeClr val="folHlink"/>
                </a:solidFill>
              </a:rPr>
              <a:t>critical value</a:t>
            </a:r>
          </a:p>
        </p:txBody>
      </p:sp>
      <p:sp>
        <p:nvSpPr>
          <p:cNvPr id="190513" name="Text Box 49"/>
          <p:cNvSpPr txBox="1">
            <a:spLocks noChangeArrowheads="1"/>
          </p:cNvSpPr>
          <p:nvPr/>
        </p:nvSpPr>
        <p:spPr bwMode="auto">
          <a:xfrm>
            <a:off x="3200400" y="1828800"/>
            <a:ext cx="655638" cy="457200"/>
          </a:xfrm>
          <a:prstGeom prst="rect">
            <a:avLst/>
          </a:prstGeom>
          <a:noFill/>
          <a:ln w="19050" algn="ctr">
            <a:noFill/>
            <a:miter lim="800000"/>
            <a:headEnd/>
            <a:tailEnd/>
          </a:ln>
          <a:effectLst/>
        </p:spPr>
        <p:txBody>
          <a:bodyPr>
            <a:spAutoFit/>
          </a:bodyPr>
          <a:lstStyle/>
          <a:p>
            <a:pPr>
              <a:spcBef>
                <a:spcPct val="50000"/>
              </a:spcBef>
            </a:pPr>
            <a:r>
              <a:rPr lang="en-US"/>
              <a:t>z</a:t>
            </a:r>
            <a:r>
              <a:rPr lang="el-GR" baseline="-25000">
                <a:cs typeface="Arial" pitchFamily="34" charset="0"/>
              </a:rPr>
              <a:t>α</a:t>
            </a:r>
          </a:p>
        </p:txBody>
      </p:sp>
      <p:sp>
        <p:nvSpPr>
          <p:cNvPr id="190514" name="Text Box 50"/>
          <p:cNvSpPr txBox="1">
            <a:spLocks noChangeArrowheads="1"/>
          </p:cNvSpPr>
          <p:nvPr/>
        </p:nvSpPr>
        <p:spPr bwMode="auto">
          <a:xfrm>
            <a:off x="4191000" y="1828800"/>
            <a:ext cx="509588" cy="457200"/>
          </a:xfrm>
          <a:prstGeom prst="rect">
            <a:avLst/>
          </a:prstGeom>
          <a:noFill/>
          <a:ln w="19050" algn="ctr">
            <a:noFill/>
            <a:miter lim="800000"/>
            <a:headEnd/>
            <a:tailEnd/>
          </a:ln>
          <a:effectLst/>
        </p:spPr>
        <p:txBody>
          <a:bodyPr>
            <a:spAutoFit/>
          </a:bodyPr>
          <a:lstStyle/>
          <a:p>
            <a:pPr>
              <a:spcBef>
                <a:spcPct val="50000"/>
              </a:spcBef>
            </a:pPr>
            <a:r>
              <a:rPr lang="en-US"/>
              <a:t>x</a:t>
            </a:r>
            <a:r>
              <a:rPr lang="el-GR" baseline="-25000">
                <a:cs typeface="Arial" pitchFamily="34" charset="0"/>
              </a:rPr>
              <a:t>α</a:t>
            </a:r>
          </a:p>
        </p:txBody>
      </p:sp>
      <p:sp>
        <p:nvSpPr>
          <p:cNvPr id="190515" name="Line 51"/>
          <p:cNvSpPr>
            <a:spLocks noChangeShapeType="1"/>
          </p:cNvSpPr>
          <p:nvPr/>
        </p:nvSpPr>
        <p:spPr bwMode="auto">
          <a:xfrm>
            <a:off x="4267200" y="1905000"/>
            <a:ext cx="222250" cy="1588"/>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3"/>
          <p:cNvSpPr>
            <a:spLocks noGrp="1"/>
          </p:cNvSpPr>
          <p:nvPr>
            <p:ph type="ftr" sz="quarter" idx="10"/>
          </p:nvPr>
        </p:nvSpPr>
        <p:spPr/>
        <p:txBody>
          <a:bodyPr/>
          <a:lstStyle/>
          <a:p>
            <a:r>
              <a:rPr lang="en-US"/>
              <a:t>Copyright ©2011 Pearson Education, Inc. publishing as Prentice Hall</a:t>
            </a:r>
          </a:p>
        </p:txBody>
      </p:sp>
      <p:sp>
        <p:nvSpPr>
          <p:cNvPr id="45" name="Slide Number Placeholder 4"/>
          <p:cNvSpPr>
            <a:spLocks noGrp="1"/>
          </p:cNvSpPr>
          <p:nvPr>
            <p:ph type="sldNum" sz="quarter" idx="11"/>
          </p:nvPr>
        </p:nvSpPr>
        <p:spPr/>
        <p:txBody>
          <a:bodyPr/>
          <a:lstStyle/>
          <a:p>
            <a:r>
              <a:rPr lang="en-US"/>
              <a:t>9-</a:t>
            </a:r>
            <a:fld id="{9CD880D9-AB4D-4685-9C05-286F4D2331C3}" type="slidenum">
              <a:rPr lang="en-US"/>
              <a:pPr/>
              <a:t>25</a:t>
            </a:fld>
            <a:endParaRPr lang="en-US"/>
          </a:p>
        </p:txBody>
      </p:sp>
      <p:sp>
        <p:nvSpPr>
          <p:cNvPr id="189456" name="Text Box 16"/>
          <p:cNvSpPr txBox="1">
            <a:spLocks noChangeArrowheads="1"/>
          </p:cNvSpPr>
          <p:nvPr/>
        </p:nvSpPr>
        <p:spPr bwMode="auto">
          <a:xfrm>
            <a:off x="5181600" y="4419600"/>
            <a:ext cx="15240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Do not reject H</a:t>
            </a:r>
            <a:r>
              <a:rPr lang="en-US" sz="1400" baseline="-25000"/>
              <a:t>0</a:t>
            </a:r>
          </a:p>
        </p:txBody>
      </p:sp>
      <p:sp>
        <p:nvSpPr>
          <p:cNvPr id="189501" name="Rectangle 61"/>
          <p:cNvSpPr>
            <a:spLocks noChangeArrowheads="1"/>
          </p:cNvSpPr>
          <p:nvPr/>
        </p:nvSpPr>
        <p:spPr bwMode="auto">
          <a:xfrm>
            <a:off x="1219200" y="3810000"/>
            <a:ext cx="1371600" cy="1524000"/>
          </a:xfrm>
          <a:prstGeom prst="rect">
            <a:avLst/>
          </a:prstGeom>
          <a:solidFill>
            <a:srgbClr val="CCFFFF"/>
          </a:solidFill>
          <a:ln w="19050" algn="ctr">
            <a:solidFill>
              <a:schemeClr val="tx1"/>
            </a:solidFill>
            <a:miter lim="800000"/>
            <a:headEnd/>
            <a:tailEnd/>
          </a:ln>
          <a:effectLst/>
        </p:spPr>
        <p:txBody>
          <a:bodyPr wrap="none" anchor="ctr"/>
          <a:lstStyle/>
          <a:p>
            <a:endParaRPr lang="en-US"/>
          </a:p>
        </p:txBody>
      </p:sp>
      <p:sp>
        <p:nvSpPr>
          <p:cNvPr id="189502" name="Rectangle 62"/>
          <p:cNvSpPr>
            <a:spLocks noChangeArrowheads="1"/>
          </p:cNvSpPr>
          <p:nvPr/>
        </p:nvSpPr>
        <p:spPr bwMode="auto">
          <a:xfrm>
            <a:off x="1143000" y="2819400"/>
            <a:ext cx="914400" cy="609600"/>
          </a:xfrm>
          <a:prstGeom prst="rect">
            <a:avLst/>
          </a:prstGeom>
          <a:solidFill>
            <a:srgbClr val="CCFFFF"/>
          </a:solidFill>
          <a:ln w="19050" algn="ctr">
            <a:solidFill>
              <a:schemeClr val="tx1"/>
            </a:solidFill>
            <a:miter lim="800000"/>
            <a:headEnd/>
            <a:tailEnd/>
          </a:ln>
          <a:effectLst/>
        </p:spPr>
        <p:txBody>
          <a:bodyPr wrap="none" anchor="ctr"/>
          <a:lstStyle/>
          <a:p>
            <a:endParaRPr lang="en-US"/>
          </a:p>
        </p:txBody>
      </p:sp>
      <p:sp>
        <p:nvSpPr>
          <p:cNvPr id="189490" name="Text Box 50"/>
          <p:cNvSpPr txBox="1">
            <a:spLocks noChangeArrowheads="1"/>
          </p:cNvSpPr>
          <p:nvPr/>
        </p:nvSpPr>
        <p:spPr bwMode="auto">
          <a:xfrm>
            <a:off x="7467600" y="4419600"/>
            <a:ext cx="990600" cy="304800"/>
          </a:xfrm>
          <a:prstGeom prst="rect">
            <a:avLst/>
          </a:prstGeom>
          <a:solidFill>
            <a:srgbClr val="FAFEB4"/>
          </a:solidFill>
          <a:ln w="19050" algn="ctr">
            <a:noFill/>
            <a:miter lim="800000"/>
            <a:headEnd/>
            <a:tailEnd/>
          </a:ln>
          <a:effectLst/>
        </p:spPr>
        <p:txBody>
          <a:bodyPr>
            <a:spAutoFit/>
          </a:bodyPr>
          <a:lstStyle/>
          <a:p>
            <a:pPr>
              <a:spcBef>
                <a:spcPct val="50000"/>
              </a:spcBef>
            </a:pPr>
            <a:r>
              <a:rPr lang="en-US" sz="1400"/>
              <a:t>Reject H</a:t>
            </a:r>
            <a:r>
              <a:rPr lang="en-US" sz="1400" baseline="-25000"/>
              <a:t>0</a:t>
            </a:r>
          </a:p>
        </p:txBody>
      </p:sp>
      <p:sp>
        <p:nvSpPr>
          <p:cNvPr id="189457" name="Text Box 17"/>
          <p:cNvSpPr txBox="1">
            <a:spLocks noChangeArrowheads="1"/>
          </p:cNvSpPr>
          <p:nvPr/>
        </p:nvSpPr>
        <p:spPr bwMode="auto">
          <a:xfrm>
            <a:off x="3352800" y="4419600"/>
            <a:ext cx="990600" cy="304800"/>
          </a:xfrm>
          <a:prstGeom prst="rect">
            <a:avLst/>
          </a:prstGeom>
          <a:solidFill>
            <a:srgbClr val="FAFEB4"/>
          </a:solidFill>
          <a:ln w="19050" algn="ctr">
            <a:noFill/>
            <a:miter lim="800000"/>
            <a:headEnd/>
            <a:tailEnd/>
          </a:ln>
          <a:effectLst/>
        </p:spPr>
        <p:txBody>
          <a:bodyPr>
            <a:spAutoFit/>
          </a:bodyPr>
          <a:lstStyle/>
          <a:p>
            <a:pPr>
              <a:spcBef>
                <a:spcPct val="50000"/>
              </a:spcBef>
            </a:pPr>
            <a:r>
              <a:rPr lang="en-US" sz="1400"/>
              <a:t>Reject H</a:t>
            </a:r>
            <a:r>
              <a:rPr lang="en-US" sz="1400" baseline="-25000"/>
              <a:t>0</a:t>
            </a:r>
          </a:p>
        </p:txBody>
      </p:sp>
      <p:sp>
        <p:nvSpPr>
          <p:cNvPr id="189483" name="Freeform 43"/>
          <p:cNvSpPr>
            <a:spLocks/>
          </p:cNvSpPr>
          <p:nvPr/>
        </p:nvSpPr>
        <p:spPr bwMode="auto">
          <a:xfrm flipH="1">
            <a:off x="7391400" y="3962400"/>
            <a:ext cx="842963" cy="228600"/>
          </a:xfrm>
          <a:custGeom>
            <a:avLst/>
            <a:gdLst/>
            <a:ahLst/>
            <a:cxnLst>
              <a:cxn ang="0">
                <a:pos x="9" y="177"/>
              </a:cxn>
              <a:cxn ang="0">
                <a:pos x="0" y="132"/>
              </a:cxn>
              <a:cxn ang="0">
                <a:pos x="258" y="114"/>
              </a:cxn>
              <a:cxn ang="0">
                <a:pos x="423" y="66"/>
              </a:cxn>
              <a:cxn ang="0">
                <a:pos x="504" y="48"/>
              </a:cxn>
              <a:cxn ang="0">
                <a:pos x="582" y="0"/>
              </a:cxn>
              <a:cxn ang="0">
                <a:pos x="582" y="183"/>
              </a:cxn>
              <a:cxn ang="0">
                <a:pos x="9" y="182"/>
              </a:cxn>
              <a:cxn ang="0">
                <a:pos x="9" y="177"/>
              </a:cxn>
            </a:cxnLst>
            <a:rect l="0" t="0" r="r" b="b"/>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189442" name="Rectangle 2"/>
          <p:cNvSpPr>
            <a:spLocks noChangeArrowheads="1"/>
          </p:cNvSpPr>
          <p:nvPr/>
        </p:nvSpPr>
        <p:spPr bwMode="auto">
          <a:xfrm>
            <a:off x="762000" y="1828800"/>
            <a:ext cx="3581400" cy="1524000"/>
          </a:xfrm>
          <a:prstGeom prst="rect">
            <a:avLst/>
          </a:prstGeom>
          <a:noFill/>
          <a:ln w="9525">
            <a:noFill/>
            <a:miter lim="800000"/>
            <a:headEnd/>
            <a:tailEnd/>
          </a:ln>
          <a:effectLst/>
        </p:spPr>
        <p:txBody>
          <a:bodyPr lIns="85342" tIns="42672" rIns="85342" bIns="42672"/>
          <a:lstStyle/>
          <a:p>
            <a:pPr marL="320675" indent="-320675" algn="l" defTabSz="852488">
              <a:lnSpc>
                <a:spcPct val="120000"/>
              </a:lnSpc>
              <a:spcBef>
                <a:spcPct val="20000"/>
              </a:spcBef>
              <a:buClr>
                <a:schemeClr val="folHlink"/>
              </a:buClr>
              <a:buSzPct val="60000"/>
              <a:buFont typeface="Wingdings" pitchFamily="2" charset="2"/>
              <a:buChar char="n"/>
            </a:pPr>
            <a:r>
              <a:rPr lang="en-US" sz="2300"/>
              <a:t>There are two cutoff values (</a:t>
            </a:r>
            <a:r>
              <a:rPr lang="en-US" sz="2300">
                <a:solidFill>
                  <a:schemeClr val="folHlink"/>
                </a:solidFill>
              </a:rPr>
              <a:t>critical values</a:t>
            </a:r>
            <a:r>
              <a:rPr lang="en-US" sz="2300"/>
              <a:t>):</a:t>
            </a:r>
          </a:p>
          <a:p>
            <a:pPr marL="320675" indent="-320675" algn="l" defTabSz="852488">
              <a:lnSpc>
                <a:spcPct val="120000"/>
              </a:lnSpc>
              <a:spcBef>
                <a:spcPct val="20000"/>
              </a:spcBef>
              <a:buClr>
                <a:schemeClr val="folHlink"/>
              </a:buClr>
              <a:buSzPct val="60000"/>
              <a:buFont typeface="Wingdings" pitchFamily="2" charset="2"/>
              <a:buNone/>
            </a:pPr>
            <a:r>
              <a:rPr lang="en-US" sz="2300"/>
              <a:t>              </a:t>
            </a:r>
          </a:p>
          <a:p>
            <a:pPr marL="320675" indent="-320675" algn="l" defTabSz="852488">
              <a:lnSpc>
                <a:spcPct val="140000"/>
              </a:lnSpc>
              <a:spcBef>
                <a:spcPct val="20000"/>
              </a:spcBef>
              <a:buClr>
                <a:schemeClr val="folHlink"/>
              </a:buClr>
              <a:buSzPct val="60000"/>
              <a:buFont typeface="Wingdings" pitchFamily="2" charset="2"/>
              <a:buNone/>
            </a:pPr>
            <a:r>
              <a:rPr lang="en-US" sz="2300"/>
              <a:t>    or</a:t>
            </a:r>
          </a:p>
        </p:txBody>
      </p:sp>
      <p:sp>
        <p:nvSpPr>
          <p:cNvPr id="189444" name="Rectangle 4"/>
          <p:cNvSpPr>
            <a:spLocks noGrp="1" noChangeArrowheads="1"/>
          </p:cNvSpPr>
          <p:nvPr>
            <p:ph type="title"/>
          </p:nvPr>
        </p:nvSpPr>
        <p:spPr>
          <a:xfrm>
            <a:off x="990600" y="609600"/>
            <a:ext cx="8153400" cy="762000"/>
          </a:xfrm>
        </p:spPr>
        <p:txBody>
          <a:bodyPr/>
          <a:lstStyle/>
          <a:p>
            <a:pPr>
              <a:lnSpc>
                <a:spcPct val="90000"/>
              </a:lnSpc>
            </a:pPr>
            <a:r>
              <a:rPr lang="en-US"/>
              <a:t>Critical Values for </a:t>
            </a:r>
            <a:br>
              <a:rPr lang="en-US"/>
            </a:br>
            <a:r>
              <a:rPr lang="en-US"/>
              <a:t>Two Tailed Tests</a:t>
            </a:r>
          </a:p>
        </p:txBody>
      </p:sp>
      <p:sp>
        <p:nvSpPr>
          <p:cNvPr id="189446" name="Freeform 6"/>
          <p:cNvSpPr>
            <a:spLocks/>
          </p:cNvSpPr>
          <p:nvPr/>
        </p:nvSpPr>
        <p:spPr bwMode="auto">
          <a:xfrm>
            <a:off x="3505200" y="3962400"/>
            <a:ext cx="833438" cy="228600"/>
          </a:xfrm>
          <a:custGeom>
            <a:avLst/>
            <a:gdLst/>
            <a:ahLst/>
            <a:cxnLst>
              <a:cxn ang="0">
                <a:pos x="9" y="177"/>
              </a:cxn>
              <a:cxn ang="0">
                <a:pos x="0" y="132"/>
              </a:cxn>
              <a:cxn ang="0">
                <a:pos x="258" y="114"/>
              </a:cxn>
              <a:cxn ang="0">
                <a:pos x="423" y="66"/>
              </a:cxn>
              <a:cxn ang="0">
                <a:pos x="504" y="48"/>
              </a:cxn>
              <a:cxn ang="0">
                <a:pos x="582" y="0"/>
              </a:cxn>
              <a:cxn ang="0">
                <a:pos x="582" y="183"/>
              </a:cxn>
              <a:cxn ang="0">
                <a:pos x="9" y="182"/>
              </a:cxn>
              <a:cxn ang="0">
                <a:pos x="9" y="177"/>
              </a:cxn>
            </a:cxnLst>
            <a:rect l="0" t="0" r="r" b="b"/>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189447" name="Freeform 7"/>
          <p:cNvSpPr>
            <a:spLocks/>
          </p:cNvSpPr>
          <p:nvPr/>
        </p:nvSpPr>
        <p:spPr bwMode="auto">
          <a:xfrm>
            <a:off x="3581400" y="28194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89448" name="Freeform 8"/>
          <p:cNvSpPr>
            <a:spLocks/>
          </p:cNvSpPr>
          <p:nvPr/>
        </p:nvSpPr>
        <p:spPr bwMode="auto">
          <a:xfrm>
            <a:off x="5943600" y="28194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89449" name="Line 9"/>
          <p:cNvSpPr>
            <a:spLocks noChangeShapeType="1"/>
          </p:cNvSpPr>
          <p:nvPr/>
        </p:nvSpPr>
        <p:spPr bwMode="auto">
          <a:xfrm>
            <a:off x="3352800" y="41910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89450" name="Line 10"/>
          <p:cNvSpPr>
            <a:spLocks noChangeShapeType="1"/>
          </p:cNvSpPr>
          <p:nvPr/>
        </p:nvSpPr>
        <p:spPr bwMode="auto">
          <a:xfrm>
            <a:off x="3581400" y="3657600"/>
            <a:ext cx="457200" cy="4572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89451" name="Rectangle 11"/>
          <p:cNvSpPr>
            <a:spLocks noChangeArrowheads="1"/>
          </p:cNvSpPr>
          <p:nvPr/>
        </p:nvSpPr>
        <p:spPr bwMode="auto">
          <a:xfrm flipH="1">
            <a:off x="3200400" y="3200400"/>
            <a:ext cx="762000" cy="515938"/>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a:sym typeface="Symbol" pitchFamily="18" charset="2"/>
              </a:rPr>
              <a:t></a:t>
            </a:r>
            <a:r>
              <a:rPr lang="en-US" sz="2800"/>
              <a:t>/2</a:t>
            </a:r>
          </a:p>
        </p:txBody>
      </p:sp>
      <p:sp>
        <p:nvSpPr>
          <p:cNvPr id="189452" name="Line 12"/>
          <p:cNvSpPr>
            <a:spLocks noChangeShapeType="1"/>
          </p:cNvSpPr>
          <p:nvPr/>
        </p:nvSpPr>
        <p:spPr bwMode="auto">
          <a:xfrm>
            <a:off x="5943600" y="2819400"/>
            <a:ext cx="0" cy="1371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189453" name="Line 13"/>
          <p:cNvSpPr>
            <a:spLocks noChangeShapeType="1"/>
          </p:cNvSpPr>
          <p:nvPr/>
        </p:nvSpPr>
        <p:spPr bwMode="auto">
          <a:xfrm>
            <a:off x="4343400" y="4267200"/>
            <a:ext cx="0" cy="304800"/>
          </a:xfrm>
          <a:prstGeom prst="line">
            <a:avLst/>
          </a:prstGeom>
          <a:noFill/>
          <a:ln w="19050">
            <a:solidFill>
              <a:schemeClr val="tx1"/>
            </a:solidFill>
            <a:round/>
            <a:headEnd/>
            <a:tailEnd/>
          </a:ln>
          <a:effectLst/>
        </p:spPr>
        <p:txBody>
          <a:bodyPr wrap="none" anchor="ctr"/>
          <a:lstStyle/>
          <a:p>
            <a:endParaRPr lang="en-US"/>
          </a:p>
        </p:txBody>
      </p:sp>
      <p:sp>
        <p:nvSpPr>
          <p:cNvPr id="189454" name="Text Box 14"/>
          <p:cNvSpPr txBox="1">
            <a:spLocks noChangeArrowheads="1"/>
          </p:cNvSpPr>
          <p:nvPr/>
        </p:nvSpPr>
        <p:spPr bwMode="auto">
          <a:xfrm>
            <a:off x="4114800" y="4572000"/>
            <a:ext cx="685800" cy="396875"/>
          </a:xfrm>
          <a:prstGeom prst="rect">
            <a:avLst/>
          </a:prstGeom>
          <a:noFill/>
          <a:ln w="19050" algn="ctr">
            <a:noFill/>
            <a:miter lim="800000"/>
            <a:headEnd/>
            <a:tailEnd/>
          </a:ln>
          <a:effectLst/>
        </p:spPr>
        <p:txBody>
          <a:bodyPr>
            <a:spAutoFit/>
          </a:bodyPr>
          <a:lstStyle/>
          <a:p>
            <a:pPr>
              <a:spcBef>
                <a:spcPct val="50000"/>
              </a:spcBef>
            </a:pPr>
            <a:r>
              <a:rPr lang="en-US" sz="2000"/>
              <a:t>-z</a:t>
            </a:r>
            <a:r>
              <a:rPr lang="el-GR" sz="2000" baseline="-25000">
                <a:cs typeface="Arial" pitchFamily="34" charset="0"/>
              </a:rPr>
              <a:t>α</a:t>
            </a:r>
            <a:r>
              <a:rPr lang="en-US" sz="2000" baseline="-25000">
                <a:cs typeface="Arial" pitchFamily="34" charset="0"/>
              </a:rPr>
              <a:t>/2</a:t>
            </a:r>
            <a:endParaRPr lang="el-GR" sz="2000" baseline="-25000">
              <a:cs typeface="Arial" pitchFamily="34" charset="0"/>
            </a:endParaRPr>
          </a:p>
        </p:txBody>
      </p:sp>
      <p:sp>
        <p:nvSpPr>
          <p:cNvPr id="189455" name="Line 15"/>
          <p:cNvSpPr>
            <a:spLocks noChangeShapeType="1"/>
          </p:cNvSpPr>
          <p:nvPr/>
        </p:nvSpPr>
        <p:spPr bwMode="auto">
          <a:xfrm>
            <a:off x="4343400" y="4419600"/>
            <a:ext cx="3048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189468" name="Text Box 28"/>
          <p:cNvSpPr txBox="1">
            <a:spLocks noChangeArrowheads="1"/>
          </p:cNvSpPr>
          <p:nvPr/>
        </p:nvSpPr>
        <p:spPr bwMode="auto">
          <a:xfrm>
            <a:off x="4114800" y="4997450"/>
            <a:ext cx="685800" cy="396875"/>
          </a:xfrm>
          <a:prstGeom prst="rect">
            <a:avLst/>
          </a:prstGeom>
          <a:noFill/>
          <a:ln w="19050" algn="ctr">
            <a:noFill/>
            <a:miter lim="800000"/>
            <a:headEnd/>
            <a:tailEnd/>
          </a:ln>
          <a:effectLst/>
        </p:spPr>
        <p:txBody>
          <a:bodyPr>
            <a:spAutoFit/>
          </a:bodyPr>
          <a:lstStyle/>
          <a:p>
            <a:pPr>
              <a:spcBef>
                <a:spcPct val="50000"/>
              </a:spcBef>
            </a:pPr>
            <a:r>
              <a:rPr lang="en-US" sz="2000"/>
              <a:t>x</a:t>
            </a:r>
            <a:r>
              <a:rPr lang="el-GR" sz="2000" baseline="-25000">
                <a:cs typeface="Arial" pitchFamily="34" charset="0"/>
              </a:rPr>
              <a:t>α</a:t>
            </a:r>
            <a:r>
              <a:rPr lang="en-US" sz="2000" baseline="-25000">
                <a:cs typeface="Arial" pitchFamily="34" charset="0"/>
              </a:rPr>
              <a:t>/2</a:t>
            </a:r>
            <a:endParaRPr lang="el-GR" sz="2000" baseline="-25000">
              <a:cs typeface="Arial" pitchFamily="34" charset="0"/>
            </a:endParaRPr>
          </a:p>
        </p:txBody>
      </p:sp>
      <p:sp>
        <p:nvSpPr>
          <p:cNvPr id="189469" name="Line 29"/>
          <p:cNvSpPr>
            <a:spLocks noChangeShapeType="1"/>
          </p:cNvSpPr>
          <p:nvPr/>
        </p:nvSpPr>
        <p:spPr bwMode="auto">
          <a:xfrm>
            <a:off x="4267200" y="5073650"/>
            <a:ext cx="152400" cy="0"/>
          </a:xfrm>
          <a:prstGeom prst="line">
            <a:avLst/>
          </a:prstGeom>
          <a:noFill/>
          <a:ln w="19050">
            <a:solidFill>
              <a:schemeClr val="tx1"/>
            </a:solidFill>
            <a:round/>
            <a:headEnd/>
            <a:tailEnd/>
          </a:ln>
          <a:effectLst/>
        </p:spPr>
        <p:txBody>
          <a:bodyPr wrap="none" anchor="ctr"/>
          <a:lstStyle/>
          <a:p>
            <a:endParaRPr lang="en-US"/>
          </a:p>
        </p:txBody>
      </p:sp>
      <p:sp>
        <p:nvSpPr>
          <p:cNvPr id="189474" name="Line 34"/>
          <p:cNvSpPr>
            <a:spLocks noChangeShapeType="1"/>
          </p:cNvSpPr>
          <p:nvPr/>
        </p:nvSpPr>
        <p:spPr bwMode="auto">
          <a:xfrm>
            <a:off x="3200400" y="4419600"/>
            <a:ext cx="1143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189475" name="Text Box 35"/>
          <p:cNvSpPr txBox="1">
            <a:spLocks noChangeArrowheads="1"/>
          </p:cNvSpPr>
          <p:nvPr/>
        </p:nvSpPr>
        <p:spPr bwMode="auto">
          <a:xfrm>
            <a:off x="1143000" y="2819400"/>
            <a:ext cx="990600" cy="457200"/>
          </a:xfrm>
          <a:prstGeom prst="rect">
            <a:avLst/>
          </a:prstGeom>
          <a:noFill/>
          <a:ln w="19050" algn="ctr">
            <a:noFill/>
            <a:miter lim="800000"/>
            <a:headEnd/>
            <a:tailEnd/>
          </a:ln>
          <a:effectLst/>
        </p:spPr>
        <p:txBody>
          <a:bodyPr>
            <a:spAutoFit/>
          </a:bodyPr>
          <a:lstStyle/>
          <a:p>
            <a:pPr>
              <a:spcBef>
                <a:spcPct val="50000"/>
              </a:spcBef>
            </a:pPr>
            <a:r>
              <a:rPr lang="en-US">
                <a:cs typeface="Arial" pitchFamily="34" charset="0"/>
              </a:rPr>
              <a:t>± </a:t>
            </a:r>
            <a:r>
              <a:rPr lang="en-US"/>
              <a:t>z</a:t>
            </a:r>
            <a:r>
              <a:rPr lang="el-GR" baseline="-25000">
                <a:cs typeface="Arial" pitchFamily="34" charset="0"/>
              </a:rPr>
              <a:t>α</a:t>
            </a:r>
            <a:r>
              <a:rPr lang="en-US" baseline="-25000">
                <a:cs typeface="Arial" pitchFamily="34" charset="0"/>
              </a:rPr>
              <a:t>/2</a:t>
            </a:r>
            <a:endParaRPr lang="el-GR" baseline="-25000">
              <a:cs typeface="Arial" pitchFamily="34" charset="0"/>
            </a:endParaRPr>
          </a:p>
        </p:txBody>
      </p:sp>
      <p:sp>
        <p:nvSpPr>
          <p:cNvPr id="189476" name="Text Box 36"/>
          <p:cNvSpPr txBox="1">
            <a:spLocks noChangeArrowheads="1"/>
          </p:cNvSpPr>
          <p:nvPr/>
        </p:nvSpPr>
        <p:spPr bwMode="auto">
          <a:xfrm>
            <a:off x="1219200" y="3886200"/>
            <a:ext cx="685800" cy="457200"/>
          </a:xfrm>
          <a:prstGeom prst="rect">
            <a:avLst/>
          </a:prstGeom>
          <a:noFill/>
          <a:ln w="19050" algn="ctr">
            <a:noFill/>
            <a:miter lim="800000"/>
            <a:headEnd/>
            <a:tailEnd/>
          </a:ln>
          <a:effectLst/>
        </p:spPr>
        <p:txBody>
          <a:bodyPr>
            <a:spAutoFit/>
          </a:bodyPr>
          <a:lstStyle/>
          <a:p>
            <a:pPr>
              <a:spcBef>
                <a:spcPct val="50000"/>
              </a:spcBef>
            </a:pPr>
            <a:r>
              <a:rPr lang="en-US"/>
              <a:t>x</a:t>
            </a:r>
            <a:r>
              <a:rPr lang="el-GR" baseline="-25000">
                <a:cs typeface="Arial" pitchFamily="34" charset="0"/>
              </a:rPr>
              <a:t>α</a:t>
            </a:r>
            <a:r>
              <a:rPr lang="en-US" baseline="-25000">
                <a:cs typeface="Arial" pitchFamily="34" charset="0"/>
              </a:rPr>
              <a:t>/2</a:t>
            </a:r>
            <a:endParaRPr lang="el-GR" baseline="-25000">
              <a:cs typeface="Arial" pitchFamily="34" charset="0"/>
            </a:endParaRPr>
          </a:p>
        </p:txBody>
      </p:sp>
      <p:sp>
        <p:nvSpPr>
          <p:cNvPr id="189477" name="Line 37"/>
          <p:cNvSpPr>
            <a:spLocks noChangeShapeType="1"/>
          </p:cNvSpPr>
          <p:nvPr/>
        </p:nvSpPr>
        <p:spPr bwMode="auto">
          <a:xfrm>
            <a:off x="1371600" y="3962400"/>
            <a:ext cx="152400" cy="0"/>
          </a:xfrm>
          <a:prstGeom prst="line">
            <a:avLst/>
          </a:prstGeom>
          <a:noFill/>
          <a:ln w="19050">
            <a:solidFill>
              <a:schemeClr val="tx1"/>
            </a:solidFill>
            <a:round/>
            <a:headEnd/>
            <a:tailEnd/>
          </a:ln>
          <a:effectLst/>
        </p:spPr>
        <p:txBody>
          <a:bodyPr wrap="none" anchor="ctr"/>
          <a:lstStyle/>
          <a:p>
            <a:endParaRPr lang="en-US"/>
          </a:p>
        </p:txBody>
      </p:sp>
      <p:sp>
        <p:nvSpPr>
          <p:cNvPr id="189478" name="Text Box 38"/>
          <p:cNvSpPr txBox="1">
            <a:spLocks noChangeArrowheads="1"/>
          </p:cNvSpPr>
          <p:nvPr/>
        </p:nvSpPr>
        <p:spPr bwMode="auto">
          <a:xfrm>
            <a:off x="5715000" y="4648200"/>
            <a:ext cx="457200" cy="366713"/>
          </a:xfrm>
          <a:prstGeom prst="rect">
            <a:avLst/>
          </a:prstGeom>
          <a:noFill/>
          <a:ln w="19050" algn="ctr">
            <a:noFill/>
            <a:miter lim="800000"/>
            <a:headEnd/>
            <a:tailEnd/>
          </a:ln>
          <a:effectLst/>
        </p:spPr>
        <p:txBody>
          <a:bodyPr>
            <a:spAutoFit/>
          </a:bodyPr>
          <a:lstStyle/>
          <a:p>
            <a:pPr>
              <a:spcBef>
                <a:spcPct val="50000"/>
              </a:spcBef>
            </a:pPr>
            <a:r>
              <a:rPr lang="en-US" sz="1800"/>
              <a:t>0</a:t>
            </a:r>
            <a:endParaRPr lang="el-GR" sz="1800" baseline="-25000">
              <a:cs typeface="Arial" pitchFamily="34" charset="0"/>
            </a:endParaRPr>
          </a:p>
        </p:txBody>
      </p:sp>
      <p:sp>
        <p:nvSpPr>
          <p:cNvPr id="189484" name="Rectangle 44"/>
          <p:cNvSpPr>
            <a:spLocks noChangeArrowheads="1"/>
          </p:cNvSpPr>
          <p:nvPr/>
        </p:nvSpPr>
        <p:spPr bwMode="auto">
          <a:xfrm>
            <a:off x="5181600" y="1752600"/>
            <a:ext cx="1524000" cy="901700"/>
          </a:xfrm>
          <a:prstGeom prst="rect">
            <a:avLst/>
          </a:prstGeom>
          <a:noFill/>
          <a:ln w="9525">
            <a:solidFill>
              <a:srgbClr val="008000"/>
            </a:solidFill>
            <a:miter lim="800000"/>
            <a:headEnd/>
            <a:tailEnd/>
          </a:ln>
          <a:effectLst/>
        </p:spPr>
        <p:txBody>
          <a:bodyPr lIns="90488" tIns="44450" rIns="90488" bIns="44450">
            <a:spAutoFit/>
          </a:bodyPr>
          <a:lstStyle/>
          <a:p>
            <a:pPr algn="l" eaLnBrk="0" hangingPunct="0">
              <a:lnSpc>
                <a:spcPct val="110000"/>
              </a:lnSpc>
              <a:spcBef>
                <a:spcPct val="50000"/>
              </a:spcBef>
            </a:pPr>
            <a:r>
              <a:rPr lang="en-US" b="1" i="1" dirty="0">
                <a:solidFill>
                  <a:srgbClr val="008000"/>
                </a:solidFill>
              </a:rPr>
              <a:t>H</a:t>
            </a:r>
            <a:r>
              <a:rPr lang="en-US" b="1" baseline="-25000" dirty="0">
                <a:solidFill>
                  <a:srgbClr val="008000"/>
                </a:solidFill>
              </a:rPr>
              <a:t>0</a:t>
            </a:r>
            <a:r>
              <a:rPr lang="en-US" b="1" dirty="0">
                <a:solidFill>
                  <a:srgbClr val="008000"/>
                </a:solidFill>
              </a:rPr>
              <a:t>:</a:t>
            </a:r>
            <a:r>
              <a:rPr lang="en-US" b="1" dirty="0">
                <a:solidFill>
                  <a:srgbClr val="008000"/>
                </a:solidFill>
                <a:latin typeface="Times New Roman" pitchFamily="18" charset="0"/>
              </a:rPr>
              <a:t> </a:t>
            </a:r>
            <a:r>
              <a:rPr lang="el-GR" b="1" dirty="0">
                <a:solidFill>
                  <a:srgbClr val="008000"/>
                </a:solidFill>
              </a:rPr>
              <a:t>μ</a:t>
            </a:r>
            <a:r>
              <a:rPr lang="en-US" b="1" dirty="0">
                <a:solidFill>
                  <a:srgbClr val="008000"/>
                </a:solidFill>
              </a:rPr>
              <a:t> = 3</a:t>
            </a:r>
            <a:r>
              <a:rPr lang="en-US" b="1" dirty="0">
                <a:solidFill>
                  <a:srgbClr val="008000"/>
                </a:solidFill>
                <a:latin typeface="Times New Roman" pitchFamily="18" charset="0"/>
              </a:rPr>
              <a:t>    </a:t>
            </a:r>
            <a:r>
              <a:rPr lang="en-US" b="1" i="1" dirty="0">
                <a:solidFill>
                  <a:srgbClr val="008000"/>
                </a:solidFill>
              </a:rPr>
              <a:t>H</a:t>
            </a:r>
            <a:r>
              <a:rPr lang="en-US" b="1" baseline="-25000" dirty="0">
                <a:solidFill>
                  <a:srgbClr val="008000"/>
                </a:solidFill>
              </a:rPr>
              <a:t>A</a:t>
            </a:r>
            <a:r>
              <a:rPr lang="en-US" b="1" dirty="0">
                <a:solidFill>
                  <a:srgbClr val="008000"/>
                </a:solidFill>
              </a:rPr>
              <a:t>:</a:t>
            </a:r>
            <a:r>
              <a:rPr lang="en-US" b="1" dirty="0">
                <a:solidFill>
                  <a:srgbClr val="008000"/>
                </a:solidFill>
                <a:latin typeface="Times New Roman" pitchFamily="18" charset="0"/>
              </a:rPr>
              <a:t> </a:t>
            </a:r>
            <a:r>
              <a:rPr lang="el-GR" b="1" dirty="0">
                <a:solidFill>
                  <a:srgbClr val="008000"/>
                </a:solidFill>
              </a:rPr>
              <a:t>μ</a:t>
            </a:r>
            <a:r>
              <a:rPr lang="en-US" b="1" dirty="0">
                <a:solidFill>
                  <a:srgbClr val="008000"/>
                </a:solidFill>
              </a:rPr>
              <a:t> </a:t>
            </a:r>
            <a:r>
              <a:rPr lang="en-US" b="1" dirty="0">
                <a:solidFill>
                  <a:srgbClr val="008000"/>
                </a:solidFill>
                <a:latin typeface="Symbol" pitchFamily="18" charset="2"/>
              </a:rPr>
              <a:t>¹</a:t>
            </a:r>
            <a:r>
              <a:rPr lang="en-US" b="1" dirty="0">
                <a:solidFill>
                  <a:srgbClr val="008000"/>
                </a:solidFill>
              </a:rPr>
              <a:t> 3</a:t>
            </a:r>
          </a:p>
        </p:txBody>
      </p:sp>
      <p:sp>
        <p:nvSpPr>
          <p:cNvPr id="189485" name="Text Box 45"/>
          <p:cNvSpPr txBox="1">
            <a:spLocks noChangeArrowheads="1"/>
          </p:cNvSpPr>
          <p:nvPr/>
        </p:nvSpPr>
        <p:spPr bwMode="auto">
          <a:xfrm>
            <a:off x="7162800" y="4572000"/>
            <a:ext cx="609600" cy="396875"/>
          </a:xfrm>
          <a:prstGeom prst="rect">
            <a:avLst/>
          </a:prstGeom>
          <a:noFill/>
          <a:ln w="19050" algn="ctr">
            <a:noFill/>
            <a:miter lim="800000"/>
            <a:headEnd/>
            <a:tailEnd/>
          </a:ln>
          <a:effectLst/>
        </p:spPr>
        <p:txBody>
          <a:bodyPr>
            <a:spAutoFit/>
          </a:bodyPr>
          <a:lstStyle/>
          <a:p>
            <a:pPr>
              <a:spcBef>
                <a:spcPct val="50000"/>
              </a:spcBef>
            </a:pPr>
            <a:r>
              <a:rPr lang="en-US" sz="2000"/>
              <a:t>z</a:t>
            </a:r>
            <a:r>
              <a:rPr lang="el-GR" sz="2000" baseline="-25000">
                <a:cs typeface="Arial" pitchFamily="34" charset="0"/>
              </a:rPr>
              <a:t>α</a:t>
            </a:r>
            <a:r>
              <a:rPr lang="en-US" sz="2000" baseline="-25000">
                <a:cs typeface="Arial" pitchFamily="34" charset="0"/>
              </a:rPr>
              <a:t>/2</a:t>
            </a:r>
            <a:endParaRPr lang="el-GR" sz="2000" baseline="-25000">
              <a:cs typeface="Arial" pitchFamily="34" charset="0"/>
            </a:endParaRPr>
          </a:p>
        </p:txBody>
      </p:sp>
      <p:sp>
        <p:nvSpPr>
          <p:cNvPr id="189486" name="Text Box 46"/>
          <p:cNvSpPr txBox="1">
            <a:spLocks noChangeArrowheads="1"/>
          </p:cNvSpPr>
          <p:nvPr/>
        </p:nvSpPr>
        <p:spPr bwMode="auto">
          <a:xfrm>
            <a:off x="7162800" y="4997450"/>
            <a:ext cx="685800" cy="396875"/>
          </a:xfrm>
          <a:prstGeom prst="rect">
            <a:avLst/>
          </a:prstGeom>
          <a:noFill/>
          <a:ln w="19050" algn="ctr">
            <a:noFill/>
            <a:miter lim="800000"/>
            <a:headEnd/>
            <a:tailEnd/>
          </a:ln>
          <a:effectLst/>
        </p:spPr>
        <p:txBody>
          <a:bodyPr>
            <a:spAutoFit/>
          </a:bodyPr>
          <a:lstStyle/>
          <a:p>
            <a:pPr>
              <a:spcBef>
                <a:spcPct val="50000"/>
              </a:spcBef>
            </a:pPr>
            <a:r>
              <a:rPr lang="en-US" sz="2000"/>
              <a:t>x</a:t>
            </a:r>
            <a:r>
              <a:rPr lang="el-GR" sz="2000" baseline="-25000">
                <a:cs typeface="Arial" pitchFamily="34" charset="0"/>
              </a:rPr>
              <a:t>α</a:t>
            </a:r>
            <a:r>
              <a:rPr lang="en-US" sz="2000" baseline="-25000">
                <a:cs typeface="Arial" pitchFamily="34" charset="0"/>
              </a:rPr>
              <a:t>/2</a:t>
            </a:r>
            <a:endParaRPr lang="el-GR" sz="2000" baseline="-25000">
              <a:cs typeface="Arial" pitchFamily="34" charset="0"/>
            </a:endParaRPr>
          </a:p>
        </p:txBody>
      </p:sp>
      <p:sp>
        <p:nvSpPr>
          <p:cNvPr id="189487" name="Line 47"/>
          <p:cNvSpPr>
            <a:spLocks noChangeShapeType="1"/>
          </p:cNvSpPr>
          <p:nvPr/>
        </p:nvSpPr>
        <p:spPr bwMode="auto">
          <a:xfrm>
            <a:off x="7315200" y="5073650"/>
            <a:ext cx="152400" cy="0"/>
          </a:xfrm>
          <a:prstGeom prst="line">
            <a:avLst/>
          </a:prstGeom>
          <a:noFill/>
          <a:ln w="19050">
            <a:solidFill>
              <a:schemeClr val="tx1"/>
            </a:solidFill>
            <a:round/>
            <a:headEnd/>
            <a:tailEnd/>
          </a:ln>
          <a:effectLst/>
        </p:spPr>
        <p:txBody>
          <a:bodyPr wrap="none" anchor="ctr"/>
          <a:lstStyle/>
          <a:p>
            <a:endParaRPr lang="en-US"/>
          </a:p>
        </p:txBody>
      </p:sp>
      <p:sp>
        <p:nvSpPr>
          <p:cNvPr id="189488" name="Line 48"/>
          <p:cNvSpPr>
            <a:spLocks noChangeShapeType="1"/>
          </p:cNvSpPr>
          <p:nvPr/>
        </p:nvSpPr>
        <p:spPr bwMode="auto">
          <a:xfrm>
            <a:off x="7391400" y="4267200"/>
            <a:ext cx="0" cy="304800"/>
          </a:xfrm>
          <a:prstGeom prst="line">
            <a:avLst/>
          </a:prstGeom>
          <a:noFill/>
          <a:ln w="19050">
            <a:solidFill>
              <a:schemeClr val="tx1"/>
            </a:solidFill>
            <a:round/>
            <a:headEnd/>
            <a:tailEnd/>
          </a:ln>
          <a:effectLst/>
        </p:spPr>
        <p:txBody>
          <a:bodyPr wrap="none" anchor="ctr"/>
          <a:lstStyle/>
          <a:p>
            <a:endParaRPr lang="en-US"/>
          </a:p>
        </p:txBody>
      </p:sp>
      <p:sp>
        <p:nvSpPr>
          <p:cNvPr id="189489" name="Line 49"/>
          <p:cNvSpPr>
            <a:spLocks noChangeShapeType="1"/>
          </p:cNvSpPr>
          <p:nvPr/>
        </p:nvSpPr>
        <p:spPr bwMode="auto">
          <a:xfrm>
            <a:off x="7391400" y="4419600"/>
            <a:ext cx="1143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189492" name="Line 52"/>
          <p:cNvSpPr>
            <a:spLocks noChangeShapeType="1"/>
          </p:cNvSpPr>
          <p:nvPr/>
        </p:nvSpPr>
        <p:spPr bwMode="auto">
          <a:xfrm flipH="1">
            <a:off x="7543800" y="3657600"/>
            <a:ext cx="304800" cy="457200"/>
          </a:xfrm>
          <a:prstGeom prst="line">
            <a:avLst/>
          </a:prstGeom>
          <a:noFill/>
          <a:ln w="12700">
            <a:solidFill>
              <a:schemeClr val="tx1"/>
            </a:solidFill>
            <a:round/>
            <a:headEnd type="none" w="sm" len="sm"/>
            <a:tailEnd type="stealth" w="med" len="med"/>
          </a:ln>
          <a:effectLst/>
        </p:spPr>
        <p:txBody>
          <a:bodyPr wrap="none" anchor="ctr"/>
          <a:lstStyle/>
          <a:p>
            <a:endParaRPr lang="en-US"/>
          </a:p>
        </p:txBody>
      </p:sp>
      <p:graphicFrame>
        <p:nvGraphicFramePr>
          <p:cNvPr id="189493" name="Object 53"/>
          <p:cNvGraphicFramePr>
            <a:graphicFrameLocks noChangeAspect="1"/>
          </p:cNvGraphicFramePr>
          <p:nvPr/>
        </p:nvGraphicFramePr>
        <p:xfrm>
          <a:off x="5145088" y="5791200"/>
          <a:ext cx="2382837" cy="884238"/>
        </p:xfrm>
        <a:graphic>
          <a:graphicData uri="http://schemas.openxmlformats.org/presentationml/2006/ole">
            <p:oleObj spid="_x0000_s189493" name="Equation" r:id="rId3" imgW="1130040" imgH="419040" progId="Equation.3">
              <p:embed/>
            </p:oleObj>
          </a:graphicData>
        </a:graphic>
      </p:graphicFrame>
      <p:sp>
        <p:nvSpPr>
          <p:cNvPr id="189494" name="Text Box 54"/>
          <p:cNvSpPr txBox="1">
            <a:spLocks noChangeArrowheads="1"/>
          </p:cNvSpPr>
          <p:nvPr/>
        </p:nvSpPr>
        <p:spPr bwMode="auto">
          <a:xfrm>
            <a:off x="1752600" y="4191000"/>
            <a:ext cx="762000" cy="996950"/>
          </a:xfrm>
          <a:prstGeom prst="rect">
            <a:avLst/>
          </a:prstGeom>
          <a:noFill/>
          <a:ln w="19050" algn="ctr">
            <a:noFill/>
            <a:miter lim="800000"/>
            <a:headEnd/>
            <a:tailEnd/>
          </a:ln>
          <a:effectLst/>
        </p:spPr>
        <p:txBody>
          <a:bodyPr>
            <a:spAutoFit/>
          </a:bodyPr>
          <a:lstStyle/>
          <a:p>
            <a:pPr algn="l">
              <a:spcBef>
                <a:spcPct val="50000"/>
              </a:spcBef>
            </a:pPr>
            <a:r>
              <a:rPr lang="en-US" sz="1600"/>
              <a:t>Lower</a:t>
            </a:r>
          </a:p>
          <a:p>
            <a:pPr algn="l">
              <a:lnSpc>
                <a:spcPct val="220000"/>
              </a:lnSpc>
              <a:spcBef>
                <a:spcPct val="50000"/>
              </a:spcBef>
            </a:pPr>
            <a:r>
              <a:rPr lang="en-US" sz="1600"/>
              <a:t>Upper</a:t>
            </a:r>
          </a:p>
        </p:txBody>
      </p:sp>
      <p:sp>
        <p:nvSpPr>
          <p:cNvPr id="189495" name="Text Box 55"/>
          <p:cNvSpPr txBox="1">
            <a:spLocks noChangeArrowheads="1"/>
          </p:cNvSpPr>
          <p:nvPr/>
        </p:nvSpPr>
        <p:spPr bwMode="auto">
          <a:xfrm>
            <a:off x="1219200" y="4495800"/>
            <a:ext cx="685800" cy="457200"/>
          </a:xfrm>
          <a:prstGeom prst="rect">
            <a:avLst/>
          </a:prstGeom>
          <a:noFill/>
          <a:ln w="19050" algn="ctr">
            <a:noFill/>
            <a:miter lim="800000"/>
            <a:headEnd/>
            <a:tailEnd/>
          </a:ln>
          <a:effectLst/>
        </p:spPr>
        <p:txBody>
          <a:bodyPr>
            <a:spAutoFit/>
          </a:bodyPr>
          <a:lstStyle/>
          <a:p>
            <a:pPr>
              <a:spcBef>
                <a:spcPct val="50000"/>
              </a:spcBef>
            </a:pPr>
            <a:r>
              <a:rPr lang="en-US"/>
              <a:t>x</a:t>
            </a:r>
            <a:r>
              <a:rPr lang="el-GR" baseline="-25000">
                <a:cs typeface="Arial" pitchFamily="34" charset="0"/>
              </a:rPr>
              <a:t>α</a:t>
            </a:r>
            <a:r>
              <a:rPr lang="en-US" baseline="-25000">
                <a:cs typeface="Arial" pitchFamily="34" charset="0"/>
              </a:rPr>
              <a:t>/2</a:t>
            </a:r>
            <a:endParaRPr lang="el-GR" baseline="-25000">
              <a:cs typeface="Arial" pitchFamily="34" charset="0"/>
            </a:endParaRPr>
          </a:p>
        </p:txBody>
      </p:sp>
      <p:sp>
        <p:nvSpPr>
          <p:cNvPr id="189496" name="Line 56"/>
          <p:cNvSpPr>
            <a:spLocks noChangeShapeType="1"/>
          </p:cNvSpPr>
          <p:nvPr/>
        </p:nvSpPr>
        <p:spPr bwMode="auto">
          <a:xfrm>
            <a:off x="1371600" y="4572000"/>
            <a:ext cx="152400" cy="0"/>
          </a:xfrm>
          <a:prstGeom prst="line">
            <a:avLst/>
          </a:prstGeom>
          <a:noFill/>
          <a:ln w="19050">
            <a:solidFill>
              <a:schemeClr val="tx1"/>
            </a:solidFill>
            <a:round/>
            <a:headEnd/>
            <a:tailEnd/>
          </a:ln>
          <a:effectLst/>
        </p:spPr>
        <p:txBody>
          <a:bodyPr wrap="none" anchor="ctr"/>
          <a:lstStyle/>
          <a:p>
            <a:endParaRPr lang="en-US"/>
          </a:p>
        </p:txBody>
      </p:sp>
      <p:sp>
        <p:nvSpPr>
          <p:cNvPr id="189497" name="Text Box 57"/>
          <p:cNvSpPr txBox="1">
            <a:spLocks noChangeArrowheads="1"/>
          </p:cNvSpPr>
          <p:nvPr/>
        </p:nvSpPr>
        <p:spPr bwMode="auto">
          <a:xfrm>
            <a:off x="4572000" y="5226050"/>
            <a:ext cx="762000" cy="336550"/>
          </a:xfrm>
          <a:prstGeom prst="rect">
            <a:avLst/>
          </a:prstGeom>
          <a:noFill/>
          <a:ln w="19050" algn="ctr">
            <a:noFill/>
            <a:miter lim="800000"/>
            <a:headEnd/>
            <a:tailEnd/>
          </a:ln>
          <a:effectLst/>
        </p:spPr>
        <p:txBody>
          <a:bodyPr>
            <a:spAutoFit/>
          </a:bodyPr>
          <a:lstStyle/>
          <a:p>
            <a:pPr algn="l">
              <a:spcBef>
                <a:spcPct val="50000"/>
              </a:spcBef>
            </a:pPr>
            <a:r>
              <a:rPr lang="en-US" sz="1600"/>
              <a:t>Lower</a:t>
            </a:r>
          </a:p>
        </p:txBody>
      </p:sp>
      <p:sp>
        <p:nvSpPr>
          <p:cNvPr id="189498" name="Text Box 58"/>
          <p:cNvSpPr txBox="1">
            <a:spLocks noChangeArrowheads="1"/>
          </p:cNvSpPr>
          <p:nvPr/>
        </p:nvSpPr>
        <p:spPr bwMode="auto">
          <a:xfrm>
            <a:off x="7620000" y="5226050"/>
            <a:ext cx="762000" cy="336550"/>
          </a:xfrm>
          <a:prstGeom prst="rect">
            <a:avLst/>
          </a:prstGeom>
          <a:noFill/>
          <a:ln w="19050" algn="ctr">
            <a:noFill/>
            <a:miter lim="800000"/>
            <a:headEnd/>
            <a:tailEnd/>
          </a:ln>
          <a:effectLst/>
        </p:spPr>
        <p:txBody>
          <a:bodyPr>
            <a:spAutoFit/>
          </a:bodyPr>
          <a:lstStyle/>
          <a:p>
            <a:pPr algn="l">
              <a:spcBef>
                <a:spcPct val="50000"/>
              </a:spcBef>
            </a:pPr>
            <a:r>
              <a:rPr lang="en-US" sz="1600"/>
              <a:t>Upper</a:t>
            </a:r>
          </a:p>
        </p:txBody>
      </p:sp>
      <p:sp>
        <p:nvSpPr>
          <p:cNvPr id="189499" name="Line 59"/>
          <p:cNvSpPr>
            <a:spLocks noChangeShapeType="1"/>
          </p:cNvSpPr>
          <p:nvPr/>
        </p:nvSpPr>
        <p:spPr bwMode="auto">
          <a:xfrm flipH="1" flipV="1">
            <a:off x="4953000" y="5486400"/>
            <a:ext cx="304800" cy="3048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89500" name="Line 60"/>
          <p:cNvSpPr>
            <a:spLocks noChangeShapeType="1"/>
          </p:cNvSpPr>
          <p:nvPr/>
        </p:nvSpPr>
        <p:spPr bwMode="auto">
          <a:xfrm flipV="1">
            <a:off x="7239000" y="5410200"/>
            <a:ext cx="228600" cy="3810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89505" name="Rectangle 65"/>
          <p:cNvSpPr>
            <a:spLocks noChangeArrowheads="1"/>
          </p:cNvSpPr>
          <p:nvPr/>
        </p:nvSpPr>
        <p:spPr bwMode="auto">
          <a:xfrm flipH="1">
            <a:off x="7772400" y="3200400"/>
            <a:ext cx="762000" cy="515938"/>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a:sym typeface="Symbol" pitchFamily="18" charset="2"/>
              </a:rPr>
              <a:t></a:t>
            </a:r>
            <a:r>
              <a:rPr lang="en-US" sz="2800"/>
              <a:t>/2</a:t>
            </a:r>
          </a:p>
        </p:txBody>
      </p:sp>
      <p:sp>
        <p:nvSpPr>
          <p:cNvPr id="189506" name="Text Box 66"/>
          <p:cNvSpPr txBox="1">
            <a:spLocks noChangeArrowheads="1"/>
          </p:cNvSpPr>
          <p:nvPr/>
        </p:nvSpPr>
        <p:spPr bwMode="auto">
          <a:xfrm>
            <a:off x="5638800" y="4876800"/>
            <a:ext cx="685800" cy="396875"/>
          </a:xfrm>
          <a:prstGeom prst="rect">
            <a:avLst/>
          </a:prstGeom>
          <a:noFill/>
          <a:ln w="19050" algn="ctr">
            <a:noFill/>
            <a:miter lim="800000"/>
            <a:headEnd/>
            <a:tailEnd/>
          </a:ln>
          <a:effectLst/>
        </p:spPr>
        <p:txBody>
          <a:bodyPr>
            <a:spAutoFit/>
          </a:bodyPr>
          <a:lstStyle/>
          <a:p>
            <a:pPr>
              <a:spcBef>
                <a:spcPct val="50000"/>
              </a:spcBef>
            </a:pPr>
            <a:r>
              <a:rPr lang="en-US" sz="2000">
                <a:cs typeface="Arial" pitchFamily="34" charset="0"/>
                <a:sym typeface="Symbol" pitchFamily="18" charset="2"/>
              </a:rPr>
              <a:t>µ=3</a:t>
            </a:r>
            <a:endParaRPr lang="el-GR" sz="2000" baseline="-2500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t>Copyright ©2011 Pearson Education, Inc. publishing as Prentice Hall</a:t>
            </a:r>
          </a:p>
        </p:txBody>
      </p:sp>
      <p:sp>
        <p:nvSpPr>
          <p:cNvPr id="12" name="Slide Number Placeholder 4"/>
          <p:cNvSpPr>
            <a:spLocks noGrp="1"/>
          </p:cNvSpPr>
          <p:nvPr>
            <p:ph type="sldNum" sz="quarter" idx="11"/>
          </p:nvPr>
        </p:nvSpPr>
        <p:spPr/>
        <p:txBody>
          <a:bodyPr/>
          <a:lstStyle/>
          <a:p>
            <a:r>
              <a:rPr lang="en-US"/>
              <a:t>9-</a:t>
            </a:r>
            <a:fld id="{F6DEDF62-74E7-4B8F-9BAA-384E803609E1}" type="slidenum">
              <a:rPr lang="en-US"/>
              <a:pPr/>
              <a:t>26</a:t>
            </a:fld>
            <a:endParaRPr lang="en-US"/>
          </a:p>
        </p:txBody>
      </p:sp>
      <p:sp>
        <p:nvSpPr>
          <p:cNvPr id="262147" name="Rectangle 3"/>
          <p:cNvSpPr>
            <a:spLocks noGrp="1" noChangeArrowheads="1"/>
          </p:cNvSpPr>
          <p:nvPr>
            <p:ph type="body" idx="1"/>
          </p:nvPr>
        </p:nvSpPr>
        <p:spPr>
          <a:xfrm>
            <a:off x="381000" y="1600200"/>
            <a:ext cx="8229600" cy="4876800"/>
          </a:xfrm>
        </p:spPr>
        <p:txBody>
          <a:bodyPr/>
          <a:lstStyle/>
          <a:p>
            <a:r>
              <a:rPr lang="en-US" dirty="0" smtClean="0"/>
              <a:t>z-units </a:t>
            </a:r>
            <a:r>
              <a:rPr lang="en-US" sz="2400" dirty="0" smtClean="0"/>
              <a:t>(</a:t>
            </a:r>
            <a:r>
              <a:rPr lang="en-US" sz="2400" dirty="0" smtClean="0">
                <a:solidFill>
                  <a:srgbClr val="FF0000"/>
                </a:solidFill>
              </a:rPr>
              <a:t>Not as universal as using p-value</a:t>
            </a:r>
            <a:r>
              <a:rPr lang="en-US" sz="2400" dirty="0" smtClean="0"/>
              <a:t>)</a:t>
            </a:r>
            <a:r>
              <a:rPr lang="en-US" dirty="0" smtClean="0"/>
              <a:t>:</a:t>
            </a:r>
            <a:endParaRPr lang="en-US" dirty="0"/>
          </a:p>
          <a:p>
            <a:pPr lvl="1"/>
            <a:r>
              <a:rPr lang="en-US" sz="2000" dirty="0"/>
              <a:t>For given </a:t>
            </a:r>
            <a:r>
              <a:rPr lang="el-GR" sz="2000" dirty="0">
                <a:cs typeface="Arial" pitchFamily="34" charset="0"/>
                <a:sym typeface="Symbol" pitchFamily="18" charset="2"/>
              </a:rPr>
              <a:t></a:t>
            </a:r>
            <a:r>
              <a:rPr lang="en-US" sz="2000" dirty="0">
                <a:cs typeface="Arial" pitchFamily="34" charset="0"/>
              </a:rPr>
              <a:t>, </a:t>
            </a:r>
            <a:r>
              <a:rPr lang="en-US" sz="2000" dirty="0">
                <a:solidFill>
                  <a:srgbClr val="008000"/>
                </a:solidFill>
                <a:cs typeface="Arial" pitchFamily="34" charset="0"/>
              </a:rPr>
              <a:t>find the critical z value</a:t>
            </a:r>
            <a:r>
              <a:rPr lang="en-US" sz="2000" dirty="0">
                <a:cs typeface="Arial" pitchFamily="34" charset="0"/>
              </a:rPr>
              <a:t>(s):</a:t>
            </a:r>
          </a:p>
          <a:p>
            <a:pPr lvl="2"/>
            <a:r>
              <a:rPr lang="en-US" sz="2000" dirty="0">
                <a:cs typeface="Arial" pitchFamily="34" charset="0"/>
              </a:rPr>
              <a:t> -</a:t>
            </a:r>
            <a:r>
              <a:rPr lang="en-US" sz="2000" dirty="0"/>
              <a:t>z</a:t>
            </a:r>
            <a:r>
              <a:rPr lang="el-GR" sz="2000" baseline="-25000" dirty="0"/>
              <a:t>α</a:t>
            </a:r>
            <a:r>
              <a:rPr lang="en-US" sz="2000" dirty="0"/>
              <a:t> , z</a:t>
            </a:r>
            <a:r>
              <a:rPr lang="el-GR" sz="2000" baseline="-25000" dirty="0"/>
              <a:t>α</a:t>
            </a:r>
            <a:r>
              <a:rPr lang="en-US" sz="2000" dirty="0"/>
              <a:t> ,or  </a:t>
            </a:r>
            <a:r>
              <a:rPr lang="en-US" sz="2000" dirty="0">
                <a:cs typeface="Arial" pitchFamily="34" charset="0"/>
              </a:rPr>
              <a:t>±</a:t>
            </a:r>
            <a:r>
              <a:rPr lang="en-US" sz="2000" dirty="0"/>
              <a:t>z</a:t>
            </a:r>
            <a:r>
              <a:rPr lang="el-GR" sz="2000" baseline="-25000" dirty="0"/>
              <a:t>α</a:t>
            </a:r>
            <a:r>
              <a:rPr lang="en-US" sz="2000" baseline="-25000" dirty="0"/>
              <a:t>/2</a:t>
            </a:r>
            <a:r>
              <a:rPr lang="en-US" sz="2000" dirty="0"/>
              <a:t> </a:t>
            </a:r>
          </a:p>
          <a:p>
            <a:pPr lvl="2"/>
            <a:endParaRPr lang="en-US" sz="800" dirty="0">
              <a:cs typeface="Arial" pitchFamily="34" charset="0"/>
            </a:endParaRPr>
          </a:p>
          <a:p>
            <a:pPr lvl="1"/>
            <a:r>
              <a:rPr lang="en-US" sz="2000" dirty="0">
                <a:solidFill>
                  <a:srgbClr val="008000"/>
                </a:solidFill>
              </a:rPr>
              <a:t>Convert the sample mean  x  to a  z  test statistic</a:t>
            </a:r>
            <a:r>
              <a:rPr lang="en-US" sz="2000" dirty="0"/>
              <a:t>:</a:t>
            </a:r>
          </a:p>
          <a:p>
            <a:pPr lvl="1"/>
            <a:endParaRPr lang="en-US" sz="800" dirty="0"/>
          </a:p>
          <a:p>
            <a:pPr lvl="1"/>
            <a:r>
              <a:rPr lang="en-US" sz="2000" dirty="0">
                <a:solidFill>
                  <a:schemeClr val="folHlink"/>
                </a:solidFill>
              </a:rPr>
              <a:t>Reject H</a:t>
            </a:r>
            <a:r>
              <a:rPr lang="en-US" sz="2000" baseline="-25000" dirty="0">
                <a:solidFill>
                  <a:schemeClr val="folHlink"/>
                </a:solidFill>
              </a:rPr>
              <a:t>0</a:t>
            </a:r>
            <a:r>
              <a:rPr lang="en-US" sz="2000" dirty="0">
                <a:solidFill>
                  <a:schemeClr val="folHlink"/>
                </a:solidFill>
              </a:rPr>
              <a:t> if  z  is in the rejection region</a:t>
            </a:r>
            <a:r>
              <a:rPr lang="en-US" sz="2000" dirty="0"/>
              <a:t>, </a:t>
            </a:r>
          </a:p>
          <a:p>
            <a:pPr lvl="1">
              <a:buFont typeface="Wingdings" pitchFamily="2" charset="2"/>
              <a:buNone/>
            </a:pPr>
            <a:r>
              <a:rPr lang="en-US" sz="2000" dirty="0"/>
              <a:t>	otherwise do not reject H</a:t>
            </a:r>
            <a:r>
              <a:rPr lang="en-US" sz="2000" baseline="-25000" dirty="0"/>
              <a:t>0</a:t>
            </a:r>
          </a:p>
          <a:p>
            <a:r>
              <a:rPr lang="en-US" dirty="0"/>
              <a:t>x </a:t>
            </a:r>
            <a:r>
              <a:rPr lang="en-US" dirty="0" smtClean="0"/>
              <a:t>units </a:t>
            </a:r>
            <a:r>
              <a:rPr lang="en-US" sz="2400" dirty="0" smtClean="0"/>
              <a:t>(</a:t>
            </a:r>
            <a:r>
              <a:rPr lang="en-US" sz="2400" dirty="0" smtClean="0">
                <a:solidFill>
                  <a:srgbClr val="FF0000"/>
                </a:solidFill>
              </a:rPr>
              <a:t>Not Recommended</a:t>
            </a:r>
            <a:r>
              <a:rPr lang="en-US" sz="2400" dirty="0" smtClean="0"/>
              <a:t>):</a:t>
            </a:r>
            <a:endParaRPr lang="en-US" sz="2400" dirty="0"/>
          </a:p>
          <a:p>
            <a:pPr lvl="1"/>
            <a:r>
              <a:rPr lang="en-US" sz="2000" dirty="0"/>
              <a:t>Given </a:t>
            </a:r>
            <a:r>
              <a:rPr lang="el-GR" sz="2000" dirty="0">
                <a:cs typeface="Arial" pitchFamily="34" charset="0"/>
                <a:sym typeface="Symbol" pitchFamily="18" charset="2"/>
              </a:rPr>
              <a:t></a:t>
            </a:r>
            <a:r>
              <a:rPr lang="en-US" sz="2000" dirty="0">
                <a:cs typeface="Arial" pitchFamily="34" charset="0"/>
              </a:rPr>
              <a:t>, calculate the critical value(s)</a:t>
            </a:r>
          </a:p>
          <a:p>
            <a:pPr lvl="1"/>
            <a:endParaRPr lang="en-US" sz="800" dirty="0">
              <a:cs typeface="Arial" pitchFamily="34" charset="0"/>
            </a:endParaRPr>
          </a:p>
          <a:p>
            <a:pPr lvl="2"/>
            <a:r>
              <a:rPr lang="en-US" sz="2000" dirty="0"/>
              <a:t>x</a:t>
            </a:r>
            <a:r>
              <a:rPr lang="el-GR" sz="2000" baseline="-25000" dirty="0"/>
              <a:t>α</a:t>
            </a:r>
            <a:r>
              <a:rPr lang="en-US" sz="2000" dirty="0"/>
              <a:t> , or  </a:t>
            </a:r>
            <a:r>
              <a:rPr lang="en-US" sz="800" dirty="0"/>
              <a:t> </a:t>
            </a:r>
            <a:r>
              <a:rPr lang="en-US" sz="2000" dirty="0"/>
              <a:t>x</a:t>
            </a:r>
            <a:r>
              <a:rPr lang="el-GR" sz="2000" baseline="-25000" dirty="0"/>
              <a:t>α</a:t>
            </a:r>
            <a:r>
              <a:rPr lang="en-US" sz="2000" baseline="-25000" dirty="0"/>
              <a:t>/2(L)</a:t>
            </a:r>
            <a:r>
              <a:rPr lang="en-US" sz="2000" dirty="0"/>
              <a:t> and </a:t>
            </a:r>
            <a:r>
              <a:rPr lang="en-US" sz="800" dirty="0"/>
              <a:t> </a:t>
            </a:r>
            <a:r>
              <a:rPr lang="en-US" sz="2000" dirty="0"/>
              <a:t>x</a:t>
            </a:r>
            <a:r>
              <a:rPr lang="el-GR" sz="2000" baseline="-25000" dirty="0"/>
              <a:t>α</a:t>
            </a:r>
            <a:r>
              <a:rPr lang="en-US" sz="2000" baseline="-25000" dirty="0"/>
              <a:t>/2(U)</a:t>
            </a:r>
            <a:endParaRPr lang="en-US" sz="2000" dirty="0"/>
          </a:p>
          <a:p>
            <a:pPr lvl="2"/>
            <a:endParaRPr lang="en-US" sz="800" dirty="0"/>
          </a:p>
          <a:p>
            <a:pPr lvl="1"/>
            <a:r>
              <a:rPr lang="en-US" sz="2000" dirty="0"/>
              <a:t>The sample mean is the test statistic.  </a:t>
            </a:r>
            <a:r>
              <a:rPr lang="en-US" sz="2000" dirty="0">
                <a:solidFill>
                  <a:schemeClr val="folHlink"/>
                </a:solidFill>
              </a:rPr>
              <a:t>Reject H</a:t>
            </a:r>
            <a:r>
              <a:rPr lang="en-US" sz="2000" baseline="-25000" dirty="0">
                <a:solidFill>
                  <a:schemeClr val="folHlink"/>
                </a:solidFill>
              </a:rPr>
              <a:t>0</a:t>
            </a:r>
            <a:r>
              <a:rPr lang="en-US" sz="2000" dirty="0">
                <a:solidFill>
                  <a:schemeClr val="folHlink"/>
                </a:solidFill>
              </a:rPr>
              <a:t> if  x  is in the rejection region</a:t>
            </a:r>
            <a:r>
              <a:rPr lang="en-US" sz="2000" dirty="0"/>
              <a:t>, otherwise do not reject H</a:t>
            </a:r>
            <a:r>
              <a:rPr lang="en-US" sz="2000" baseline="-25000" dirty="0"/>
              <a:t>0</a:t>
            </a:r>
            <a:endParaRPr lang="en-US" sz="2000" dirty="0"/>
          </a:p>
        </p:txBody>
      </p:sp>
      <p:sp>
        <p:nvSpPr>
          <p:cNvPr id="262149" name="Rectangle 5"/>
          <p:cNvSpPr>
            <a:spLocks noChangeArrowheads="1"/>
          </p:cNvSpPr>
          <p:nvPr/>
        </p:nvSpPr>
        <p:spPr bwMode="auto">
          <a:xfrm>
            <a:off x="914400" y="533400"/>
            <a:ext cx="7793038" cy="762000"/>
          </a:xfrm>
          <a:prstGeom prst="rect">
            <a:avLst/>
          </a:prstGeom>
          <a:noFill/>
          <a:ln w="9525">
            <a:noFill/>
            <a:miter lim="800000"/>
            <a:headEnd/>
            <a:tailEnd/>
          </a:ln>
          <a:effectLst/>
        </p:spPr>
        <p:txBody>
          <a:bodyPr lIns="85342" tIns="42672" rIns="85342" bIns="42672" anchor="b"/>
          <a:lstStyle/>
          <a:p>
            <a:pPr defTabSz="852488">
              <a:lnSpc>
                <a:spcPct val="85000"/>
              </a:lnSpc>
            </a:pPr>
            <a:r>
              <a:rPr lang="en-US" sz="4100">
                <a:solidFill>
                  <a:schemeClr val="tx2"/>
                </a:solidFill>
              </a:rPr>
              <a:t>Two Equivalent Approaches </a:t>
            </a:r>
            <a:br>
              <a:rPr lang="en-US" sz="4100">
                <a:solidFill>
                  <a:schemeClr val="tx2"/>
                </a:solidFill>
              </a:rPr>
            </a:br>
            <a:r>
              <a:rPr lang="en-US" sz="4100">
                <a:solidFill>
                  <a:schemeClr val="tx2"/>
                </a:solidFill>
              </a:rPr>
              <a:t>to Hypothesis Testing</a:t>
            </a:r>
          </a:p>
        </p:txBody>
      </p:sp>
      <p:sp>
        <p:nvSpPr>
          <p:cNvPr id="262151" name="Line 7"/>
          <p:cNvSpPr>
            <a:spLocks noChangeShapeType="1"/>
          </p:cNvSpPr>
          <p:nvPr/>
        </p:nvSpPr>
        <p:spPr bwMode="auto">
          <a:xfrm>
            <a:off x="4191000" y="3048000"/>
            <a:ext cx="152400" cy="0"/>
          </a:xfrm>
          <a:prstGeom prst="line">
            <a:avLst/>
          </a:prstGeom>
          <a:noFill/>
          <a:ln w="19050">
            <a:solidFill>
              <a:schemeClr val="tx1"/>
            </a:solidFill>
            <a:round/>
            <a:headEnd/>
            <a:tailEnd/>
          </a:ln>
          <a:effectLst/>
        </p:spPr>
        <p:txBody>
          <a:bodyPr wrap="none" anchor="ctr"/>
          <a:lstStyle/>
          <a:p>
            <a:endParaRPr lang="en-US"/>
          </a:p>
        </p:txBody>
      </p:sp>
      <p:graphicFrame>
        <p:nvGraphicFramePr>
          <p:cNvPr id="262152" name="Object 8">
            <a:hlinkClick r:id="" action="ppaction://ole?verb=0"/>
          </p:cNvPr>
          <p:cNvGraphicFramePr>
            <a:graphicFrameLocks/>
          </p:cNvGraphicFramePr>
          <p:nvPr/>
        </p:nvGraphicFramePr>
        <p:xfrm>
          <a:off x="6858000" y="2649538"/>
          <a:ext cx="1447800" cy="1312862"/>
        </p:xfrm>
        <a:graphic>
          <a:graphicData uri="http://schemas.openxmlformats.org/presentationml/2006/ole">
            <p:oleObj spid="_x0000_s262152" name="Equation" r:id="rId3" imgW="761760" imgH="647640" progId="Equation.3">
              <p:embed/>
            </p:oleObj>
          </a:graphicData>
        </a:graphic>
      </p:graphicFrame>
      <p:sp>
        <p:nvSpPr>
          <p:cNvPr id="262153" name="Line 9"/>
          <p:cNvSpPr>
            <a:spLocks noChangeShapeType="1"/>
          </p:cNvSpPr>
          <p:nvPr/>
        </p:nvSpPr>
        <p:spPr bwMode="auto">
          <a:xfrm>
            <a:off x="1524000" y="5334000"/>
            <a:ext cx="152400" cy="0"/>
          </a:xfrm>
          <a:prstGeom prst="line">
            <a:avLst/>
          </a:prstGeom>
          <a:noFill/>
          <a:ln w="19050">
            <a:solidFill>
              <a:schemeClr val="tx1"/>
            </a:solidFill>
            <a:round/>
            <a:headEnd/>
            <a:tailEnd/>
          </a:ln>
          <a:effectLst/>
        </p:spPr>
        <p:txBody>
          <a:bodyPr wrap="none" anchor="ctr"/>
          <a:lstStyle/>
          <a:p>
            <a:endParaRPr lang="en-US"/>
          </a:p>
        </p:txBody>
      </p:sp>
      <p:sp>
        <p:nvSpPr>
          <p:cNvPr id="262154" name="Line 10"/>
          <p:cNvSpPr>
            <a:spLocks noChangeShapeType="1"/>
          </p:cNvSpPr>
          <p:nvPr/>
        </p:nvSpPr>
        <p:spPr bwMode="auto">
          <a:xfrm>
            <a:off x="2362200" y="5334000"/>
            <a:ext cx="152400" cy="0"/>
          </a:xfrm>
          <a:prstGeom prst="line">
            <a:avLst/>
          </a:prstGeom>
          <a:noFill/>
          <a:ln w="19050">
            <a:solidFill>
              <a:schemeClr val="tx1"/>
            </a:solidFill>
            <a:round/>
            <a:headEnd/>
            <a:tailEnd/>
          </a:ln>
          <a:effectLst/>
        </p:spPr>
        <p:txBody>
          <a:bodyPr wrap="none" anchor="ctr"/>
          <a:lstStyle/>
          <a:p>
            <a:endParaRPr lang="en-US"/>
          </a:p>
        </p:txBody>
      </p:sp>
      <p:sp>
        <p:nvSpPr>
          <p:cNvPr id="262155" name="Line 11"/>
          <p:cNvSpPr>
            <a:spLocks noChangeShapeType="1"/>
          </p:cNvSpPr>
          <p:nvPr/>
        </p:nvSpPr>
        <p:spPr bwMode="auto">
          <a:xfrm>
            <a:off x="3505200" y="5334000"/>
            <a:ext cx="152400" cy="0"/>
          </a:xfrm>
          <a:prstGeom prst="line">
            <a:avLst/>
          </a:prstGeom>
          <a:noFill/>
          <a:ln w="19050">
            <a:solidFill>
              <a:schemeClr val="tx1"/>
            </a:solidFill>
            <a:round/>
            <a:headEnd/>
            <a:tailEnd/>
          </a:ln>
          <a:effectLst/>
        </p:spPr>
        <p:txBody>
          <a:bodyPr wrap="none" anchor="ctr"/>
          <a:lstStyle/>
          <a:p>
            <a:endParaRPr lang="en-US"/>
          </a:p>
        </p:txBody>
      </p:sp>
      <p:sp>
        <p:nvSpPr>
          <p:cNvPr id="262156" name="Line 12"/>
          <p:cNvSpPr>
            <a:spLocks noChangeShapeType="1"/>
          </p:cNvSpPr>
          <p:nvPr/>
        </p:nvSpPr>
        <p:spPr bwMode="auto">
          <a:xfrm>
            <a:off x="6858000" y="5791200"/>
            <a:ext cx="152400" cy="0"/>
          </a:xfrm>
          <a:prstGeom prst="line">
            <a:avLst/>
          </a:prstGeom>
          <a:noFill/>
          <a:ln w="19050">
            <a:solidFill>
              <a:schemeClr val="folHlink"/>
            </a:solidFill>
            <a:round/>
            <a:headEnd/>
            <a:tailEnd/>
          </a:ln>
          <a:effectLst/>
        </p:spPr>
        <p:txBody>
          <a:bodyPr wrap="none" anchor="ctr"/>
          <a:lstStyle/>
          <a:p>
            <a:endParaRPr lang="en-US"/>
          </a:p>
        </p:txBody>
      </p:sp>
      <p:sp>
        <p:nvSpPr>
          <p:cNvPr id="262157" name="Line 13"/>
          <p:cNvSpPr>
            <a:spLocks noChangeShapeType="1"/>
          </p:cNvSpPr>
          <p:nvPr/>
        </p:nvSpPr>
        <p:spPr bwMode="auto">
          <a:xfrm>
            <a:off x="762000" y="4343400"/>
            <a:ext cx="228600" cy="0"/>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p>
            <a:r>
              <a:rPr lang="en-US"/>
              <a:t>9-</a:t>
            </a:r>
            <a:fld id="{985877AB-478B-4AFC-A5A1-E48E01FCA4C9}" type="slidenum">
              <a:rPr lang="en-US"/>
              <a:pPr/>
              <a:t>27</a:t>
            </a:fld>
            <a:endParaRPr lang="en-US"/>
          </a:p>
        </p:txBody>
      </p:sp>
      <p:sp>
        <p:nvSpPr>
          <p:cNvPr id="259075" name="Rectangle 3"/>
          <p:cNvSpPr>
            <a:spLocks noGrp="1" noChangeArrowheads="1"/>
          </p:cNvSpPr>
          <p:nvPr>
            <p:ph type="body" idx="1"/>
          </p:nvPr>
        </p:nvSpPr>
        <p:spPr>
          <a:xfrm>
            <a:off x="685800" y="1828800"/>
            <a:ext cx="8229600" cy="4572000"/>
          </a:xfrm>
        </p:spPr>
        <p:txBody>
          <a:bodyPr/>
          <a:lstStyle/>
          <a:p>
            <a:pPr marL="533400" indent="-533400">
              <a:spcBef>
                <a:spcPct val="40000"/>
              </a:spcBef>
              <a:buSzTx/>
              <a:buFont typeface="Wingdings" pitchFamily="2" charset="2"/>
              <a:buAutoNum type="arabicPeriod"/>
            </a:pPr>
            <a:r>
              <a:rPr lang="en-US" dirty="0"/>
              <a:t>Specify population parameter of interest</a:t>
            </a:r>
          </a:p>
          <a:p>
            <a:pPr marL="533400" indent="-533400">
              <a:spcBef>
                <a:spcPct val="40000"/>
              </a:spcBef>
              <a:buSzTx/>
              <a:buFont typeface="Wingdings" pitchFamily="2" charset="2"/>
              <a:buAutoNum type="arabicPeriod"/>
            </a:pPr>
            <a:r>
              <a:rPr lang="en-US" dirty="0"/>
              <a:t>Formulate the null and alternative hypotheses</a:t>
            </a:r>
          </a:p>
          <a:p>
            <a:pPr marL="533400" indent="-533400">
              <a:spcBef>
                <a:spcPct val="40000"/>
              </a:spcBef>
              <a:buSzTx/>
              <a:buFont typeface="Wingdings" pitchFamily="2" charset="2"/>
              <a:buAutoNum type="arabicPeriod"/>
            </a:pPr>
            <a:r>
              <a:rPr lang="en-US" dirty="0"/>
              <a:t>Specify the desired significance level, </a:t>
            </a:r>
            <a:r>
              <a:rPr lang="el-GR" dirty="0">
                <a:cs typeface="Arial" pitchFamily="34" charset="0"/>
              </a:rPr>
              <a:t>α</a:t>
            </a:r>
            <a:endParaRPr lang="en-US" dirty="0">
              <a:cs typeface="Arial" pitchFamily="34" charset="0"/>
            </a:endParaRPr>
          </a:p>
          <a:p>
            <a:pPr marL="533400" indent="-533400">
              <a:spcBef>
                <a:spcPct val="40000"/>
              </a:spcBef>
              <a:buSzTx/>
              <a:buFont typeface="Wingdings" pitchFamily="2" charset="2"/>
              <a:buAutoNum type="arabicPeriod"/>
            </a:pPr>
            <a:r>
              <a:rPr lang="en-US" dirty="0">
                <a:cs typeface="Arial" pitchFamily="34" charset="0"/>
              </a:rPr>
              <a:t>Define the rejection region</a:t>
            </a:r>
          </a:p>
          <a:p>
            <a:pPr marL="533400" indent="-533400">
              <a:spcBef>
                <a:spcPct val="40000"/>
              </a:spcBef>
              <a:buSzTx/>
              <a:buFont typeface="Wingdings" pitchFamily="2" charset="2"/>
              <a:buAutoNum type="arabicPeriod"/>
            </a:pPr>
            <a:r>
              <a:rPr lang="en-US" dirty="0"/>
              <a:t>Take a random sample and determine whether or not the sample result is in the rejection region</a:t>
            </a:r>
          </a:p>
          <a:p>
            <a:pPr marL="533400" indent="-533400">
              <a:spcBef>
                <a:spcPct val="40000"/>
              </a:spcBef>
              <a:buSzTx/>
              <a:buFont typeface="Wingdings" pitchFamily="2" charset="2"/>
              <a:buAutoNum type="arabicPeriod"/>
            </a:pPr>
            <a:r>
              <a:rPr lang="en-US" dirty="0"/>
              <a:t>Reach a decision and draw a conclusion</a:t>
            </a:r>
          </a:p>
        </p:txBody>
      </p:sp>
      <p:sp>
        <p:nvSpPr>
          <p:cNvPr id="259078" name="Rectangle 6"/>
          <p:cNvSpPr>
            <a:spLocks noChangeArrowheads="1"/>
          </p:cNvSpPr>
          <p:nvPr/>
        </p:nvSpPr>
        <p:spPr bwMode="auto">
          <a:xfrm>
            <a:off x="1143000" y="381000"/>
            <a:ext cx="7793038" cy="762000"/>
          </a:xfrm>
          <a:prstGeom prst="rect">
            <a:avLst/>
          </a:prstGeom>
          <a:noFill/>
          <a:ln w="9525">
            <a:noFill/>
            <a:miter lim="800000"/>
            <a:headEnd/>
            <a:tailEnd/>
          </a:ln>
          <a:effectLst/>
        </p:spPr>
        <p:txBody>
          <a:bodyPr lIns="85342" tIns="42672" rIns="85342" bIns="42672" anchor="b"/>
          <a:lstStyle/>
          <a:p>
            <a:pPr defTabSz="852488">
              <a:lnSpc>
                <a:spcPct val="90000"/>
              </a:lnSpc>
            </a:pPr>
            <a:r>
              <a:rPr lang="en-US" sz="3600" dirty="0" smtClean="0">
                <a:solidFill>
                  <a:schemeClr val="tx2"/>
                </a:solidFill>
              </a:rPr>
              <a:t>Detail Process </a:t>
            </a:r>
            <a:r>
              <a:rPr lang="en-US" sz="3600" dirty="0">
                <a:solidFill>
                  <a:schemeClr val="tx2"/>
                </a:solidFill>
              </a:rPr>
              <a:t>of Hypothesis Testing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Copyright ©2011 Pearson Education, Inc. publishing as Prentice Hall</a:t>
            </a:r>
          </a:p>
        </p:txBody>
      </p:sp>
      <p:sp>
        <p:nvSpPr>
          <p:cNvPr id="9" name="Slide Number Placeholder 4"/>
          <p:cNvSpPr>
            <a:spLocks noGrp="1"/>
          </p:cNvSpPr>
          <p:nvPr>
            <p:ph type="sldNum" sz="quarter" idx="11"/>
          </p:nvPr>
        </p:nvSpPr>
        <p:spPr/>
        <p:txBody>
          <a:bodyPr/>
          <a:lstStyle/>
          <a:p>
            <a:r>
              <a:rPr lang="en-US"/>
              <a:t>9-</a:t>
            </a:r>
            <a:fld id="{74145BAA-8DEE-4944-A18E-14D1BB4603FC}" type="slidenum">
              <a:rPr lang="en-US"/>
              <a:pPr/>
              <a:t>28</a:t>
            </a:fld>
            <a:endParaRPr lang="en-US"/>
          </a:p>
        </p:txBody>
      </p:sp>
      <p:sp>
        <p:nvSpPr>
          <p:cNvPr id="241668" name="Rectangle 4100"/>
          <p:cNvSpPr>
            <a:spLocks noGrp="1" noChangeArrowheads="1"/>
          </p:cNvSpPr>
          <p:nvPr>
            <p:ph type="title"/>
          </p:nvPr>
        </p:nvSpPr>
        <p:spPr>
          <a:xfrm>
            <a:off x="1143000" y="381000"/>
            <a:ext cx="7793038" cy="762000"/>
          </a:xfrm>
          <a:noFill/>
          <a:ln/>
        </p:spPr>
        <p:txBody>
          <a:bodyPr/>
          <a:lstStyle/>
          <a:p>
            <a:r>
              <a:rPr lang="en-US"/>
              <a:t>Hypothesis Testing Example</a:t>
            </a:r>
          </a:p>
        </p:txBody>
      </p:sp>
      <p:sp>
        <p:nvSpPr>
          <p:cNvPr id="241669" name="Rectangle 4101"/>
          <p:cNvSpPr>
            <a:spLocks noChangeArrowheads="1"/>
          </p:cNvSpPr>
          <p:nvPr/>
        </p:nvSpPr>
        <p:spPr bwMode="auto">
          <a:xfrm>
            <a:off x="1143000" y="1600200"/>
            <a:ext cx="6934200" cy="1295400"/>
          </a:xfrm>
          <a:prstGeom prst="rect">
            <a:avLst/>
          </a:prstGeom>
          <a:solidFill>
            <a:srgbClr val="FFFFDD"/>
          </a:solidFill>
          <a:ln w="19050" algn="ctr">
            <a:solidFill>
              <a:schemeClr val="tx1"/>
            </a:solidFill>
            <a:miter lim="800000"/>
            <a:headEnd/>
            <a:tailEnd/>
          </a:ln>
          <a:effectLst/>
        </p:spPr>
        <p:txBody>
          <a:bodyPr wrap="none" anchor="ctr"/>
          <a:lstStyle/>
          <a:p>
            <a:endParaRPr lang="en-US"/>
          </a:p>
        </p:txBody>
      </p:sp>
      <p:sp>
        <p:nvSpPr>
          <p:cNvPr id="241670" name="Rectangle 4102"/>
          <p:cNvSpPr>
            <a:spLocks noChangeArrowheads="1"/>
          </p:cNvSpPr>
          <p:nvPr/>
        </p:nvSpPr>
        <p:spPr bwMode="auto">
          <a:xfrm>
            <a:off x="1143000" y="1524000"/>
            <a:ext cx="7010400" cy="942975"/>
          </a:xfrm>
          <a:prstGeom prst="rect">
            <a:avLst/>
          </a:prstGeom>
          <a:noFill/>
          <a:ln w="9525">
            <a:noFill/>
            <a:miter lim="800000"/>
            <a:headEnd/>
            <a:tailEnd/>
          </a:ln>
          <a:effectLst/>
        </p:spPr>
        <p:txBody>
          <a:bodyPr lIns="90488" tIns="44450" rIns="90488" bIns="44450">
            <a:spAutoFit/>
          </a:bodyPr>
          <a:lstStyle/>
          <a:p>
            <a:pPr eaLnBrk="0" hangingPunct="0">
              <a:spcBef>
                <a:spcPct val="50000"/>
              </a:spcBef>
            </a:pPr>
            <a:r>
              <a:rPr lang="en-US" sz="2800" dirty="0">
                <a:solidFill>
                  <a:schemeClr val="bg2"/>
                </a:solidFill>
              </a:rPr>
              <a:t>Test the claim that the true mean # of TV sets in US homes is at least 3.</a:t>
            </a:r>
          </a:p>
        </p:txBody>
      </p:sp>
      <p:sp>
        <p:nvSpPr>
          <p:cNvPr id="241671" name="Text Box 4103"/>
          <p:cNvSpPr txBox="1">
            <a:spLocks noChangeArrowheads="1"/>
          </p:cNvSpPr>
          <p:nvPr/>
        </p:nvSpPr>
        <p:spPr bwMode="auto">
          <a:xfrm>
            <a:off x="2971800" y="2355850"/>
            <a:ext cx="3049588" cy="519113"/>
          </a:xfrm>
          <a:prstGeom prst="rect">
            <a:avLst/>
          </a:prstGeom>
          <a:noFill/>
          <a:ln w="12700">
            <a:noFill/>
            <a:miter lim="800000"/>
            <a:headEnd type="none" w="sm" len="sm"/>
            <a:tailEnd type="none" w="sm" len="sm"/>
          </a:ln>
          <a:effectLst/>
        </p:spPr>
        <p:txBody>
          <a:bodyPr wrap="none">
            <a:spAutoFit/>
          </a:bodyPr>
          <a:lstStyle/>
          <a:p>
            <a:pPr algn="l" eaLnBrk="0" hangingPunct="0"/>
            <a:r>
              <a:rPr lang="en-US" sz="2800" dirty="0">
                <a:solidFill>
                  <a:schemeClr val="bg2"/>
                </a:solidFill>
              </a:rPr>
              <a:t>(Assume </a:t>
            </a:r>
            <a:r>
              <a:rPr lang="el-GR" sz="2800" dirty="0">
                <a:solidFill>
                  <a:schemeClr val="bg2"/>
                </a:solidFill>
                <a:cs typeface="Arial" pitchFamily="34" charset="0"/>
                <a:sym typeface="Arial" pitchFamily="34" charset="0"/>
              </a:rPr>
              <a:t>σ</a:t>
            </a:r>
            <a:r>
              <a:rPr lang="en-US" sz="2800" dirty="0">
                <a:solidFill>
                  <a:schemeClr val="bg2"/>
                </a:solidFill>
                <a:sym typeface="Arial" pitchFamily="34" charset="0"/>
              </a:rPr>
              <a:t> = 0.8)</a:t>
            </a:r>
          </a:p>
        </p:txBody>
      </p:sp>
      <p:sp>
        <p:nvSpPr>
          <p:cNvPr id="241672" name="Rectangle 4104"/>
          <p:cNvSpPr>
            <a:spLocks noChangeArrowheads="1"/>
          </p:cNvSpPr>
          <p:nvPr/>
        </p:nvSpPr>
        <p:spPr bwMode="auto">
          <a:xfrm>
            <a:off x="609600" y="3124200"/>
            <a:ext cx="8229600" cy="3200400"/>
          </a:xfrm>
          <a:prstGeom prst="rect">
            <a:avLst/>
          </a:prstGeom>
          <a:noFill/>
          <a:ln w="9525">
            <a:noFill/>
            <a:miter lim="800000"/>
            <a:headEnd/>
            <a:tailEnd/>
          </a:ln>
          <a:effectLst/>
        </p:spPr>
        <p:txBody>
          <a:bodyPr lIns="85342" tIns="42672" rIns="85342" bIns="42672"/>
          <a:lstStyle/>
          <a:p>
            <a:pPr marL="320675" indent="-320675" algn="l" defTabSz="852488">
              <a:spcBef>
                <a:spcPct val="20000"/>
              </a:spcBef>
              <a:buClr>
                <a:schemeClr val="folHlink"/>
              </a:buClr>
              <a:buSzPct val="60000"/>
              <a:buFont typeface="Wingdings" pitchFamily="2" charset="2"/>
              <a:buNone/>
            </a:pPr>
            <a:r>
              <a:rPr lang="en-US" dirty="0"/>
              <a:t>1. Specify the population value of interest</a:t>
            </a:r>
          </a:p>
          <a:p>
            <a:pPr marL="693738" lvl="1" indent="-268288" algn="l" defTabSz="852488">
              <a:spcBef>
                <a:spcPct val="20000"/>
              </a:spcBef>
              <a:buClr>
                <a:schemeClr val="hlink"/>
              </a:buClr>
              <a:buSzPct val="55000"/>
              <a:buFont typeface="Wingdings" pitchFamily="2" charset="2"/>
              <a:buChar char="n"/>
            </a:pPr>
            <a:r>
              <a:rPr lang="en-US" dirty="0">
                <a:solidFill>
                  <a:schemeClr val="folHlink"/>
                </a:solidFill>
              </a:rPr>
              <a:t>The mean number of TVs in US homes</a:t>
            </a:r>
          </a:p>
          <a:p>
            <a:pPr marL="320675" indent="-320675" algn="l" defTabSz="852488">
              <a:spcBef>
                <a:spcPct val="20000"/>
              </a:spcBef>
              <a:buClr>
                <a:schemeClr val="folHlink"/>
              </a:buClr>
              <a:buSzPct val="60000"/>
              <a:buFont typeface="Wingdings" pitchFamily="2" charset="2"/>
              <a:buNone/>
            </a:pPr>
            <a:r>
              <a:rPr lang="en-US" dirty="0"/>
              <a:t>2.	Formulate the appropriate null and alternative </a:t>
            </a:r>
            <a:r>
              <a:rPr lang="en-US" dirty="0" smtClean="0"/>
              <a:t>hypotheses</a:t>
            </a:r>
            <a:endParaRPr lang="en-US" dirty="0"/>
          </a:p>
          <a:p>
            <a:pPr marL="693738" lvl="1" indent="-268288" algn="l" defTabSz="852488">
              <a:spcBef>
                <a:spcPct val="20000"/>
              </a:spcBef>
              <a:buClr>
                <a:schemeClr val="hlink"/>
              </a:buClr>
              <a:buSzPct val="55000"/>
              <a:buFont typeface="Wingdings" pitchFamily="2" charset="2"/>
              <a:buChar char="n"/>
            </a:pPr>
            <a:r>
              <a:rPr lang="en-US" dirty="0">
                <a:solidFill>
                  <a:schemeClr val="folHlink"/>
                </a:solidFill>
              </a:rPr>
              <a:t>H</a:t>
            </a:r>
            <a:r>
              <a:rPr lang="en-US" baseline="-25000" dirty="0">
                <a:solidFill>
                  <a:schemeClr val="folHlink"/>
                </a:solidFill>
              </a:rPr>
              <a:t>0</a:t>
            </a:r>
            <a:r>
              <a:rPr lang="en-US" dirty="0">
                <a:solidFill>
                  <a:schemeClr val="folHlink"/>
                </a:solidFill>
              </a:rPr>
              <a:t>: </a:t>
            </a:r>
            <a:r>
              <a:rPr lang="el-GR" dirty="0">
                <a:solidFill>
                  <a:schemeClr val="folHlink"/>
                </a:solidFill>
                <a:cs typeface="Arial" pitchFamily="34" charset="0"/>
                <a:sym typeface="Symbol" pitchFamily="18" charset="2"/>
              </a:rPr>
              <a:t>μ</a:t>
            </a:r>
            <a:r>
              <a:rPr lang="en-US" dirty="0">
                <a:solidFill>
                  <a:schemeClr val="folHlink"/>
                </a:solidFill>
                <a:sym typeface="Symbol" pitchFamily="18" charset="2"/>
              </a:rPr>
              <a:t> </a:t>
            </a:r>
            <a:r>
              <a:rPr lang="en-US" b="1" dirty="0">
                <a:solidFill>
                  <a:srgbClr val="FF0000"/>
                </a:solidFill>
                <a:sym typeface="Symbol" pitchFamily="18" charset="2"/>
              </a:rPr>
              <a:t></a:t>
            </a:r>
            <a:r>
              <a:rPr lang="en-US" dirty="0">
                <a:solidFill>
                  <a:schemeClr val="folHlink"/>
                </a:solidFill>
                <a:sym typeface="Symbol" pitchFamily="18" charset="2"/>
              </a:rPr>
              <a:t> 3      H</a:t>
            </a:r>
            <a:r>
              <a:rPr lang="en-US" baseline="-25000" dirty="0">
                <a:solidFill>
                  <a:schemeClr val="folHlink"/>
                </a:solidFill>
                <a:sym typeface="Symbol" pitchFamily="18" charset="2"/>
              </a:rPr>
              <a:t>A</a:t>
            </a:r>
            <a:r>
              <a:rPr lang="en-US" dirty="0">
                <a:solidFill>
                  <a:schemeClr val="folHlink"/>
                </a:solidFill>
                <a:sym typeface="Symbol" pitchFamily="18" charset="2"/>
              </a:rPr>
              <a:t>: </a:t>
            </a:r>
            <a:r>
              <a:rPr lang="el-GR" dirty="0">
                <a:solidFill>
                  <a:schemeClr val="folHlink"/>
                </a:solidFill>
                <a:cs typeface="Arial" pitchFamily="34" charset="0"/>
                <a:sym typeface="Symbol" pitchFamily="18" charset="2"/>
              </a:rPr>
              <a:t>μ</a:t>
            </a:r>
            <a:r>
              <a:rPr lang="en-US" dirty="0">
                <a:solidFill>
                  <a:schemeClr val="folHlink"/>
                </a:solidFill>
                <a:sym typeface="Symbol" pitchFamily="18" charset="2"/>
              </a:rPr>
              <a:t> &lt; 3    (</a:t>
            </a:r>
            <a:r>
              <a:rPr lang="en-US" dirty="0">
                <a:solidFill>
                  <a:srgbClr val="FF0000"/>
                </a:solidFill>
                <a:sym typeface="Symbol" pitchFamily="18" charset="2"/>
              </a:rPr>
              <a:t>This is a lower </a:t>
            </a:r>
            <a:r>
              <a:rPr lang="en-US" dirty="0" smtClean="0">
                <a:solidFill>
                  <a:srgbClr val="FF0000"/>
                </a:solidFill>
                <a:sym typeface="Symbol" pitchFamily="18" charset="2"/>
              </a:rPr>
              <a:t>(left) tail </a:t>
            </a:r>
            <a:r>
              <a:rPr lang="en-US" dirty="0">
                <a:solidFill>
                  <a:srgbClr val="FF0000"/>
                </a:solidFill>
                <a:sym typeface="Symbol" pitchFamily="18" charset="2"/>
              </a:rPr>
              <a:t>test</a:t>
            </a:r>
            <a:r>
              <a:rPr lang="en-US" dirty="0">
                <a:solidFill>
                  <a:schemeClr val="folHlink"/>
                </a:solidFill>
                <a:sym typeface="Symbol" pitchFamily="18" charset="2"/>
              </a:rPr>
              <a:t>)</a:t>
            </a:r>
          </a:p>
          <a:p>
            <a:pPr marL="320675" indent="-320675" algn="l" defTabSz="852488">
              <a:spcBef>
                <a:spcPct val="20000"/>
              </a:spcBef>
              <a:buClr>
                <a:schemeClr val="folHlink"/>
              </a:buClr>
              <a:buSzPct val="60000"/>
              <a:buFont typeface="Wingdings" pitchFamily="2" charset="2"/>
              <a:buNone/>
            </a:pPr>
            <a:r>
              <a:rPr lang="en-US" dirty="0"/>
              <a:t>3. Specify the desired level of significance</a:t>
            </a:r>
          </a:p>
          <a:p>
            <a:pPr marL="693738" lvl="1" indent="-268288" algn="l" defTabSz="852488">
              <a:spcBef>
                <a:spcPct val="20000"/>
              </a:spcBef>
              <a:buClr>
                <a:schemeClr val="hlink"/>
              </a:buClr>
              <a:buSzPct val="55000"/>
              <a:buFont typeface="Wingdings" pitchFamily="2" charset="2"/>
              <a:buChar char="n"/>
            </a:pPr>
            <a:r>
              <a:rPr lang="en-US" dirty="0">
                <a:solidFill>
                  <a:schemeClr val="folHlink"/>
                </a:solidFill>
              </a:rPr>
              <a:t>Suppose that </a:t>
            </a:r>
            <a:r>
              <a:rPr lang="en-US" b="1" dirty="0">
                <a:solidFill>
                  <a:schemeClr val="folHlink"/>
                </a:solidFill>
                <a:sym typeface="Symbol" pitchFamily="18" charset="2"/>
              </a:rPr>
              <a:t></a:t>
            </a:r>
            <a:r>
              <a:rPr lang="en-US" dirty="0">
                <a:solidFill>
                  <a:schemeClr val="folHlink"/>
                </a:solidFill>
              </a:rPr>
              <a:t> = 0.05 is chosen for this test</a:t>
            </a:r>
          </a:p>
        </p:txBody>
      </p:sp>
      <p:pic>
        <p:nvPicPr>
          <p:cNvPr id="241673" name="Picture 4105" descr="HH00714_[1]"/>
          <p:cNvPicPr>
            <a:picLocks noChangeAspect="1" noChangeArrowheads="1"/>
          </p:cNvPicPr>
          <p:nvPr/>
        </p:nvPicPr>
        <p:blipFill>
          <a:blip r:embed="rId2" cstate="print"/>
          <a:srcRect/>
          <a:stretch>
            <a:fillRect/>
          </a:stretch>
        </p:blipFill>
        <p:spPr bwMode="auto">
          <a:xfrm>
            <a:off x="7772400" y="2971800"/>
            <a:ext cx="1187450" cy="1295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Table</a:t>
            </a:r>
            <a:endParaRPr lang="en-US" dirty="0"/>
          </a:p>
        </p:txBody>
      </p:sp>
      <p:sp>
        <p:nvSpPr>
          <p:cNvPr id="4" name="Slide Number Placeholder 3"/>
          <p:cNvSpPr>
            <a:spLocks noGrp="1"/>
          </p:cNvSpPr>
          <p:nvPr>
            <p:ph type="sldNum" sz="quarter" idx="11"/>
          </p:nvPr>
        </p:nvSpPr>
        <p:spPr/>
        <p:txBody>
          <a:bodyPr/>
          <a:lstStyle/>
          <a:p>
            <a:pPr>
              <a:defRPr/>
            </a:pPr>
            <a:r>
              <a:rPr lang="en-US" smtClean="0"/>
              <a:t>6-</a:t>
            </a:r>
            <a:fld id="{CC84B7FE-04A1-442C-A442-2AFA4B2F4850}" type="slidenum">
              <a:rPr lang="en-US" smtClean="0"/>
              <a:pPr>
                <a:defRPr/>
              </a:pPr>
              <a:t>29</a:t>
            </a:fld>
            <a:endParaRPr lang="en-US"/>
          </a:p>
        </p:txBody>
      </p:sp>
      <p:graphicFrame>
        <p:nvGraphicFramePr>
          <p:cNvPr id="115713" name="Group 1"/>
          <p:cNvGraphicFramePr>
            <a:graphicFrameLocks noGrp="1"/>
          </p:cNvGraphicFramePr>
          <p:nvPr/>
        </p:nvGraphicFramePr>
        <p:xfrm>
          <a:off x="457200" y="1600199"/>
          <a:ext cx="8229600" cy="4724401"/>
        </p:xfrm>
        <a:graphic>
          <a:graphicData uri="http://schemas.openxmlformats.org/drawingml/2006/table">
            <a:tbl>
              <a:tblPr/>
              <a:tblGrid>
                <a:gridCol w="722520"/>
                <a:gridCol w="392040"/>
                <a:gridCol w="2371680"/>
                <a:gridCol w="2371680"/>
                <a:gridCol w="2371680"/>
              </a:tblGrid>
              <a:tr h="944151">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800" b="0" i="0" u="none" strike="noStrike" cap="none" normalizeH="0" baseline="0" dirty="0" smtClean="0">
                          <a:ln>
                            <a:noFill/>
                          </a:ln>
                          <a:solidFill>
                            <a:srgbClr val="000000"/>
                          </a:solidFill>
                          <a:effectLst/>
                          <a:latin typeface="Tahoma" pitchFamily="34" charset="0"/>
                          <a:ea typeface="Batang" pitchFamily="18" charset="-127"/>
                        </a:rPr>
                        <a:t>We have</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945974">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800" b="0" i="0" u="none" strike="noStrike" cap="none" normalizeH="0" baseline="0" smtClean="0">
                          <a:ln>
                            <a:noFill/>
                          </a:ln>
                          <a:solidFill>
                            <a:srgbClr val="000000"/>
                          </a:solidFill>
                          <a:effectLst/>
                          <a:latin typeface="Tahoma" pitchFamily="34" charset="0"/>
                          <a:ea typeface="Batang" pitchFamily="18" charset="-127"/>
                        </a:rPr>
                        <a:t>X</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800" b="0" i="0" u="none" strike="noStrike" cap="none" normalizeH="0" baseline="0" smtClean="0">
                          <a:ln>
                            <a:noFill/>
                          </a:ln>
                          <a:solidFill>
                            <a:srgbClr val="000000"/>
                          </a:solidFill>
                          <a:effectLst/>
                          <a:latin typeface="Tahoma" pitchFamily="34" charset="0"/>
                          <a:ea typeface="Batang" pitchFamily="18" charset="-127"/>
                        </a:rPr>
                        <a:t>Z</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800" b="0" i="0" u="none" strike="noStrike" cap="none" normalizeH="0" baseline="0" smtClean="0">
                          <a:ln>
                            <a:noFill/>
                          </a:ln>
                          <a:solidFill>
                            <a:srgbClr val="000000"/>
                          </a:solidFill>
                          <a:effectLst/>
                          <a:latin typeface="Tahoma" pitchFamily="34" charset="0"/>
                          <a:ea typeface="Batang" pitchFamily="18" charset="-127"/>
                        </a:rPr>
                        <a:t>p</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151">
                <a:tc rowSpan="3">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ko-KR" sz="2800" b="0" i="0" u="none" strike="noStrike" cap="none" normalizeH="0" baseline="0" smtClean="0">
                          <a:ln>
                            <a:noFill/>
                          </a:ln>
                          <a:solidFill>
                            <a:srgbClr val="000000"/>
                          </a:solidFill>
                          <a:effectLst/>
                          <a:latin typeface="Tahoma" pitchFamily="34" charset="0"/>
                          <a:ea typeface="Batang" pitchFamily="18" charset="-127"/>
                        </a:rPr>
                        <a:t>    We want</a:t>
                      </a:r>
                      <a:endParaRPr kumimoji="0" lang="en-US" sz="1800" b="0" i="0" u="none" strike="noStrike" cap="none" normalizeH="0" baseline="0" smtClean="0">
                        <a:ln>
                          <a:noFill/>
                        </a:ln>
                        <a:solidFill>
                          <a:schemeClr val="tx1"/>
                        </a:solidFill>
                        <a:effectLst/>
                        <a:latin typeface="Arial" pitchFamily="34" charset="0"/>
                      </a:endParaRPr>
                    </a:p>
                  </a:txBody>
                  <a:tcPr marL="90000" marR="90000" marT="46800" marB="46800" vert="eaVert"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800" b="0" i="0" u="none" strike="noStrike" cap="none" normalizeH="0" baseline="0" smtClean="0">
                          <a:ln>
                            <a:noFill/>
                          </a:ln>
                          <a:solidFill>
                            <a:srgbClr val="000000"/>
                          </a:solidFill>
                          <a:effectLst/>
                          <a:latin typeface="Tahoma" pitchFamily="34" charset="0"/>
                          <a:ea typeface="Batang" pitchFamily="18" charset="-127"/>
                        </a:rPr>
                        <a:t>X</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000" b="0" i="0" u="none" strike="noStrike" cap="none" normalizeH="0" baseline="0" smtClean="0">
                          <a:ln>
                            <a:noFill/>
                          </a:ln>
                          <a:solidFill>
                            <a:srgbClr val="000000"/>
                          </a:solidFill>
                          <a:effectLst/>
                          <a:latin typeface="Tahoma" pitchFamily="34" charset="0"/>
                          <a:ea typeface="Batang" pitchFamily="18" charset="-127"/>
                        </a:rPr>
                        <a:t>X=</a:t>
                      </a:r>
                      <a:r>
                        <a:rPr kumimoji="0" lang="el-GR" altLang="ko-KR" sz="2000" b="0" i="0" u="none" strike="noStrike" cap="none" normalizeH="0" baseline="0" smtClean="0">
                          <a:ln>
                            <a:noFill/>
                          </a:ln>
                          <a:solidFill>
                            <a:srgbClr val="000000"/>
                          </a:solidFill>
                          <a:effectLst/>
                          <a:latin typeface="Tahoma" pitchFamily="34" charset="0"/>
                          <a:ea typeface="Batang" pitchFamily="18" charset="-127"/>
                        </a:rPr>
                        <a:t>μ</a:t>
                      </a:r>
                      <a:r>
                        <a:rPr kumimoji="0" lang="en-US" altLang="ko-KR" sz="2000" b="0" i="0" u="none" strike="noStrike" cap="none" normalizeH="0" baseline="0" smtClean="0">
                          <a:ln>
                            <a:noFill/>
                          </a:ln>
                          <a:solidFill>
                            <a:srgbClr val="000000"/>
                          </a:solidFill>
                          <a:effectLst/>
                          <a:latin typeface="Tahoma" pitchFamily="34" charset="0"/>
                          <a:ea typeface="Batang" pitchFamily="18" charset="-127"/>
                        </a:rPr>
                        <a:t>+z</a:t>
                      </a:r>
                      <a:r>
                        <a:rPr kumimoji="0" lang="el-GR" altLang="ko-KR" sz="2000" b="0" i="0" u="none" strike="noStrike" cap="none" normalizeH="0" baseline="0" smtClean="0">
                          <a:ln>
                            <a:noFill/>
                          </a:ln>
                          <a:solidFill>
                            <a:srgbClr val="000000"/>
                          </a:solidFill>
                          <a:effectLst/>
                          <a:latin typeface="Tahoma" pitchFamily="34" charset="0"/>
                          <a:ea typeface="Batang" pitchFamily="18" charset="-127"/>
                        </a:rPr>
                        <a:t>σ</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000" b="0" i="0" u="none" strike="noStrike" cap="none" normalizeH="0" baseline="0" dirty="0" err="1" smtClean="0">
                          <a:ln>
                            <a:noFill/>
                          </a:ln>
                          <a:solidFill>
                            <a:srgbClr val="000000"/>
                          </a:solidFill>
                          <a:effectLst/>
                          <a:latin typeface="Tahoma" pitchFamily="34" charset="0"/>
                          <a:ea typeface="Batang" pitchFamily="18" charset="-127"/>
                        </a:rPr>
                        <a:t>Norminv</a:t>
                      </a:r>
                      <a:r>
                        <a:rPr kumimoji="0" lang="en-US" altLang="ko-KR" sz="2000" b="0" i="0" u="none" strike="noStrike" cap="none" normalizeH="0" baseline="0" dirty="0" smtClean="0">
                          <a:ln>
                            <a:noFill/>
                          </a:ln>
                          <a:solidFill>
                            <a:srgbClr val="000000"/>
                          </a:solidFill>
                          <a:effectLst/>
                          <a:latin typeface="Tahoma" pitchFamily="34" charset="0"/>
                          <a:ea typeface="Batang" pitchFamily="18" charset="-127"/>
                        </a:rPr>
                        <a:t>(p,</a:t>
                      </a:r>
                      <a:r>
                        <a:rPr kumimoji="0" lang="el-GR" altLang="ko-KR" sz="2000" b="0" i="0" u="none" strike="noStrike" cap="none" normalizeH="0" baseline="0" dirty="0" smtClean="0">
                          <a:ln>
                            <a:noFill/>
                          </a:ln>
                          <a:solidFill>
                            <a:srgbClr val="000000"/>
                          </a:solidFill>
                          <a:effectLst/>
                          <a:latin typeface="Tahoma" pitchFamily="34" charset="0"/>
                          <a:ea typeface="Batang" pitchFamily="18" charset="-127"/>
                        </a:rPr>
                        <a:t>μ</a:t>
                      </a:r>
                      <a:r>
                        <a:rPr kumimoji="0" lang="en-US" altLang="ko-KR" sz="2000" b="0" i="0" u="none" strike="noStrike" cap="none" normalizeH="0" baseline="0" dirty="0" smtClean="0">
                          <a:ln>
                            <a:noFill/>
                          </a:ln>
                          <a:solidFill>
                            <a:srgbClr val="000000"/>
                          </a:solidFill>
                          <a:effectLst/>
                          <a:latin typeface="Tahoma" pitchFamily="34" charset="0"/>
                          <a:ea typeface="Batang" pitchFamily="18" charset="-127"/>
                        </a:rPr>
                        <a:t>,</a:t>
                      </a:r>
                      <a:r>
                        <a:rPr kumimoji="0" lang="el-GR" altLang="ko-KR" sz="2000" b="0" i="0" u="none" strike="noStrike" cap="none" normalizeH="0" baseline="0" dirty="0" smtClean="0">
                          <a:ln>
                            <a:noFill/>
                          </a:ln>
                          <a:solidFill>
                            <a:srgbClr val="000000"/>
                          </a:solidFill>
                          <a:effectLst/>
                          <a:latin typeface="Tahoma" pitchFamily="34" charset="0"/>
                          <a:ea typeface="Batang" pitchFamily="18" charset="-127"/>
                        </a:rPr>
                        <a:t>σ</a:t>
                      </a:r>
                      <a:r>
                        <a:rPr kumimoji="0" lang="en-US" altLang="ko-KR" sz="2000" b="0" i="0" u="none" strike="noStrike" cap="none" normalizeH="0" baseline="0" dirty="0" smtClean="0">
                          <a:ln>
                            <a:noFill/>
                          </a:ln>
                          <a:solidFill>
                            <a:srgbClr val="000000"/>
                          </a:solidFill>
                          <a:effectLst/>
                          <a:latin typeface="Tahoma" pitchFamily="34" charset="0"/>
                          <a:ea typeface="Batang" pitchFamily="18" charset="-127"/>
                        </a:rPr>
                        <a:t>)</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597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800" b="0" i="0" u="none" strike="noStrike" cap="none" normalizeH="0" baseline="0" smtClean="0">
                          <a:ln>
                            <a:noFill/>
                          </a:ln>
                          <a:solidFill>
                            <a:srgbClr val="000000"/>
                          </a:solidFill>
                          <a:effectLst/>
                          <a:latin typeface="Tahoma" pitchFamily="34" charset="0"/>
                          <a:ea typeface="Batang" pitchFamily="18" charset="-127"/>
                        </a:rPr>
                        <a:t>Z</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t/>
                      </a:r>
                      <a:br>
                        <a:rPr lang="en-US" dirty="0" smtClean="0"/>
                      </a:br>
                      <a:r>
                        <a:rPr lang="en-US" dirty="0" smtClean="0"/>
                        <a:t/>
                      </a:r>
                      <a:br>
                        <a:rPr lang="en-US" dirty="0" smtClean="0"/>
                      </a:b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000" b="1" i="0" u="none" strike="noStrike" cap="none" normalizeH="0" baseline="0" dirty="0" err="1" smtClean="0">
                          <a:ln>
                            <a:noFill/>
                          </a:ln>
                          <a:solidFill>
                            <a:srgbClr val="FF0000"/>
                          </a:solidFill>
                          <a:effectLst/>
                          <a:latin typeface="Tahoma" pitchFamily="34" charset="0"/>
                          <a:ea typeface="Batang" pitchFamily="18" charset="-127"/>
                        </a:rPr>
                        <a:t>Normsinv</a:t>
                      </a:r>
                      <a:r>
                        <a:rPr kumimoji="0" lang="en-US" altLang="ko-KR" sz="2000" b="1" i="0" u="none" strike="noStrike" cap="none" normalizeH="0" baseline="0" dirty="0" smtClean="0">
                          <a:ln>
                            <a:noFill/>
                          </a:ln>
                          <a:solidFill>
                            <a:srgbClr val="FF0000"/>
                          </a:solidFill>
                          <a:effectLst/>
                          <a:latin typeface="Tahoma" pitchFamily="34" charset="0"/>
                          <a:ea typeface="Batang" pitchFamily="18" charset="-127"/>
                        </a:rPr>
                        <a:t>(p as </a:t>
                      </a:r>
                      <a:r>
                        <a:rPr lang="en-US" sz="2400" b="1" dirty="0" smtClean="0">
                          <a:solidFill>
                            <a:srgbClr val="3333FF"/>
                          </a:solidFill>
                          <a:sym typeface="Symbol" pitchFamily="18" charset="2"/>
                        </a:rPr>
                        <a:t></a:t>
                      </a:r>
                      <a:r>
                        <a:rPr kumimoji="0" lang="en-US" altLang="ko-KR" sz="2000" b="1" i="0" u="none" strike="noStrike" cap="none" normalizeH="0" baseline="0" dirty="0" smtClean="0">
                          <a:ln>
                            <a:noFill/>
                          </a:ln>
                          <a:solidFill>
                            <a:srgbClr val="FF0000"/>
                          </a:solidFill>
                          <a:effectLst/>
                          <a:latin typeface="Tahoma" pitchFamily="34" charset="0"/>
                          <a:ea typeface="Batang" pitchFamily="18" charset="-127"/>
                        </a:rPr>
                        <a:t>)</a:t>
                      </a:r>
                      <a:endParaRPr kumimoji="0" lang="en-US" sz="1800" b="1" i="0" u="none" strike="noStrike" cap="none" normalizeH="0" baseline="0" dirty="0" smtClean="0">
                        <a:ln>
                          <a:noFill/>
                        </a:ln>
                        <a:solidFill>
                          <a:srgbClr val="FF000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15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800" b="0" i="0" u="none" strike="noStrike" cap="none" normalizeH="0" baseline="0" smtClean="0">
                          <a:ln>
                            <a:noFill/>
                          </a:ln>
                          <a:solidFill>
                            <a:srgbClr val="000000"/>
                          </a:solidFill>
                          <a:effectLst/>
                          <a:latin typeface="Tahoma" pitchFamily="34" charset="0"/>
                          <a:ea typeface="Batang" pitchFamily="18" charset="-127"/>
                        </a:rPr>
                        <a:t>p</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000" b="0" i="0" u="none" strike="noStrike" cap="none" normalizeH="0" baseline="0" smtClean="0">
                          <a:ln>
                            <a:noFill/>
                          </a:ln>
                          <a:solidFill>
                            <a:srgbClr val="000000"/>
                          </a:solidFill>
                          <a:effectLst/>
                          <a:latin typeface="Tahoma" pitchFamily="34" charset="0"/>
                          <a:ea typeface="Batang" pitchFamily="18" charset="-127"/>
                        </a:rPr>
                        <a:t>Normdist(x,</a:t>
                      </a:r>
                      <a:r>
                        <a:rPr kumimoji="0" lang="el-GR" altLang="ko-KR" sz="2000" b="0" i="0" u="none" strike="noStrike" cap="none" normalizeH="0" baseline="0" smtClean="0">
                          <a:ln>
                            <a:noFill/>
                          </a:ln>
                          <a:solidFill>
                            <a:srgbClr val="000000"/>
                          </a:solidFill>
                          <a:effectLst/>
                          <a:latin typeface="Tahoma" pitchFamily="34" charset="0"/>
                          <a:ea typeface="Batang" pitchFamily="18" charset="-127"/>
                        </a:rPr>
                        <a:t>μ</a:t>
                      </a:r>
                      <a:r>
                        <a:rPr kumimoji="0" lang="en-US" altLang="ko-KR" sz="2000" b="0" i="0" u="none" strike="noStrike" cap="none" normalizeH="0" baseline="0" smtClean="0">
                          <a:ln>
                            <a:noFill/>
                          </a:ln>
                          <a:solidFill>
                            <a:srgbClr val="000000"/>
                          </a:solidFill>
                          <a:effectLst/>
                          <a:latin typeface="Tahoma" pitchFamily="34" charset="0"/>
                          <a:ea typeface="Batang" pitchFamily="18" charset="-127"/>
                        </a:rPr>
                        <a:t>,</a:t>
                      </a:r>
                      <a:r>
                        <a:rPr kumimoji="0" lang="el-GR" altLang="ko-KR" sz="2000" b="0" i="0" u="none" strike="noStrike" cap="none" normalizeH="0" baseline="0" smtClean="0">
                          <a:ln>
                            <a:noFill/>
                          </a:ln>
                          <a:solidFill>
                            <a:srgbClr val="000000"/>
                          </a:solidFill>
                          <a:effectLst/>
                          <a:latin typeface="Tahoma" pitchFamily="34" charset="0"/>
                          <a:ea typeface="Batang" pitchFamily="18" charset="-127"/>
                        </a:rPr>
                        <a:t>σ</a:t>
                      </a:r>
                      <a:r>
                        <a:rPr kumimoji="0" lang="en-US" altLang="ko-KR" sz="2000" b="0" i="0" u="none" strike="noStrike" cap="none" normalizeH="0" baseline="0" smtClean="0">
                          <a:ln>
                            <a:noFill/>
                          </a:ln>
                          <a:solidFill>
                            <a:srgbClr val="000000"/>
                          </a:solidFill>
                          <a:effectLst/>
                          <a:latin typeface="Tahoma" pitchFamily="34" charset="0"/>
                          <a:ea typeface="Batang" pitchFamily="18" charset="-127"/>
                        </a:rPr>
                        <a:t>,1)</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2000" b="1" i="0" u="none" strike="noStrike" cap="none" normalizeH="0" baseline="0" dirty="0" err="1" smtClean="0">
                          <a:ln>
                            <a:noFill/>
                          </a:ln>
                          <a:solidFill>
                            <a:srgbClr val="FF0000"/>
                          </a:solidFill>
                          <a:effectLst/>
                          <a:latin typeface="Tahoma" pitchFamily="34" charset="0"/>
                          <a:ea typeface="Batang" pitchFamily="18" charset="-127"/>
                        </a:rPr>
                        <a:t>Normsdist</a:t>
                      </a:r>
                      <a:r>
                        <a:rPr kumimoji="0" lang="en-US" altLang="ko-KR" sz="2000" b="1" i="0" u="none" strike="noStrike" cap="none" normalizeH="0" baseline="0" dirty="0" smtClean="0">
                          <a:ln>
                            <a:noFill/>
                          </a:ln>
                          <a:solidFill>
                            <a:srgbClr val="FF0000"/>
                          </a:solidFill>
                          <a:effectLst/>
                          <a:latin typeface="Tahoma" pitchFamily="34" charset="0"/>
                          <a:ea typeface="Batang" pitchFamily="18" charset="-127"/>
                        </a:rPr>
                        <a:t>(z)</a:t>
                      </a:r>
                      <a:endParaRPr kumimoji="0" lang="en-US" sz="1800" b="1" i="0" u="none" strike="noStrike" cap="none" normalizeH="0" baseline="0" dirty="0" smtClean="0">
                        <a:ln>
                          <a:noFill/>
                        </a:ln>
                        <a:solidFill>
                          <a:srgbClr val="FF000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00"/>
                    </a:solidFill>
                  </a:tcPr>
                </a:tc>
              </a:tr>
            </a:tbl>
          </a:graphicData>
        </a:graphic>
      </p:graphicFrame>
      <p:graphicFrame>
        <p:nvGraphicFramePr>
          <p:cNvPr id="3" name="Object 1"/>
          <p:cNvGraphicFramePr>
            <a:graphicFrameLocks noChangeAspect="1"/>
          </p:cNvGraphicFramePr>
          <p:nvPr/>
        </p:nvGraphicFramePr>
        <p:xfrm>
          <a:off x="1676400" y="4406348"/>
          <a:ext cx="2209800" cy="960782"/>
        </p:xfrm>
        <a:graphic>
          <a:graphicData uri="http://schemas.openxmlformats.org/presentationml/2006/ole">
            <p:oleObj spid="_x0000_s321538" name="Equation" r:id="rId3" imgW="1460160" imgH="63468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p>
            <a:r>
              <a:rPr lang="en-US"/>
              <a:t>9-</a:t>
            </a:r>
            <a:fld id="{C10CBD06-B512-4E5E-8327-8275ABD9A508}" type="slidenum">
              <a:rPr lang="en-US"/>
              <a:pPr/>
              <a:t>3</a:t>
            </a:fld>
            <a:endParaRPr lang="en-US"/>
          </a:p>
        </p:txBody>
      </p:sp>
      <p:sp>
        <p:nvSpPr>
          <p:cNvPr id="279554" name="Rectangle 2"/>
          <p:cNvSpPr>
            <a:spLocks noGrp="1" noChangeArrowheads="1"/>
          </p:cNvSpPr>
          <p:nvPr>
            <p:ph type="title"/>
          </p:nvPr>
        </p:nvSpPr>
        <p:spPr/>
        <p:txBody>
          <a:bodyPr/>
          <a:lstStyle/>
          <a:p>
            <a:r>
              <a:rPr lang="en-US" dirty="0"/>
              <a:t>What is Hypothesis Testing?</a:t>
            </a:r>
          </a:p>
        </p:txBody>
      </p:sp>
      <p:sp>
        <p:nvSpPr>
          <p:cNvPr id="279555" name="Rectangle 3"/>
          <p:cNvSpPr>
            <a:spLocks noGrp="1" noChangeArrowheads="1"/>
          </p:cNvSpPr>
          <p:nvPr>
            <p:ph type="body" idx="1"/>
          </p:nvPr>
        </p:nvSpPr>
        <p:spPr>
          <a:xfrm>
            <a:off x="762000" y="1600200"/>
            <a:ext cx="8077200" cy="4419600"/>
          </a:xfrm>
        </p:spPr>
        <p:txBody>
          <a:bodyPr/>
          <a:lstStyle/>
          <a:p>
            <a:r>
              <a:rPr lang="en-US" sz="2400" dirty="0" smtClean="0"/>
              <a:t>A </a:t>
            </a:r>
            <a:r>
              <a:rPr lang="en-US" sz="2400" b="1" dirty="0" smtClean="0"/>
              <a:t>statistical hypothesis</a:t>
            </a:r>
            <a:r>
              <a:rPr lang="en-US" sz="2400" dirty="0" smtClean="0"/>
              <a:t> is an assumption about a population parameter. </a:t>
            </a:r>
          </a:p>
          <a:p>
            <a:pPr lvl="1"/>
            <a:r>
              <a:rPr lang="en-US" sz="2000" dirty="0" smtClean="0"/>
              <a:t>This assumption may or may not be true. </a:t>
            </a:r>
          </a:p>
          <a:p>
            <a:r>
              <a:rPr lang="en-US" sz="2400" dirty="0" smtClean="0"/>
              <a:t>The best way to determine whether a statistical hypothesis is true would be to examine the entire population.</a:t>
            </a:r>
          </a:p>
          <a:p>
            <a:pPr lvl="1"/>
            <a:r>
              <a:rPr lang="en-US" sz="2000" dirty="0"/>
              <a:t>O</a:t>
            </a:r>
            <a:r>
              <a:rPr lang="en-US" sz="2000" dirty="0" smtClean="0"/>
              <a:t>ften impractical. So, examine a random sample from the population</a:t>
            </a:r>
          </a:p>
          <a:p>
            <a:pPr lvl="1"/>
            <a:r>
              <a:rPr lang="en-US" sz="2000" dirty="0" smtClean="0"/>
              <a:t>If sample data are not consistent with the statistical hypothesis, the hypothesis is rejected.</a:t>
            </a:r>
          </a:p>
          <a:p>
            <a:pPr lvl="1" eaLnBrk="1" hangingPunct="1">
              <a:lnSpc>
                <a:spcPct val="90000"/>
              </a:lnSpc>
            </a:pPr>
            <a:r>
              <a:rPr lang="en-US" sz="2000" dirty="0" smtClean="0"/>
              <a:t>We never actually 100% “prove” anything because of sampling error</a:t>
            </a:r>
          </a:p>
          <a:p>
            <a:pPr lvl="1"/>
            <a:endParaRPr lang="en-US" sz="2000"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US"/>
              <a:t>Copyright ©2011 Pearson Education, Inc. publishing as Prentice Hall</a:t>
            </a:r>
          </a:p>
        </p:txBody>
      </p:sp>
      <p:sp>
        <p:nvSpPr>
          <p:cNvPr id="23" name="Slide Number Placeholder 4"/>
          <p:cNvSpPr>
            <a:spLocks noGrp="1"/>
          </p:cNvSpPr>
          <p:nvPr>
            <p:ph type="sldNum" sz="quarter" idx="11"/>
          </p:nvPr>
        </p:nvSpPr>
        <p:spPr/>
        <p:txBody>
          <a:bodyPr/>
          <a:lstStyle/>
          <a:p>
            <a:r>
              <a:rPr lang="en-US"/>
              <a:t>9-</a:t>
            </a:r>
            <a:fld id="{59FE4ADF-F85A-4B69-8927-7D2D1B9BD16B}" type="slidenum">
              <a:rPr lang="en-US"/>
              <a:pPr/>
              <a:t>30</a:t>
            </a:fld>
            <a:endParaRPr lang="en-US"/>
          </a:p>
        </p:txBody>
      </p:sp>
      <p:sp>
        <p:nvSpPr>
          <p:cNvPr id="208900" name="Text Box 1028"/>
          <p:cNvSpPr txBox="1">
            <a:spLocks noChangeArrowheads="1"/>
          </p:cNvSpPr>
          <p:nvPr/>
        </p:nvSpPr>
        <p:spPr bwMode="auto">
          <a:xfrm>
            <a:off x="2514600" y="3962400"/>
            <a:ext cx="9906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Reject H</a:t>
            </a:r>
            <a:r>
              <a:rPr lang="en-US" sz="1400" baseline="-25000"/>
              <a:t>0</a:t>
            </a:r>
          </a:p>
        </p:txBody>
      </p:sp>
      <p:sp>
        <p:nvSpPr>
          <p:cNvPr id="208911" name="Text Box 1039"/>
          <p:cNvSpPr txBox="1">
            <a:spLocks noChangeArrowheads="1"/>
          </p:cNvSpPr>
          <p:nvPr/>
        </p:nvSpPr>
        <p:spPr bwMode="auto">
          <a:xfrm>
            <a:off x="4343400" y="3962400"/>
            <a:ext cx="15240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Do not reject H</a:t>
            </a:r>
            <a:r>
              <a:rPr lang="en-US" sz="1400" baseline="-25000"/>
              <a:t>0</a:t>
            </a:r>
          </a:p>
        </p:txBody>
      </p:sp>
      <p:sp>
        <p:nvSpPr>
          <p:cNvPr id="208922" name="Rectangle 1050"/>
          <p:cNvSpPr>
            <a:spLocks noChangeArrowheads="1"/>
          </p:cNvSpPr>
          <p:nvPr/>
        </p:nvSpPr>
        <p:spPr bwMode="auto">
          <a:xfrm>
            <a:off x="990600" y="5715000"/>
            <a:ext cx="7696200" cy="533400"/>
          </a:xfrm>
          <a:prstGeom prst="rect">
            <a:avLst/>
          </a:prstGeom>
          <a:solidFill>
            <a:srgbClr val="FFFFCC"/>
          </a:solidFill>
          <a:ln w="19050" algn="ctr">
            <a:solidFill>
              <a:schemeClr val="tx1"/>
            </a:solidFill>
            <a:miter lim="800000"/>
            <a:headEnd/>
            <a:tailEnd/>
          </a:ln>
          <a:effectLst/>
        </p:spPr>
        <p:txBody>
          <a:bodyPr wrap="none" anchor="ctr"/>
          <a:lstStyle/>
          <a:p>
            <a:endParaRPr lang="en-US"/>
          </a:p>
        </p:txBody>
      </p:sp>
      <p:sp>
        <p:nvSpPr>
          <p:cNvPr id="208899" name="Rectangle 1027"/>
          <p:cNvSpPr>
            <a:spLocks noGrp="1" noChangeArrowheads="1"/>
          </p:cNvSpPr>
          <p:nvPr>
            <p:ph type="body" idx="1"/>
          </p:nvPr>
        </p:nvSpPr>
        <p:spPr>
          <a:xfrm>
            <a:off x="762000" y="1600200"/>
            <a:ext cx="8077200" cy="685800"/>
          </a:xfrm>
        </p:spPr>
        <p:txBody>
          <a:bodyPr/>
          <a:lstStyle/>
          <a:p>
            <a:pPr>
              <a:spcBef>
                <a:spcPct val="40000"/>
              </a:spcBef>
            </a:pPr>
            <a:r>
              <a:rPr lang="en-US" sz="2700"/>
              <a:t>4. 	Determine the rejection region</a:t>
            </a:r>
          </a:p>
        </p:txBody>
      </p:sp>
      <p:sp>
        <p:nvSpPr>
          <p:cNvPr id="208901" name="Freeform 1029"/>
          <p:cNvSpPr>
            <a:spLocks/>
          </p:cNvSpPr>
          <p:nvPr/>
        </p:nvSpPr>
        <p:spPr bwMode="auto">
          <a:xfrm>
            <a:off x="2667000" y="3505200"/>
            <a:ext cx="833438" cy="228600"/>
          </a:xfrm>
          <a:custGeom>
            <a:avLst/>
            <a:gdLst/>
            <a:ahLst/>
            <a:cxnLst>
              <a:cxn ang="0">
                <a:pos x="9" y="177"/>
              </a:cxn>
              <a:cxn ang="0">
                <a:pos x="0" y="132"/>
              </a:cxn>
              <a:cxn ang="0">
                <a:pos x="258" y="114"/>
              </a:cxn>
              <a:cxn ang="0">
                <a:pos x="423" y="66"/>
              </a:cxn>
              <a:cxn ang="0">
                <a:pos x="504" y="48"/>
              </a:cxn>
              <a:cxn ang="0">
                <a:pos x="582" y="0"/>
              </a:cxn>
              <a:cxn ang="0">
                <a:pos x="582" y="183"/>
              </a:cxn>
              <a:cxn ang="0">
                <a:pos x="9" y="182"/>
              </a:cxn>
              <a:cxn ang="0">
                <a:pos x="9" y="177"/>
              </a:cxn>
            </a:cxnLst>
            <a:rect l="0" t="0" r="r" b="b"/>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08902" name="Freeform 1030"/>
          <p:cNvSpPr>
            <a:spLocks/>
          </p:cNvSpPr>
          <p:nvPr/>
        </p:nvSpPr>
        <p:spPr bwMode="auto">
          <a:xfrm>
            <a:off x="2743200" y="23622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08903" name="Freeform 1031"/>
          <p:cNvSpPr>
            <a:spLocks/>
          </p:cNvSpPr>
          <p:nvPr/>
        </p:nvSpPr>
        <p:spPr bwMode="auto">
          <a:xfrm>
            <a:off x="5105400" y="23622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08904" name="Line 1032"/>
          <p:cNvSpPr>
            <a:spLocks noChangeShapeType="1"/>
          </p:cNvSpPr>
          <p:nvPr/>
        </p:nvSpPr>
        <p:spPr bwMode="auto">
          <a:xfrm>
            <a:off x="2514600" y="37338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08905" name="Line 1033"/>
          <p:cNvSpPr>
            <a:spLocks noChangeShapeType="1"/>
          </p:cNvSpPr>
          <p:nvPr/>
        </p:nvSpPr>
        <p:spPr bwMode="auto">
          <a:xfrm>
            <a:off x="2743200" y="3200400"/>
            <a:ext cx="457200" cy="4572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08906" name="Rectangle 1034"/>
          <p:cNvSpPr>
            <a:spLocks noChangeArrowheads="1"/>
          </p:cNvSpPr>
          <p:nvPr/>
        </p:nvSpPr>
        <p:spPr bwMode="auto">
          <a:xfrm flipH="1">
            <a:off x="2133600" y="2819400"/>
            <a:ext cx="12954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dirty="0">
                <a:sym typeface="Symbol" pitchFamily="18" charset="2"/>
              </a:rPr>
              <a:t></a:t>
            </a:r>
            <a:r>
              <a:rPr lang="en-US" sz="2000" dirty="0">
                <a:sym typeface="Symbol" pitchFamily="18" charset="2"/>
              </a:rPr>
              <a:t> </a:t>
            </a:r>
            <a:r>
              <a:rPr lang="en-US" sz="2000" dirty="0"/>
              <a:t>= .05</a:t>
            </a:r>
          </a:p>
        </p:txBody>
      </p:sp>
      <p:sp>
        <p:nvSpPr>
          <p:cNvPr id="208907" name="Line 1035"/>
          <p:cNvSpPr>
            <a:spLocks noChangeShapeType="1"/>
          </p:cNvSpPr>
          <p:nvPr/>
        </p:nvSpPr>
        <p:spPr bwMode="auto">
          <a:xfrm>
            <a:off x="5105400" y="2362200"/>
            <a:ext cx="0" cy="1371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208908" name="Line 1036"/>
          <p:cNvSpPr>
            <a:spLocks noChangeShapeType="1"/>
          </p:cNvSpPr>
          <p:nvPr/>
        </p:nvSpPr>
        <p:spPr bwMode="auto">
          <a:xfrm>
            <a:off x="3505200" y="3810000"/>
            <a:ext cx="0" cy="304800"/>
          </a:xfrm>
          <a:prstGeom prst="line">
            <a:avLst/>
          </a:prstGeom>
          <a:noFill/>
          <a:ln w="19050">
            <a:solidFill>
              <a:schemeClr val="tx1"/>
            </a:solidFill>
            <a:round/>
            <a:headEnd/>
            <a:tailEnd/>
          </a:ln>
          <a:effectLst/>
        </p:spPr>
        <p:txBody>
          <a:bodyPr wrap="none" anchor="ctr"/>
          <a:lstStyle/>
          <a:p>
            <a:endParaRPr lang="en-US"/>
          </a:p>
        </p:txBody>
      </p:sp>
      <p:sp>
        <p:nvSpPr>
          <p:cNvPr id="208909" name="Text Box 1037"/>
          <p:cNvSpPr txBox="1">
            <a:spLocks noChangeArrowheads="1"/>
          </p:cNvSpPr>
          <p:nvPr/>
        </p:nvSpPr>
        <p:spPr bwMode="auto">
          <a:xfrm>
            <a:off x="2819400" y="4267200"/>
            <a:ext cx="1447800" cy="396875"/>
          </a:xfrm>
          <a:prstGeom prst="rect">
            <a:avLst/>
          </a:prstGeom>
          <a:noFill/>
          <a:ln w="19050" algn="ctr">
            <a:noFill/>
            <a:miter lim="800000"/>
            <a:headEnd/>
            <a:tailEnd/>
          </a:ln>
          <a:effectLst/>
        </p:spPr>
        <p:txBody>
          <a:bodyPr>
            <a:spAutoFit/>
          </a:bodyPr>
          <a:lstStyle/>
          <a:p>
            <a:pPr algn="l">
              <a:spcBef>
                <a:spcPct val="50000"/>
              </a:spcBef>
            </a:pPr>
            <a:r>
              <a:rPr lang="en-US" sz="2000" b="1" dirty="0"/>
              <a:t>-z</a:t>
            </a:r>
            <a:r>
              <a:rPr lang="el-GR" sz="2000" b="1" baseline="-25000" dirty="0">
                <a:cs typeface="Arial" pitchFamily="34" charset="0"/>
              </a:rPr>
              <a:t>α</a:t>
            </a:r>
            <a:r>
              <a:rPr lang="en-US" sz="2000" b="1" dirty="0">
                <a:cs typeface="Arial" pitchFamily="34" charset="0"/>
              </a:rPr>
              <a:t>= -1.645</a:t>
            </a:r>
            <a:endParaRPr lang="el-GR" sz="2000" b="1" dirty="0">
              <a:cs typeface="Arial" pitchFamily="34" charset="0"/>
            </a:endParaRPr>
          </a:p>
        </p:txBody>
      </p:sp>
      <p:sp>
        <p:nvSpPr>
          <p:cNvPr id="208910" name="Line 1038"/>
          <p:cNvSpPr>
            <a:spLocks noChangeShapeType="1"/>
          </p:cNvSpPr>
          <p:nvPr/>
        </p:nvSpPr>
        <p:spPr bwMode="auto">
          <a:xfrm>
            <a:off x="3505200" y="3962400"/>
            <a:ext cx="39624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08914" name="Line 1042"/>
          <p:cNvSpPr>
            <a:spLocks noChangeShapeType="1"/>
          </p:cNvSpPr>
          <p:nvPr/>
        </p:nvSpPr>
        <p:spPr bwMode="auto">
          <a:xfrm>
            <a:off x="2362200" y="3962400"/>
            <a:ext cx="1143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08915" name="Text Box 1043"/>
          <p:cNvSpPr txBox="1">
            <a:spLocks noChangeArrowheads="1"/>
          </p:cNvSpPr>
          <p:nvPr/>
        </p:nvSpPr>
        <p:spPr bwMode="auto">
          <a:xfrm>
            <a:off x="4876800" y="4343400"/>
            <a:ext cx="457200" cy="366713"/>
          </a:xfrm>
          <a:prstGeom prst="rect">
            <a:avLst/>
          </a:prstGeom>
          <a:noFill/>
          <a:ln w="19050" algn="ctr">
            <a:noFill/>
            <a:miter lim="800000"/>
            <a:headEnd/>
            <a:tailEnd/>
          </a:ln>
          <a:effectLst/>
        </p:spPr>
        <p:txBody>
          <a:bodyPr>
            <a:spAutoFit/>
          </a:bodyPr>
          <a:lstStyle/>
          <a:p>
            <a:pPr>
              <a:spcBef>
                <a:spcPct val="50000"/>
              </a:spcBef>
            </a:pPr>
            <a:r>
              <a:rPr lang="en-US" sz="1800"/>
              <a:t>0</a:t>
            </a:r>
            <a:endParaRPr lang="el-GR" sz="1800" baseline="-25000">
              <a:cs typeface="Arial" pitchFamily="34" charset="0"/>
            </a:endParaRPr>
          </a:p>
        </p:txBody>
      </p:sp>
      <p:sp>
        <p:nvSpPr>
          <p:cNvPr id="208918" name="Text Box 1046"/>
          <p:cNvSpPr txBox="1">
            <a:spLocks noChangeArrowheads="1"/>
          </p:cNvSpPr>
          <p:nvPr/>
        </p:nvSpPr>
        <p:spPr bwMode="auto">
          <a:xfrm>
            <a:off x="990600" y="4800600"/>
            <a:ext cx="7696200" cy="1421928"/>
          </a:xfrm>
          <a:prstGeom prst="rect">
            <a:avLst/>
          </a:prstGeom>
          <a:noFill/>
          <a:ln w="19050" algn="ctr">
            <a:noFill/>
            <a:miter lim="800000"/>
            <a:headEnd/>
            <a:tailEnd/>
          </a:ln>
          <a:effectLst/>
        </p:spPr>
        <p:txBody>
          <a:bodyPr>
            <a:spAutoFit/>
          </a:bodyPr>
          <a:lstStyle/>
          <a:p>
            <a:pPr algn="l">
              <a:spcBef>
                <a:spcPct val="50000"/>
              </a:spcBef>
            </a:pPr>
            <a:r>
              <a:rPr lang="en-US" dirty="0"/>
              <a:t>This is a one-tailed test with </a:t>
            </a:r>
            <a:r>
              <a:rPr lang="en-US" b="1" dirty="0">
                <a:sym typeface="Symbol" pitchFamily="18" charset="2"/>
              </a:rPr>
              <a:t></a:t>
            </a:r>
            <a:r>
              <a:rPr lang="en-US" dirty="0">
                <a:sym typeface="Symbol" pitchFamily="18" charset="2"/>
              </a:rPr>
              <a:t> = </a:t>
            </a:r>
            <a:r>
              <a:rPr lang="en-US" dirty="0" smtClean="0">
                <a:sym typeface="Symbol" pitchFamily="18" charset="2"/>
              </a:rPr>
              <a:t>0.05  </a:t>
            </a:r>
            <a:endParaRPr lang="en-US" dirty="0">
              <a:sym typeface="Symbol" pitchFamily="18" charset="2"/>
            </a:endParaRPr>
          </a:p>
          <a:p>
            <a:pPr algn="l">
              <a:lnSpc>
                <a:spcPct val="40000"/>
              </a:lnSpc>
              <a:spcBef>
                <a:spcPct val="50000"/>
              </a:spcBef>
            </a:pPr>
            <a:r>
              <a:rPr lang="en-US" dirty="0">
                <a:sym typeface="Symbol" pitchFamily="18" charset="2"/>
              </a:rPr>
              <a:t>Since </a:t>
            </a:r>
            <a:r>
              <a:rPr lang="el-GR" b="1" dirty="0">
                <a:solidFill>
                  <a:schemeClr val="folHlink"/>
                </a:solidFill>
                <a:cs typeface="Arial" pitchFamily="34" charset="0"/>
                <a:sym typeface="Symbol" pitchFamily="18" charset="2"/>
              </a:rPr>
              <a:t>σ</a:t>
            </a:r>
            <a:r>
              <a:rPr lang="en-US" b="1" dirty="0">
                <a:solidFill>
                  <a:schemeClr val="folHlink"/>
                </a:solidFill>
                <a:sym typeface="Symbol" pitchFamily="18" charset="2"/>
              </a:rPr>
              <a:t> is known</a:t>
            </a:r>
            <a:r>
              <a:rPr lang="en-US" dirty="0">
                <a:sym typeface="Symbol" pitchFamily="18" charset="2"/>
              </a:rPr>
              <a:t>, the cutoff value is a </a:t>
            </a:r>
            <a:r>
              <a:rPr lang="en-US" dirty="0">
                <a:solidFill>
                  <a:schemeClr val="folHlink"/>
                </a:solidFill>
                <a:sym typeface="Symbol" pitchFamily="18" charset="2"/>
              </a:rPr>
              <a:t>z value</a:t>
            </a:r>
            <a:r>
              <a:rPr lang="en-US" dirty="0">
                <a:sym typeface="Symbol" pitchFamily="18" charset="2"/>
              </a:rPr>
              <a:t>:  </a:t>
            </a:r>
          </a:p>
          <a:p>
            <a:pPr algn="l">
              <a:lnSpc>
                <a:spcPct val="120000"/>
              </a:lnSpc>
              <a:spcBef>
                <a:spcPct val="50000"/>
              </a:spcBef>
            </a:pPr>
            <a:r>
              <a:rPr lang="en-US" dirty="0">
                <a:solidFill>
                  <a:schemeClr val="folHlink"/>
                </a:solidFill>
                <a:sym typeface="Symbol" pitchFamily="18" charset="2"/>
              </a:rPr>
              <a:t>Reject H</a:t>
            </a:r>
            <a:r>
              <a:rPr lang="en-US" baseline="-25000" dirty="0">
                <a:solidFill>
                  <a:schemeClr val="folHlink"/>
                </a:solidFill>
                <a:sym typeface="Symbol" pitchFamily="18" charset="2"/>
              </a:rPr>
              <a:t>0</a:t>
            </a:r>
            <a:r>
              <a:rPr lang="en-US" dirty="0">
                <a:solidFill>
                  <a:schemeClr val="folHlink"/>
                </a:solidFill>
                <a:sym typeface="Symbol" pitchFamily="18" charset="2"/>
              </a:rPr>
              <a:t> if  z &lt; z</a:t>
            </a:r>
            <a:r>
              <a:rPr lang="en-US" baseline="-25000" dirty="0">
                <a:solidFill>
                  <a:schemeClr val="folHlink"/>
                </a:solidFill>
                <a:sym typeface="Symbol" pitchFamily="18" charset="2"/>
              </a:rPr>
              <a:t></a:t>
            </a:r>
            <a:r>
              <a:rPr lang="en-US" dirty="0">
                <a:solidFill>
                  <a:schemeClr val="folHlink"/>
                </a:solidFill>
                <a:sym typeface="Symbol" pitchFamily="18" charset="2"/>
              </a:rPr>
              <a:t> = -1.645 ;  otherwise do not reject H</a:t>
            </a:r>
            <a:r>
              <a:rPr lang="en-US" baseline="-25000" dirty="0">
                <a:solidFill>
                  <a:schemeClr val="folHlink"/>
                </a:solidFill>
                <a:sym typeface="Symbol" pitchFamily="18" charset="2"/>
              </a:rPr>
              <a:t>0</a:t>
            </a:r>
          </a:p>
        </p:txBody>
      </p:sp>
      <p:sp>
        <p:nvSpPr>
          <p:cNvPr id="208920" name="Rectangle 1048"/>
          <p:cNvSpPr>
            <a:spLocks noGrp="1" noChangeArrowheads="1"/>
          </p:cNvSpPr>
          <p:nvPr>
            <p:ph type="title"/>
          </p:nvPr>
        </p:nvSpPr>
        <p:spPr>
          <a:xfrm>
            <a:off x="1122363" y="381000"/>
            <a:ext cx="7793037" cy="762000"/>
          </a:xfrm>
          <a:noFill/>
          <a:ln/>
        </p:spPr>
        <p:txBody>
          <a:bodyPr/>
          <a:lstStyle/>
          <a:p>
            <a:r>
              <a:rPr lang="en-US"/>
              <a:t>Hypothesis Testing Example</a:t>
            </a:r>
          </a:p>
        </p:txBody>
      </p:sp>
      <p:sp>
        <p:nvSpPr>
          <p:cNvPr id="208921" name="Text Box 1049"/>
          <p:cNvSpPr txBox="1">
            <a:spLocks noChangeArrowheads="1"/>
          </p:cNvSpPr>
          <p:nvPr/>
        </p:nvSpPr>
        <p:spPr bwMode="auto">
          <a:xfrm>
            <a:off x="7543800" y="1219200"/>
            <a:ext cx="1474788"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pic>
        <p:nvPicPr>
          <p:cNvPr id="208923" name="Picture 1051" descr="HH00714_[1]"/>
          <p:cNvPicPr>
            <a:picLocks noChangeAspect="1" noChangeArrowheads="1"/>
          </p:cNvPicPr>
          <p:nvPr/>
        </p:nvPicPr>
        <p:blipFill>
          <a:blip r:embed="rId2" cstate="print"/>
          <a:srcRect/>
          <a:stretch>
            <a:fillRect/>
          </a:stretch>
        </p:blipFill>
        <p:spPr bwMode="auto">
          <a:xfrm>
            <a:off x="8305800" y="4724400"/>
            <a:ext cx="838200" cy="914400"/>
          </a:xfrm>
          <a:prstGeom prst="rect">
            <a:avLst/>
          </a:prstGeom>
          <a:noFill/>
        </p:spPr>
      </p:pic>
      <p:sp>
        <p:nvSpPr>
          <p:cNvPr id="25" name="TextBox 24"/>
          <p:cNvSpPr txBox="1"/>
          <p:nvPr/>
        </p:nvSpPr>
        <p:spPr>
          <a:xfrm>
            <a:off x="152400" y="4267200"/>
            <a:ext cx="2590800" cy="369332"/>
          </a:xfrm>
          <a:prstGeom prst="rect">
            <a:avLst/>
          </a:prstGeom>
          <a:solidFill>
            <a:srgbClr val="FFFF00"/>
          </a:solidFill>
          <a:ln>
            <a:solidFill>
              <a:srgbClr val="C00000"/>
            </a:solidFill>
          </a:ln>
        </p:spPr>
        <p:txBody>
          <a:bodyPr wrap="square" rtlCol="0">
            <a:spAutoFit/>
          </a:bodyPr>
          <a:lstStyle/>
          <a:p>
            <a:r>
              <a:rPr lang="en-US" sz="1800" b="1" dirty="0" err="1" smtClean="0"/>
              <a:t>Normsinv</a:t>
            </a:r>
            <a:r>
              <a:rPr lang="en-US" sz="1800" b="1" dirty="0" smtClean="0"/>
              <a:t>(.05) = 1.645</a:t>
            </a:r>
            <a:endParaRPr lang="en-US" sz="1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Copyright ©2011 Pearson Education, Inc. publishing as Prentice Hall</a:t>
            </a:r>
          </a:p>
        </p:txBody>
      </p:sp>
      <p:sp>
        <p:nvSpPr>
          <p:cNvPr id="10" name="Slide Number Placeholder 4"/>
          <p:cNvSpPr>
            <a:spLocks noGrp="1"/>
          </p:cNvSpPr>
          <p:nvPr>
            <p:ph type="sldNum" sz="quarter" idx="11"/>
          </p:nvPr>
        </p:nvSpPr>
        <p:spPr/>
        <p:txBody>
          <a:bodyPr/>
          <a:lstStyle/>
          <a:p>
            <a:r>
              <a:rPr lang="en-US"/>
              <a:t>9-</a:t>
            </a:r>
            <a:fld id="{A7E5C129-0FD0-4EBF-8186-C4A73BD50683}" type="slidenum">
              <a:rPr lang="en-US"/>
              <a:pPr/>
              <a:t>31</a:t>
            </a:fld>
            <a:endParaRPr lang="en-US"/>
          </a:p>
        </p:txBody>
      </p:sp>
      <p:sp>
        <p:nvSpPr>
          <p:cNvPr id="211994" name="Rectangle 26"/>
          <p:cNvSpPr>
            <a:spLocks noChangeArrowheads="1"/>
          </p:cNvSpPr>
          <p:nvPr/>
        </p:nvSpPr>
        <p:spPr bwMode="auto">
          <a:xfrm>
            <a:off x="6629400" y="4572000"/>
            <a:ext cx="990600" cy="533400"/>
          </a:xfrm>
          <a:prstGeom prst="rect">
            <a:avLst/>
          </a:prstGeom>
          <a:solidFill>
            <a:srgbClr val="CCFFFF"/>
          </a:solidFill>
          <a:ln w="19050" algn="ctr">
            <a:noFill/>
            <a:miter lim="800000"/>
            <a:headEnd/>
            <a:tailEnd/>
          </a:ln>
          <a:effectLst/>
        </p:spPr>
        <p:txBody>
          <a:bodyPr wrap="none" anchor="ctr"/>
          <a:lstStyle/>
          <a:p>
            <a:endParaRPr lang="en-US"/>
          </a:p>
        </p:txBody>
      </p:sp>
      <p:sp>
        <p:nvSpPr>
          <p:cNvPr id="211988" name="Rectangle 20"/>
          <p:cNvSpPr>
            <a:spLocks noChangeArrowheads="1"/>
          </p:cNvSpPr>
          <p:nvPr/>
        </p:nvSpPr>
        <p:spPr bwMode="auto">
          <a:xfrm>
            <a:off x="685800" y="2667000"/>
            <a:ext cx="7924800" cy="990600"/>
          </a:xfrm>
          <a:prstGeom prst="rect">
            <a:avLst/>
          </a:prstGeom>
          <a:solidFill>
            <a:srgbClr val="FFFFDD"/>
          </a:solidFill>
          <a:ln w="19050" algn="ctr">
            <a:solidFill>
              <a:schemeClr val="tx1"/>
            </a:solidFill>
            <a:miter lim="800000"/>
            <a:headEnd/>
            <a:tailEnd/>
          </a:ln>
          <a:effectLst/>
        </p:spPr>
        <p:txBody>
          <a:bodyPr wrap="none" anchor="ctr"/>
          <a:lstStyle/>
          <a:p>
            <a:endParaRPr lang="en-US"/>
          </a:p>
        </p:txBody>
      </p:sp>
      <p:sp>
        <p:nvSpPr>
          <p:cNvPr id="211971" name="Rectangle 3"/>
          <p:cNvSpPr>
            <a:spLocks noGrp="1" noChangeArrowheads="1"/>
          </p:cNvSpPr>
          <p:nvPr>
            <p:ph type="body" idx="1"/>
          </p:nvPr>
        </p:nvSpPr>
        <p:spPr>
          <a:xfrm>
            <a:off x="685800" y="1600200"/>
            <a:ext cx="8153400" cy="2286000"/>
          </a:xfrm>
        </p:spPr>
        <p:txBody>
          <a:bodyPr/>
          <a:lstStyle/>
          <a:p>
            <a:pPr>
              <a:spcBef>
                <a:spcPct val="40000"/>
              </a:spcBef>
            </a:pPr>
            <a:r>
              <a:rPr lang="en-US" sz="2700" dirty="0"/>
              <a:t>5. 	Obtain sample evidence and compute the 	test statistic</a:t>
            </a:r>
          </a:p>
          <a:p>
            <a:pPr>
              <a:spcBef>
                <a:spcPct val="40000"/>
              </a:spcBef>
              <a:buFont typeface="Wingdings" pitchFamily="2" charset="2"/>
              <a:buNone/>
            </a:pPr>
            <a:r>
              <a:rPr lang="en-US" sz="2700" dirty="0"/>
              <a:t>Suppose a sample is taken with the following results:  </a:t>
            </a:r>
            <a:r>
              <a:rPr lang="en-US" sz="2700" dirty="0">
                <a:solidFill>
                  <a:schemeClr val="folHlink"/>
                </a:solidFill>
              </a:rPr>
              <a:t>n = 100,  </a:t>
            </a:r>
            <a:r>
              <a:rPr lang="en-US" sz="1000" dirty="0">
                <a:solidFill>
                  <a:schemeClr val="folHlink"/>
                </a:solidFill>
              </a:rPr>
              <a:t> </a:t>
            </a:r>
            <a:r>
              <a:rPr lang="en-US" sz="2700" dirty="0">
                <a:solidFill>
                  <a:schemeClr val="folHlink"/>
                </a:solidFill>
              </a:rPr>
              <a:t>x = 2.84</a:t>
            </a:r>
            <a:r>
              <a:rPr lang="en-US" dirty="0">
                <a:solidFill>
                  <a:schemeClr val="folHlink"/>
                </a:solidFill>
              </a:rPr>
              <a:t>  </a:t>
            </a:r>
            <a:r>
              <a:rPr lang="en-US" sz="2000" dirty="0">
                <a:solidFill>
                  <a:schemeClr val="folHlink"/>
                </a:solidFill>
              </a:rPr>
              <a:t>(</a:t>
            </a:r>
            <a:r>
              <a:rPr lang="en-US" sz="2000" dirty="0">
                <a:solidFill>
                  <a:schemeClr val="folHlink"/>
                </a:solidFill>
                <a:sym typeface="Symbol" pitchFamily="18" charset="2"/>
              </a:rPr>
              <a:t> = 0.8 is assumed known)</a:t>
            </a:r>
            <a:r>
              <a:rPr lang="en-US" dirty="0"/>
              <a:t> </a:t>
            </a:r>
          </a:p>
          <a:p>
            <a:pPr lvl="1">
              <a:lnSpc>
                <a:spcPct val="120000"/>
              </a:lnSpc>
              <a:spcBef>
                <a:spcPct val="40000"/>
              </a:spcBef>
            </a:pPr>
            <a:r>
              <a:rPr lang="en-US" sz="2300" dirty="0"/>
              <a:t>Then the test statistic is:</a:t>
            </a:r>
          </a:p>
        </p:txBody>
      </p:sp>
      <p:graphicFrame>
        <p:nvGraphicFramePr>
          <p:cNvPr id="211986" name="Object 18">
            <a:hlinkClick r:id="" action="ppaction://ole?verb=0"/>
          </p:cNvPr>
          <p:cNvGraphicFramePr>
            <a:graphicFrameLocks/>
          </p:cNvGraphicFramePr>
          <p:nvPr/>
        </p:nvGraphicFramePr>
        <p:xfrm>
          <a:off x="900113" y="4208463"/>
          <a:ext cx="6796087" cy="1828800"/>
        </p:xfrm>
        <a:graphic>
          <a:graphicData uri="http://schemas.openxmlformats.org/presentationml/2006/ole">
            <p:oleObj spid="_x0000_s211986" name="Equation" r:id="rId3" imgW="2527200" imgH="634680" progId="Equation.3">
              <p:embed/>
            </p:oleObj>
          </a:graphicData>
        </a:graphic>
      </p:graphicFrame>
      <p:sp>
        <p:nvSpPr>
          <p:cNvPr id="211987" name="Line 19"/>
          <p:cNvSpPr>
            <a:spLocks noChangeShapeType="1"/>
          </p:cNvSpPr>
          <p:nvPr/>
        </p:nvSpPr>
        <p:spPr bwMode="auto">
          <a:xfrm>
            <a:off x="3810000" y="3124200"/>
            <a:ext cx="233363" cy="0"/>
          </a:xfrm>
          <a:prstGeom prst="line">
            <a:avLst/>
          </a:prstGeom>
          <a:noFill/>
          <a:ln w="19050">
            <a:solidFill>
              <a:schemeClr val="folHlink"/>
            </a:solidFill>
            <a:round/>
            <a:headEnd/>
            <a:tailEnd/>
          </a:ln>
          <a:effectLst/>
        </p:spPr>
        <p:txBody>
          <a:bodyPr wrap="none" anchor="ctr"/>
          <a:lstStyle/>
          <a:p>
            <a:endParaRPr lang="en-US"/>
          </a:p>
        </p:txBody>
      </p:sp>
      <p:sp>
        <p:nvSpPr>
          <p:cNvPr id="211990" name="Rectangle 22"/>
          <p:cNvSpPr>
            <a:spLocks noGrp="1" noChangeArrowheads="1"/>
          </p:cNvSpPr>
          <p:nvPr>
            <p:ph type="title"/>
          </p:nvPr>
        </p:nvSpPr>
        <p:spPr>
          <a:xfrm>
            <a:off x="1046163" y="381000"/>
            <a:ext cx="7793037" cy="762000"/>
          </a:xfrm>
          <a:noFill/>
          <a:ln/>
        </p:spPr>
        <p:txBody>
          <a:bodyPr/>
          <a:lstStyle/>
          <a:p>
            <a:r>
              <a:rPr lang="en-US"/>
              <a:t>Hypothesis Testing Example</a:t>
            </a:r>
          </a:p>
        </p:txBody>
      </p:sp>
      <p:pic>
        <p:nvPicPr>
          <p:cNvPr id="211992" name="Picture 24" descr="HH00714_[1]"/>
          <p:cNvPicPr>
            <a:picLocks noChangeAspect="1" noChangeArrowheads="1"/>
          </p:cNvPicPr>
          <p:nvPr/>
        </p:nvPicPr>
        <p:blipFill>
          <a:blip r:embed="rId4" cstate="print"/>
          <a:srcRect/>
          <a:stretch>
            <a:fillRect/>
          </a:stretch>
        </p:blipFill>
        <p:spPr bwMode="auto">
          <a:xfrm>
            <a:off x="8051800" y="5486400"/>
            <a:ext cx="908050" cy="990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r>
              <a:rPr lang="en-US"/>
              <a:t>Copyright ©2011 Pearson Education, Inc. publishing as Prentice Hall</a:t>
            </a:r>
          </a:p>
        </p:txBody>
      </p:sp>
      <p:sp>
        <p:nvSpPr>
          <p:cNvPr id="26" name="Slide Number Placeholder 4"/>
          <p:cNvSpPr>
            <a:spLocks noGrp="1"/>
          </p:cNvSpPr>
          <p:nvPr>
            <p:ph type="sldNum" sz="quarter" idx="11"/>
          </p:nvPr>
        </p:nvSpPr>
        <p:spPr/>
        <p:txBody>
          <a:bodyPr/>
          <a:lstStyle/>
          <a:p>
            <a:r>
              <a:rPr lang="en-US"/>
              <a:t>9-</a:t>
            </a:r>
            <a:fld id="{52D9DC91-3E46-44D1-8BA1-CBD210299690}" type="slidenum">
              <a:rPr lang="en-US"/>
              <a:pPr/>
              <a:t>32</a:t>
            </a:fld>
            <a:endParaRPr lang="en-US"/>
          </a:p>
        </p:txBody>
      </p:sp>
      <p:sp>
        <p:nvSpPr>
          <p:cNvPr id="209951" name="Rectangle 31"/>
          <p:cNvSpPr>
            <a:spLocks noChangeArrowheads="1"/>
          </p:cNvSpPr>
          <p:nvPr/>
        </p:nvSpPr>
        <p:spPr bwMode="auto">
          <a:xfrm>
            <a:off x="2362200" y="4479925"/>
            <a:ext cx="609600" cy="381000"/>
          </a:xfrm>
          <a:prstGeom prst="rect">
            <a:avLst/>
          </a:prstGeom>
          <a:solidFill>
            <a:srgbClr val="CCFFFF"/>
          </a:solidFill>
          <a:ln w="9525" algn="ctr">
            <a:solidFill>
              <a:schemeClr val="tx1"/>
            </a:solidFill>
            <a:miter lim="800000"/>
            <a:headEnd/>
            <a:tailEnd/>
          </a:ln>
          <a:effectLst/>
        </p:spPr>
        <p:txBody>
          <a:bodyPr wrap="none" anchor="ctr"/>
          <a:lstStyle/>
          <a:p>
            <a:endParaRPr lang="en-US"/>
          </a:p>
        </p:txBody>
      </p:sp>
      <p:sp>
        <p:nvSpPr>
          <p:cNvPr id="209925" name="Text Box 5"/>
          <p:cNvSpPr txBox="1">
            <a:spLocks noChangeArrowheads="1"/>
          </p:cNvSpPr>
          <p:nvPr/>
        </p:nvSpPr>
        <p:spPr bwMode="auto">
          <a:xfrm>
            <a:off x="2133600" y="3794125"/>
            <a:ext cx="9906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Reject H</a:t>
            </a:r>
            <a:r>
              <a:rPr lang="en-US" sz="1400" baseline="-25000"/>
              <a:t>0</a:t>
            </a:r>
          </a:p>
        </p:txBody>
      </p:sp>
      <p:sp>
        <p:nvSpPr>
          <p:cNvPr id="209936" name="Text Box 16"/>
          <p:cNvSpPr txBox="1">
            <a:spLocks noChangeArrowheads="1"/>
          </p:cNvSpPr>
          <p:nvPr/>
        </p:nvSpPr>
        <p:spPr bwMode="auto">
          <a:xfrm>
            <a:off x="3962400" y="3794125"/>
            <a:ext cx="15240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Do not reject H</a:t>
            </a:r>
            <a:r>
              <a:rPr lang="en-US" sz="1400" baseline="-25000"/>
              <a:t>0</a:t>
            </a:r>
          </a:p>
        </p:txBody>
      </p:sp>
      <p:sp>
        <p:nvSpPr>
          <p:cNvPr id="209926" name="Freeform 6"/>
          <p:cNvSpPr>
            <a:spLocks/>
          </p:cNvSpPr>
          <p:nvPr/>
        </p:nvSpPr>
        <p:spPr bwMode="auto">
          <a:xfrm>
            <a:off x="2286000" y="3336925"/>
            <a:ext cx="833438" cy="228600"/>
          </a:xfrm>
          <a:custGeom>
            <a:avLst/>
            <a:gdLst/>
            <a:ahLst/>
            <a:cxnLst>
              <a:cxn ang="0">
                <a:pos x="9" y="177"/>
              </a:cxn>
              <a:cxn ang="0">
                <a:pos x="0" y="132"/>
              </a:cxn>
              <a:cxn ang="0">
                <a:pos x="258" y="114"/>
              </a:cxn>
              <a:cxn ang="0">
                <a:pos x="423" y="66"/>
              </a:cxn>
              <a:cxn ang="0">
                <a:pos x="504" y="48"/>
              </a:cxn>
              <a:cxn ang="0">
                <a:pos x="582" y="0"/>
              </a:cxn>
              <a:cxn ang="0">
                <a:pos x="582" y="183"/>
              </a:cxn>
              <a:cxn ang="0">
                <a:pos x="9" y="182"/>
              </a:cxn>
              <a:cxn ang="0">
                <a:pos x="9" y="177"/>
              </a:cxn>
            </a:cxnLst>
            <a:rect l="0" t="0" r="r" b="b"/>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09927" name="Freeform 7"/>
          <p:cNvSpPr>
            <a:spLocks/>
          </p:cNvSpPr>
          <p:nvPr/>
        </p:nvSpPr>
        <p:spPr bwMode="auto">
          <a:xfrm>
            <a:off x="2362200" y="2193925"/>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09928" name="Freeform 8"/>
          <p:cNvSpPr>
            <a:spLocks/>
          </p:cNvSpPr>
          <p:nvPr/>
        </p:nvSpPr>
        <p:spPr bwMode="auto">
          <a:xfrm>
            <a:off x="4724400" y="2193925"/>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09929" name="Line 9"/>
          <p:cNvSpPr>
            <a:spLocks noChangeShapeType="1"/>
          </p:cNvSpPr>
          <p:nvPr/>
        </p:nvSpPr>
        <p:spPr bwMode="auto">
          <a:xfrm>
            <a:off x="2133600" y="3565525"/>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09930" name="Line 10"/>
          <p:cNvSpPr>
            <a:spLocks noChangeShapeType="1"/>
          </p:cNvSpPr>
          <p:nvPr/>
        </p:nvSpPr>
        <p:spPr bwMode="auto">
          <a:xfrm>
            <a:off x="2362200" y="3032125"/>
            <a:ext cx="457200" cy="4572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09931" name="Rectangle 11"/>
          <p:cNvSpPr>
            <a:spLocks noChangeArrowheads="1"/>
          </p:cNvSpPr>
          <p:nvPr/>
        </p:nvSpPr>
        <p:spPr bwMode="auto">
          <a:xfrm flipH="1">
            <a:off x="1752600" y="2651125"/>
            <a:ext cx="12954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a:sym typeface="Symbol" pitchFamily="18" charset="2"/>
              </a:rPr>
              <a:t> </a:t>
            </a:r>
            <a:r>
              <a:rPr lang="en-US" sz="2000"/>
              <a:t>= .05</a:t>
            </a:r>
          </a:p>
        </p:txBody>
      </p:sp>
      <p:sp>
        <p:nvSpPr>
          <p:cNvPr id="209932" name="Line 12"/>
          <p:cNvSpPr>
            <a:spLocks noChangeShapeType="1"/>
          </p:cNvSpPr>
          <p:nvPr/>
        </p:nvSpPr>
        <p:spPr bwMode="auto">
          <a:xfrm>
            <a:off x="4724400" y="2193925"/>
            <a:ext cx="0" cy="1371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209933" name="Line 13"/>
          <p:cNvSpPr>
            <a:spLocks noChangeShapeType="1"/>
          </p:cNvSpPr>
          <p:nvPr/>
        </p:nvSpPr>
        <p:spPr bwMode="auto">
          <a:xfrm>
            <a:off x="3124200" y="3641725"/>
            <a:ext cx="0" cy="304800"/>
          </a:xfrm>
          <a:prstGeom prst="line">
            <a:avLst/>
          </a:prstGeom>
          <a:noFill/>
          <a:ln w="19050">
            <a:solidFill>
              <a:schemeClr val="tx1"/>
            </a:solidFill>
            <a:round/>
            <a:headEnd/>
            <a:tailEnd/>
          </a:ln>
          <a:effectLst/>
        </p:spPr>
        <p:txBody>
          <a:bodyPr wrap="none" anchor="ctr"/>
          <a:lstStyle/>
          <a:p>
            <a:endParaRPr lang="en-US"/>
          </a:p>
        </p:txBody>
      </p:sp>
      <p:sp>
        <p:nvSpPr>
          <p:cNvPr id="209934" name="Text Box 14"/>
          <p:cNvSpPr txBox="1">
            <a:spLocks noChangeArrowheads="1"/>
          </p:cNvSpPr>
          <p:nvPr/>
        </p:nvSpPr>
        <p:spPr bwMode="auto">
          <a:xfrm>
            <a:off x="2743200" y="4098925"/>
            <a:ext cx="990600" cy="396875"/>
          </a:xfrm>
          <a:prstGeom prst="rect">
            <a:avLst/>
          </a:prstGeom>
          <a:noFill/>
          <a:ln w="19050" algn="ctr">
            <a:noFill/>
            <a:miter lim="800000"/>
            <a:headEnd/>
            <a:tailEnd/>
          </a:ln>
          <a:effectLst/>
        </p:spPr>
        <p:txBody>
          <a:bodyPr>
            <a:spAutoFit/>
          </a:bodyPr>
          <a:lstStyle/>
          <a:p>
            <a:pPr algn="l">
              <a:spcBef>
                <a:spcPct val="50000"/>
              </a:spcBef>
            </a:pPr>
            <a:r>
              <a:rPr lang="en-US" sz="2000" b="1">
                <a:cs typeface="Arial" pitchFamily="34" charset="0"/>
              </a:rPr>
              <a:t>-1.645</a:t>
            </a:r>
            <a:endParaRPr lang="el-GR" sz="2000" b="1">
              <a:cs typeface="Arial" pitchFamily="34" charset="0"/>
            </a:endParaRPr>
          </a:p>
        </p:txBody>
      </p:sp>
      <p:sp>
        <p:nvSpPr>
          <p:cNvPr id="209935" name="Line 15"/>
          <p:cNvSpPr>
            <a:spLocks noChangeShapeType="1"/>
          </p:cNvSpPr>
          <p:nvPr/>
        </p:nvSpPr>
        <p:spPr bwMode="auto">
          <a:xfrm>
            <a:off x="3124200" y="3794125"/>
            <a:ext cx="39624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09937" name="Line 17"/>
          <p:cNvSpPr>
            <a:spLocks noChangeShapeType="1"/>
          </p:cNvSpPr>
          <p:nvPr/>
        </p:nvSpPr>
        <p:spPr bwMode="auto">
          <a:xfrm>
            <a:off x="1981200" y="3794125"/>
            <a:ext cx="1143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09938" name="Text Box 18"/>
          <p:cNvSpPr txBox="1">
            <a:spLocks noChangeArrowheads="1"/>
          </p:cNvSpPr>
          <p:nvPr/>
        </p:nvSpPr>
        <p:spPr bwMode="auto">
          <a:xfrm>
            <a:off x="4495800" y="4098925"/>
            <a:ext cx="457200" cy="396875"/>
          </a:xfrm>
          <a:prstGeom prst="rect">
            <a:avLst/>
          </a:prstGeom>
          <a:noFill/>
          <a:ln w="19050" algn="ctr">
            <a:noFill/>
            <a:miter lim="800000"/>
            <a:headEnd/>
            <a:tailEnd/>
          </a:ln>
          <a:effectLst/>
        </p:spPr>
        <p:txBody>
          <a:bodyPr>
            <a:spAutoFit/>
          </a:bodyPr>
          <a:lstStyle/>
          <a:p>
            <a:pPr>
              <a:spcBef>
                <a:spcPct val="50000"/>
              </a:spcBef>
            </a:pPr>
            <a:r>
              <a:rPr lang="en-US" sz="2000" b="1"/>
              <a:t>0</a:t>
            </a:r>
            <a:endParaRPr lang="el-GR" sz="2000" b="1" baseline="-25000">
              <a:cs typeface="Arial" pitchFamily="34" charset="0"/>
            </a:endParaRPr>
          </a:p>
        </p:txBody>
      </p:sp>
      <p:sp>
        <p:nvSpPr>
          <p:cNvPr id="209941" name="Text Box 21"/>
          <p:cNvSpPr txBox="1">
            <a:spLocks noGrp="1" noChangeArrowheads="1"/>
          </p:cNvSpPr>
          <p:nvPr>
            <p:ph type="body" idx="1"/>
          </p:nvPr>
        </p:nvSpPr>
        <p:spPr>
          <a:xfrm>
            <a:off x="762000" y="1600200"/>
            <a:ext cx="8077200" cy="609600"/>
          </a:xfrm>
          <a:noFill/>
          <a:ln/>
        </p:spPr>
        <p:txBody>
          <a:bodyPr/>
          <a:lstStyle/>
          <a:p>
            <a:pPr>
              <a:spcBef>
                <a:spcPct val="40000"/>
              </a:spcBef>
            </a:pPr>
            <a:r>
              <a:rPr lang="en-US" sz="2700"/>
              <a:t> 6. Reach a decision and interpret the result</a:t>
            </a:r>
          </a:p>
        </p:txBody>
      </p:sp>
      <p:sp>
        <p:nvSpPr>
          <p:cNvPr id="209942" name="Text Box 22"/>
          <p:cNvSpPr txBox="1">
            <a:spLocks noChangeArrowheads="1"/>
          </p:cNvSpPr>
          <p:nvPr/>
        </p:nvSpPr>
        <p:spPr bwMode="auto">
          <a:xfrm>
            <a:off x="2362200" y="4479925"/>
            <a:ext cx="685800" cy="396875"/>
          </a:xfrm>
          <a:prstGeom prst="rect">
            <a:avLst/>
          </a:prstGeom>
          <a:noFill/>
          <a:ln w="19050" algn="ctr">
            <a:noFill/>
            <a:miter lim="800000"/>
            <a:headEnd/>
            <a:tailEnd/>
          </a:ln>
          <a:effectLst/>
        </p:spPr>
        <p:txBody>
          <a:bodyPr>
            <a:spAutoFit/>
          </a:bodyPr>
          <a:lstStyle/>
          <a:p>
            <a:pPr algn="l">
              <a:spcBef>
                <a:spcPct val="50000"/>
              </a:spcBef>
            </a:pPr>
            <a:r>
              <a:rPr lang="en-US" sz="2000" b="1">
                <a:solidFill>
                  <a:schemeClr val="folHlink"/>
                </a:solidFill>
                <a:cs typeface="Arial" pitchFamily="34" charset="0"/>
              </a:rPr>
              <a:t>-2.0</a:t>
            </a:r>
            <a:endParaRPr lang="el-GR" sz="2000" b="1">
              <a:solidFill>
                <a:schemeClr val="folHlink"/>
              </a:solidFill>
              <a:cs typeface="Arial" pitchFamily="34" charset="0"/>
            </a:endParaRPr>
          </a:p>
        </p:txBody>
      </p:sp>
      <p:sp>
        <p:nvSpPr>
          <p:cNvPr id="209943" name="Line 23"/>
          <p:cNvSpPr>
            <a:spLocks noChangeShapeType="1"/>
          </p:cNvSpPr>
          <p:nvPr/>
        </p:nvSpPr>
        <p:spPr bwMode="auto">
          <a:xfrm flipV="1">
            <a:off x="2667000" y="4098925"/>
            <a:ext cx="0" cy="457200"/>
          </a:xfrm>
          <a:prstGeom prst="line">
            <a:avLst/>
          </a:prstGeom>
          <a:noFill/>
          <a:ln w="57150">
            <a:solidFill>
              <a:schemeClr val="folHlink"/>
            </a:solidFill>
            <a:round/>
            <a:headEnd/>
            <a:tailEnd type="triangle" w="med" len="med"/>
          </a:ln>
          <a:effectLst/>
        </p:spPr>
        <p:txBody>
          <a:bodyPr wrap="none" anchor="ctr"/>
          <a:lstStyle/>
          <a:p>
            <a:endParaRPr lang="en-US"/>
          </a:p>
        </p:txBody>
      </p:sp>
      <p:sp>
        <p:nvSpPr>
          <p:cNvPr id="209944" name="Text Box 24"/>
          <p:cNvSpPr txBox="1">
            <a:spLocks noChangeArrowheads="1"/>
          </p:cNvSpPr>
          <p:nvPr/>
        </p:nvSpPr>
        <p:spPr bwMode="auto">
          <a:xfrm>
            <a:off x="381000" y="4953000"/>
            <a:ext cx="8077200" cy="1200329"/>
          </a:xfrm>
          <a:prstGeom prst="rect">
            <a:avLst/>
          </a:prstGeom>
          <a:noFill/>
          <a:ln w="19050" algn="ctr">
            <a:noFill/>
            <a:miter lim="800000"/>
            <a:headEnd/>
            <a:tailEnd/>
          </a:ln>
          <a:effectLst/>
        </p:spPr>
        <p:txBody>
          <a:bodyPr wrap="square">
            <a:spAutoFit/>
          </a:bodyPr>
          <a:lstStyle/>
          <a:p>
            <a:pPr algn="l">
              <a:spcBef>
                <a:spcPct val="50000"/>
              </a:spcBef>
            </a:pPr>
            <a:r>
              <a:rPr lang="en-US" dirty="0">
                <a:solidFill>
                  <a:schemeClr val="folHlink"/>
                </a:solidFill>
              </a:rPr>
              <a:t>Since  z = -2.0 &lt; -1.645,  we </a:t>
            </a:r>
            <a:r>
              <a:rPr lang="en-US" u="sng" dirty="0">
                <a:solidFill>
                  <a:schemeClr val="folHlink"/>
                </a:solidFill>
              </a:rPr>
              <a:t>reject the null hypothesis</a:t>
            </a:r>
            <a:r>
              <a:rPr lang="en-US" dirty="0"/>
              <a:t>  that the mean number of TVs in US homes is at least 3.  There is sufficient evidence that the mean is less than 3.</a:t>
            </a:r>
          </a:p>
        </p:txBody>
      </p:sp>
      <p:sp>
        <p:nvSpPr>
          <p:cNvPr id="209946" name="Rectangle 26"/>
          <p:cNvSpPr>
            <a:spLocks noGrp="1" noChangeArrowheads="1"/>
          </p:cNvSpPr>
          <p:nvPr>
            <p:ph type="title"/>
          </p:nvPr>
        </p:nvSpPr>
        <p:spPr>
          <a:noFill/>
          <a:ln/>
        </p:spPr>
        <p:txBody>
          <a:bodyPr/>
          <a:lstStyle/>
          <a:p>
            <a:r>
              <a:rPr lang="en-US"/>
              <a:t>Hypothesis Testing Example</a:t>
            </a:r>
          </a:p>
        </p:txBody>
      </p:sp>
      <p:sp>
        <p:nvSpPr>
          <p:cNvPr id="209947" name="Text Box 27"/>
          <p:cNvSpPr txBox="1">
            <a:spLocks noChangeArrowheads="1"/>
          </p:cNvSpPr>
          <p:nvPr/>
        </p:nvSpPr>
        <p:spPr bwMode="auto">
          <a:xfrm>
            <a:off x="7543800" y="1219200"/>
            <a:ext cx="1474788"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
        <p:nvSpPr>
          <p:cNvPr id="209948" name="Text Box 28"/>
          <p:cNvSpPr txBox="1">
            <a:spLocks noChangeArrowheads="1"/>
          </p:cNvSpPr>
          <p:nvPr/>
        </p:nvSpPr>
        <p:spPr bwMode="auto">
          <a:xfrm>
            <a:off x="7239000" y="3413125"/>
            <a:ext cx="381000" cy="396875"/>
          </a:xfrm>
          <a:prstGeom prst="rect">
            <a:avLst/>
          </a:prstGeom>
          <a:noFill/>
          <a:ln w="19050" algn="ctr">
            <a:noFill/>
            <a:miter lim="800000"/>
            <a:headEnd/>
            <a:tailEnd/>
          </a:ln>
          <a:effectLst/>
        </p:spPr>
        <p:txBody>
          <a:bodyPr>
            <a:spAutoFit/>
          </a:bodyPr>
          <a:lstStyle/>
          <a:p>
            <a:pPr algn="l">
              <a:spcBef>
                <a:spcPct val="50000"/>
              </a:spcBef>
            </a:pPr>
            <a:r>
              <a:rPr lang="en-US" sz="2000" b="1">
                <a:cs typeface="Arial" pitchFamily="34" charset="0"/>
              </a:rPr>
              <a:t>z</a:t>
            </a:r>
            <a:endParaRPr lang="el-GR" sz="2000" b="1">
              <a:cs typeface="Arial" pitchFamily="34" charset="0"/>
            </a:endParaRPr>
          </a:p>
        </p:txBody>
      </p:sp>
      <p:pic>
        <p:nvPicPr>
          <p:cNvPr id="209952" name="Picture 32" descr="HH00714_[1]"/>
          <p:cNvPicPr>
            <a:picLocks noChangeAspect="1" noChangeArrowheads="1"/>
          </p:cNvPicPr>
          <p:nvPr/>
        </p:nvPicPr>
        <p:blipFill>
          <a:blip r:embed="rId2" cstate="print"/>
          <a:srcRect/>
          <a:stretch>
            <a:fillRect/>
          </a:stretch>
        </p:blipFill>
        <p:spPr bwMode="auto">
          <a:xfrm>
            <a:off x="8305800" y="5638800"/>
            <a:ext cx="838200" cy="914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
          <p:cNvSpPr>
            <a:spLocks noGrp="1"/>
          </p:cNvSpPr>
          <p:nvPr>
            <p:ph type="ftr" sz="quarter" idx="10"/>
          </p:nvPr>
        </p:nvSpPr>
        <p:spPr/>
        <p:txBody>
          <a:bodyPr/>
          <a:lstStyle/>
          <a:p>
            <a:r>
              <a:rPr lang="en-US"/>
              <a:t>Copyright ©2011 Pearson Education, Inc. publishing as Prentice Hall</a:t>
            </a:r>
          </a:p>
        </p:txBody>
      </p:sp>
      <p:sp>
        <p:nvSpPr>
          <p:cNvPr id="36" name="Slide Number Placeholder 4"/>
          <p:cNvSpPr>
            <a:spLocks noGrp="1"/>
          </p:cNvSpPr>
          <p:nvPr>
            <p:ph type="sldNum" sz="quarter" idx="11"/>
          </p:nvPr>
        </p:nvSpPr>
        <p:spPr/>
        <p:txBody>
          <a:bodyPr/>
          <a:lstStyle/>
          <a:p>
            <a:r>
              <a:rPr lang="en-US"/>
              <a:t>9-</a:t>
            </a:r>
            <a:fld id="{6E67ADBE-9027-4076-B0F4-7741F64B7AEF}" type="slidenum">
              <a:rPr lang="en-US"/>
              <a:pPr/>
              <a:t>33</a:t>
            </a:fld>
            <a:endParaRPr lang="en-US"/>
          </a:p>
        </p:txBody>
      </p:sp>
      <p:sp>
        <p:nvSpPr>
          <p:cNvPr id="213028" name="Rectangle 36"/>
          <p:cNvSpPr>
            <a:spLocks noChangeArrowheads="1"/>
          </p:cNvSpPr>
          <p:nvPr/>
        </p:nvSpPr>
        <p:spPr bwMode="auto">
          <a:xfrm>
            <a:off x="2819400" y="4267200"/>
            <a:ext cx="838200" cy="381000"/>
          </a:xfrm>
          <a:prstGeom prst="rect">
            <a:avLst/>
          </a:prstGeom>
          <a:solidFill>
            <a:srgbClr val="F9DEDB"/>
          </a:solidFill>
          <a:ln w="19050" algn="ctr">
            <a:noFill/>
            <a:miter lim="800000"/>
            <a:headEnd/>
            <a:tailEnd/>
          </a:ln>
          <a:effectLst/>
        </p:spPr>
        <p:txBody>
          <a:bodyPr wrap="none" anchor="ctr"/>
          <a:lstStyle/>
          <a:p>
            <a:endParaRPr lang="en-US"/>
          </a:p>
        </p:txBody>
      </p:sp>
      <p:sp>
        <p:nvSpPr>
          <p:cNvPr id="213025" name="Rectangle 33"/>
          <p:cNvSpPr>
            <a:spLocks noChangeArrowheads="1"/>
          </p:cNvSpPr>
          <p:nvPr/>
        </p:nvSpPr>
        <p:spPr bwMode="auto">
          <a:xfrm>
            <a:off x="2362200" y="4648200"/>
            <a:ext cx="762000" cy="381000"/>
          </a:xfrm>
          <a:prstGeom prst="rect">
            <a:avLst/>
          </a:prstGeom>
          <a:solidFill>
            <a:srgbClr val="E1FFF7"/>
          </a:solidFill>
          <a:ln w="19050" algn="ctr">
            <a:noFill/>
            <a:miter lim="800000"/>
            <a:headEnd/>
            <a:tailEnd/>
          </a:ln>
          <a:effectLst/>
        </p:spPr>
        <p:txBody>
          <a:bodyPr wrap="none" anchor="ctr"/>
          <a:lstStyle/>
          <a:p>
            <a:endParaRPr lang="en-US"/>
          </a:p>
        </p:txBody>
      </p:sp>
      <p:sp>
        <p:nvSpPr>
          <p:cNvPr id="213024" name="Rectangle 32"/>
          <p:cNvSpPr>
            <a:spLocks noChangeArrowheads="1"/>
          </p:cNvSpPr>
          <p:nvPr/>
        </p:nvSpPr>
        <p:spPr bwMode="auto">
          <a:xfrm>
            <a:off x="7924800" y="4876800"/>
            <a:ext cx="1066800" cy="533400"/>
          </a:xfrm>
          <a:prstGeom prst="rect">
            <a:avLst/>
          </a:prstGeom>
          <a:solidFill>
            <a:srgbClr val="F9DEDB"/>
          </a:solidFill>
          <a:ln w="19050" algn="ctr">
            <a:noFill/>
            <a:miter lim="800000"/>
            <a:headEnd/>
            <a:tailEnd/>
          </a:ln>
          <a:effectLst/>
        </p:spPr>
        <p:txBody>
          <a:bodyPr wrap="none" anchor="ctr"/>
          <a:lstStyle/>
          <a:p>
            <a:endParaRPr lang="en-US"/>
          </a:p>
        </p:txBody>
      </p:sp>
      <p:sp>
        <p:nvSpPr>
          <p:cNvPr id="212995" name="Text Box 3"/>
          <p:cNvSpPr txBox="1">
            <a:spLocks noChangeArrowheads="1"/>
          </p:cNvSpPr>
          <p:nvPr/>
        </p:nvSpPr>
        <p:spPr bwMode="auto">
          <a:xfrm>
            <a:off x="2133600" y="3962400"/>
            <a:ext cx="990600" cy="304800"/>
          </a:xfrm>
          <a:prstGeom prst="rect">
            <a:avLst/>
          </a:prstGeom>
          <a:solidFill>
            <a:srgbClr val="FAFEB4"/>
          </a:solidFill>
          <a:ln w="19050" algn="ctr">
            <a:noFill/>
            <a:miter lim="800000"/>
            <a:headEnd/>
            <a:tailEnd/>
          </a:ln>
          <a:effectLst/>
        </p:spPr>
        <p:txBody>
          <a:bodyPr>
            <a:spAutoFit/>
          </a:bodyPr>
          <a:lstStyle/>
          <a:p>
            <a:pPr>
              <a:spcBef>
                <a:spcPct val="50000"/>
              </a:spcBef>
            </a:pPr>
            <a:r>
              <a:rPr lang="en-US" sz="1400" dirty="0"/>
              <a:t>Reject H</a:t>
            </a:r>
            <a:r>
              <a:rPr lang="en-US" sz="1400" baseline="-25000" dirty="0"/>
              <a:t>0</a:t>
            </a:r>
          </a:p>
        </p:txBody>
      </p:sp>
      <p:sp>
        <p:nvSpPr>
          <p:cNvPr id="212996" name="Freeform 4"/>
          <p:cNvSpPr>
            <a:spLocks/>
          </p:cNvSpPr>
          <p:nvPr/>
        </p:nvSpPr>
        <p:spPr bwMode="auto">
          <a:xfrm>
            <a:off x="2286000" y="3505200"/>
            <a:ext cx="833438" cy="228600"/>
          </a:xfrm>
          <a:custGeom>
            <a:avLst/>
            <a:gdLst/>
            <a:ahLst/>
            <a:cxnLst>
              <a:cxn ang="0">
                <a:pos x="9" y="177"/>
              </a:cxn>
              <a:cxn ang="0">
                <a:pos x="0" y="132"/>
              </a:cxn>
              <a:cxn ang="0">
                <a:pos x="258" y="114"/>
              </a:cxn>
              <a:cxn ang="0">
                <a:pos x="423" y="66"/>
              </a:cxn>
              <a:cxn ang="0">
                <a:pos x="504" y="48"/>
              </a:cxn>
              <a:cxn ang="0">
                <a:pos x="582" y="0"/>
              </a:cxn>
              <a:cxn ang="0">
                <a:pos x="582" y="183"/>
              </a:cxn>
              <a:cxn ang="0">
                <a:pos x="9" y="182"/>
              </a:cxn>
              <a:cxn ang="0">
                <a:pos x="9" y="177"/>
              </a:cxn>
            </a:cxnLst>
            <a:rect l="0" t="0" r="r" b="b"/>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12997" name="Freeform 5"/>
          <p:cNvSpPr>
            <a:spLocks/>
          </p:cNvSpPr>
          <p:nvPr/>
        </p:nvSpPr>
        <p:spPr bwMode="auto">
          <a:xfrm>
            <a:off x="2362200" y="23622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12998" name="Freeform 6"/>
          <p:cNvSpPr>
            <a:spLocks/>
          </p:cNvSpPr>
          <p:nvPr/>
        </p:nvSpPr>
        <p:spPr bwMode="auto">
          <a:xfrm>
            <a:off x="4724400" y="23622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12999" name="Line 7"/>
          <p:cNvSpPr>
            <a:spLocks noChangeShapeType="1"/>
          </p:cNvSpPr>
          <p:nvPr/>
        </p:nvSpPr>
        <p:spPr bwMode="auto">
          <a:xfrm>
            <a:off x="2133600" y="37338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13000" name="Line 8"/>
          <p:cNvSpPr>
            <a:spLocks noChangeShapeType="1"/>
          </p:cNvSpPr>
          <p:nvPr/>
        </p:nvSpPr>
        <p:spPr bwMode="auto">
          <a:xfrm>
            <a:off x="2362200" y="3200400"/>
            <a:ext cx="457200" cy="4572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13001" name="Rectangle 9"/>
          <p:cNvSpPr>
            <a:spLocks noChangeArrowheads="1"/>
          </p:cNvSpPr>
          <p:nvPr/>
        </p:nvSpPr>
        <p:spPr bwMode="auto">
          <a:xfrm flipH="1">
            <a:off x="1752600" y="2819400"/>
            <a:ext cx="12954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a:sym typeface="Symbol" pitchFamily="18" charset="2"/>
              </a:rPr>
              <a:t> </a:t>
            </a:r>
            <a:r>
              <a:rPr lang="en-US" sz="2000"/>
              <a:t>= .05</a:t>
            </a:r>
          </a:p>
        </p:txBody>
      </p:sp>
      <p:sp>
        <p:nvSpPr>
          <p:cNvPr id="213002" name="Line 10"/>
          <p:cNvSpPr>
            <a:spLocks noChangeShapeType="1"/>
          </p:cNvSpPr>
          <p:nvPr/>
        </p:nvSpPr>
        <p:spPr bwMode="auto">
          <a:xfrm>
            <a:off x="4724400" y="2362200"/>
            <a:ext cx="0" cy="1371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213003" name="Line 11"/>
          <p:cNvSpPr>
            <a:spLocks noChangeShapeType="1"/>
          </p:cNvSpPr>
          <p:nvPr/>
        </p:nvSpPr>
        <p:spPr bwMode="auto">
          <a:xfrm>
            <a:off x="3124200" y="3810000"/>
            <a:ext cx="0" cy="304800"/>
          </a:xfrm>
          <a:prstGeom prst="line">
            <a:avLst/>
          </a:prstGeom>
          <a:noFill/>
          <a:ln w="19050">
            <a:solidFill>
              <a:schemeClr val="tx1"/>
            </a:solidFill>
            <a:round/>
            <a:headEnd/>
            <a:tailEnd/>
          </a:ln>
          <a:effectLst/>
        </p:spPr>
        <p:txBody>
          <a:bodyPr wrap="none" anchor="ctr"/>
          <a:lstStyle/>
          <a:p>
            <a:endParaRPr lang="en-US"/>
          </a:p>
        </p:txBody>
      </p:sp>
      <p:sp>
        <p:nvSpPr>
          <p:cNvPr id="213004" name="Text Box 12"/>
          <p:cNvSpPr txBox="1">
            <a:spLocks noChangeArrowheads="1"/>
          </p:cNvSpPr>
          <p:nvPr/>
        </p:nvSpPr>
        <p:spPr bwMode="auto">
          <a:xfrm>
            <a:off x="2743200" y="4267200"/>
            <a:ext cx="990600" cy="396875"/>
          </a:xfrm>
          <a:prstGeom prst="rect">
            <a:avLst/>
          </a:prstGeom>
          <a:noFill/>
          <a:ln w="19050" algn="ctr">
            <a:noFill/>
            <a:miter lim="800000"/>
            <a:headEnd/>
            <a:tailEnd/>
          </a:ln>
          <a:effectLst/>
        </p:spPr>
        <p:txBody>
          <a:bodyPr>
            <a:spAutoFit/>
          </a:bodyPr>
          <a:lstStyle/>
          <a:p>
            <a:pPr algn="l">
              <a:spcBef>
                <a:spcPct val="50000"/>
              </a:spcBef>
            </a:pPr>
            <a:r>
              <a:rPr lang="en-US" sz="2000" b="1">
                <a:cs typeface="Arial" pitchFamily="34" charset="0"/>
              </a:rPr>
              <a:t>2.8684</a:t>
            </a:r>
            <a:endParaRPr lang="el-GR" sz="2000" b="1">
              <a:cs typeface="Arial" pitchFamily="34" charset="0"/>
            </a:endParaRPr>
          </a:p>
        </p:txBody>
      </p:sp>
      <p:sp>
        <p:nvSpPr>
          <p:cNvPr id="213005" name="Line 13"/>
          <p:cNvSpPr>
            <a:spLocks noChangeShapeType="1"/>
          </p:cNvSpPr>
          <p:nvPr/>
        </p:nvSpPr>
        <p:spPr bwMode="auto">
          <a:xfrm>
            <a:off x="3124200" y="3962400"/>
            <a:ext cx="39624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13006" name="Text Box 14"/>
          <p:cNvSpPr txBox="1">
            <a:spLocks noChangeArrowheads="1"/>
          </p:cNvSpPr>
          <p:nvPr/>
        </p:nvSpPr>
        <p:spPr bwMode="auto">
          <a:xfrm>
            <a:off x="3962400" y="3962400"/>
            <a:ext cx="1524000" cy="304800"/>
          </a:xfrm>
          <a:prstGeom prst="rect">
            <a:avLst/>
          </a:prstGeom>
          <a:noFill/>
          <a:ln w="19050" algn="ctr">
            <a:noFill/>
            <a:miter lim="800000"/>
            <a:headEnd/>
            <a:tailEnd/>
          </a:ln>
          <a:effectLst/>
        </p:spPr>
        <p:txBody>
          <a:bodyPr>
            <a:spAutoFit/>
          </a:bodyPr>
          <a:lstStyle/>
          <a:p>
            <a:pPr>
              <a:spcBef>
                <a:spcPct val="50000"/>
              </a:spcBef>
            </a:pPr>
            <a:r>
              <a:rPr lang="en-US" sz="1400" dirty="0"/>
              <a:t>Do not reject H</a:t>
            </a:r>
            <a:r>
              <a:rPr lang="en-US" sz="1400" baseline="-25000" dirty="0"/>
              <a:t>0</a:t>
            </a:r>
          </a:p>
        </p:txBody>
      </p:sp>
      <p:sp>
        <p:nvSpPr>
          <p:cNvPr id="213007" name="Line 15"/>
          <p:cNvSpPr>
            <a:spLocks noChangeShapeType="1"/>
          </p:cNvSpPr>
          <p:nvPr/>
        </p:nvSpPr>
        <p:spPr bwMode="auto">
          <a:xfrm>
            <a:off x="1981200" y="3962400"/>
            <a:ext cx="1143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13008" name="Text Box 16"/>
          <p:cNvSpPr txBox="1">
            <a:spLocks noChangeArrowheads="1"/>
          </p:cNvSpPr>
          <p:nvPr/>
        </p:nvSpPr>
        <p:spPr bwMode="auto">
          <a:xfrm>
            <a:off x="4495800" y="4267200"/>
            <a:ext cx="457200" cy="396875"/>
          </a:xfrm>
          <a:prstGeom prst="rect">
            <a:avLst/>
          </a:prstGeom>
          <a:noFill/>
          <a:ln w="19050" algn="ctr">
            <a:noFill/>
            <a:miter lim="800000"/>
            <a:headEnd/>
            <a:tailEnd/>
          </a:ln>
          <a:effectLst/>
        </p:spPr>
        <p:txBody>
          <a:bodyPr>
            <a:spAutoFit/>
          </a:bodyPr>
          <a:lstStyle/>
          <a:p>
            <a:pPr>
              <a:spcBef>
                <a:spcPct val="50000"/>
              </a:spcBef>
            </a:pPr>
            <a:r>
              <a:rPr lang="en-US" sz="2000" b="1"/>
              <a:t>3</a:t>
            </a:r>
            <a:endParaRPr lang="el-GR" sz="2000" b="1" baseline="-25000">
              <a:cs typeface="Arial" pitchFamily="34" charset="0"/>
            </a:endParaRPr>
          </a:p>
        </p:txBody>
      </p:sp>
      <p:sp>
        <p:nvSpPr>
          <p:cNvPr id="213009" name="Text Box 17"/>
          <p:cNvSpPr txBox="1">
            <a:spLocks noGrp="1" noChangeArrowheads="1"/>
          </p:cNvSpPr>
          <p:nvPr>
            <p:ph type="body" idx="1"/>
          </p:nvPr>
        </p:nvSpPr>
        <p:spPr>
          <a:xfrm>
            <a:off x="228600" y="1600200"/>
            <a:ext cx="8763000" cy="609600"/>
          </a:xfrm>
          <a:noFill/>
          <a:ln/>
        </p:spPr>
        <p:txBody>
          <a:bodyPr/>
          <a:lstStyle/>
          <a:p>
            <a:pPr marL="0" indent="0" defTabSz="914400">
              <a:spcBef>
                <a:spcPct val="40000"/>
              </a:spcBef>
            </a:pPr>
            <a:r>
              <a:rPr lang="en-US" sz="2400" dirty="0"/>
              <a:t> </a:t>
            </a:r>
            <a:r>
              <a:rPr lang="en-US" sz="2300" dirty="0"/>
              <a:t>An alternate </a:t>
            </a:r>
            <a:r>
              <a:rPr lang="en-US" sz="2300" dirty="0" smtClean="0"/>
              <a:t>way </a:t>
            </a:r>
            <a:r>
              <a:rPr lang="en-US" sz="1800" b="1" dirty="0" smtClean="0">
                <a:solidFill>
                  <a:srgbClr val="FF00FF"/>
                </a:solidFill>
              </a:rPr>
              <a:t>(not recommend) </a:t>
            </a:r>
            <a:r>
              <a:rPr lang="en-US" sz="2300" dirty="0" smtClean="0"/>
              <a:t>of </a:t>
            </a:r>
            <a:r>
              <a:rPr lang="en-US" sz="2300" dirty="0"/>
              <a:t>constructing rejection region:</a:t>
            </a:r>
          </a:p>
        </p:txBody>
      </p:sp>
      <p:sp>
        <p:nvSpPr>
          <p:cNvPr id="213010" name="Text Box 18"/>
          <p:cNvSpPr txBox="1">
            <a:spLocks noChangeArrowheads="1"/>
          </p:cNvSpPr>
          <p:nvPr/>
        </p:nvSpPr>
        <p:spPr bwMode="auto">
          <a:xfrm>
            <a:off x="2362200" y="4648200"/>
            <a:ext cx="685800" cy="396875"/>
          </a:xfrm>
          <a:prstGeom prst="rect">
            <a:avLst/>
          </a:prstGeom>
          <a:noFill/>
          <a:ln w="19050" algn="ctr">
            <a:noFill/>
            <a:miter lim="800000"/>
            <a:headEnd/>
            <a:tailEnd/>
          </a:ln>
          <a:effectLst/>
        </p:spPr>
        <p:txBody>
          <a:bodyPr>
            <a:spAutoFit/>
          </a:bodyPr>
          <a:lstStyle/>
          <a:p>
            <a:pPr algn="l">
              <a:spcBef>
                <a:spcPct val="50000"/>
              </a:spcBef>
            </a:pPr>
            <a:r>
              <a:rPr lang="en-US" sz="2000" b="1">
                <a:solidFill>
                  <a:schemeClr val="folHlink"/>
                </a:solidFill>
                <a:cs typeface="Arial" pitchFamily="34" charset="0"/>
              </a:rPr>
              <a:t>2.84</a:t>
            </a:r>
            <a:endParaRPr lang="el-GR" sz="2000" b="1">
              <a:solidFill>
                <a:schemeClr val="folHlink"/>
              </a:solidFill>
              <a:cs typeface="Arial" pitchFamily="34" charset="0"/>
            </a:endParaRPr>
          </a:p>
        </p:txBody>
      </p:sp>
      <p:sp>
        <p:nvSpPr>
          <p:cNvPr id="213011" name="Line 19"/>
          <p:cNvSpPr>
            <a:spLocks noChangeShapeType="1"/>
          </p:cNvSpPr>
          <p:nvPr/>
        </p:nvSpPr>
        <p:spPr bwMode="auto">
          <a:xfrm flipV="1">
            <a:off x="2667000" y="4267200"/>
            <a:ext cx="0" cy="457200"/>
          </a:xfrm>
          <a:prstGeom prst="line">
            <a:avLst/>
          </a:prstGeom>
          <a:noFill/>
          <a:ln w="57150">
            <a:solidFill>
              <a:schemeClr val="folHlink"/>
            </a:solidFill>
            <a:round/>
            <a:headEnd/>
            <a:tailEnd type="triangle" w="med" len="med"/>
          </a:ln>
          <a:effectLst/>
        </p:spPr>
        <p:txBody>
          <a:bodyPr wrap="none" anchor="ctr"/>
          <a:lstStyle/>
          <a:p>
            <a:endParaRPr lang="en-US"/>
          </a:p>
        </p:txBody>
      </p:sp>
      <p:sp>
        <p:nvSpPr>
          <p:cNvPr id="213012" name="Text Box 20"/>
          <p:cNvSpPr txBox="1">
            <a:spLocks noChangeArrowheads="1"/>
          </p:cNvSpPr>
          <p:nvPr/>
        </p:nvSpPr>
        <p:spPr bwMode="auto">
          <a:xfrm>
            <a:off x="381000" y="5181600"/>
            <a:ext cx="3810000" cy="1187450"/>
          </a:xfrm>
          <a:prstGeom prst="rect">
            <a:avLst/>
          </a:prstGeom>
          <a:noFill/>
          <a:ln w="19050" algn="ctr">
            <a:noFill/>
            <a:miter lim="800000"/>
            <a:headEnd/>
            <a:tailEnd/>
          </a:ln>
          <a:effectLst/>
        </p:spPr>
        <p:txBody>
          <a:bodyPr>
            <a:spAutoFit/>
          </a:bodyPr>
          <a:lstStyle/>
          <a:p>
            <a:pPr algn="l">
              <a:spcBef>
                <a:spcPct val="50000"/>
              </a:spcBef>
            </a:pPr>
            <a:r>
              <a:rPr lang="en-US">
                <a:solidFill>
                  <a:schemeClr val="folHlink"/>
                </a:solidFill>
              </a:rPr>
              <a:t>Since  </a:t>
            </a:r>
            <a:r>
              <a:rPr lang="en-US" sz="1400">
                <a:solidFill>
                  <a:schemeClr val="folHlink"/>
                </a:solidFill>
              </a:rPr>
              <a:t> </a:t>
            </a:r>
            <a:r>
              <a:rPr lang="en-US">
                <a:solidFill>
                  <a:schemeClr val="folHlink"/>
                </a:solidFill>
              </a:rPr>
              <a:t>x = 2.84 &lt; 2.8684,  we </a:t>
            </a:r>
            <a:r>
              <a:rPr lang="en-US" u="sng">
                <a:solidFill>
                  <a:schemeClr val="folHlink"/>
                </a:solidFill>
              </a:rPr>
              <a:t>reject the null hypothesis</a:t>
            </a:r>
            <a:endParaRPr lang="en-US"/>
          </a:p>
        </p:txBody>
      </p:sp>
      <p:sp>
        <p:nvSpPr>
          <p:cNvPr id="213014" name="Rectangle 22"/>
          <p:cNvSpPr>
            <a:spLocks noGrp="1" noChangeArrowheads="1"/>
          </p:cNvSpPr>
          <p:nvPr>
            <p:ph type="title"/>
          </p:nvPr>
        </p:nvSpPr>
        <p:spPr>
          <a:noFill/>
          <a:ln/>
        </p:spPr>
        <p:txBody>
          <a:bodyPr/>
          <a:lstStyle/>
          <a:p>
            <a:r>
              <a:rPr lang="en-US"/>
              <a:t>Hypothesis Testing Example</a:t>
            </a:r>
          </a:p>
        </p:txBody>
      </p:sp>
      <p:sp>
        <p:nvSpPr>
          <p:cNvPr id="213015" name="Text Box 23"/>
          <p:cNvSpPr txBox="1">
            <a:spLocks noChangeArrowheads="1"/>
          </p:cNvSpPr>
          <p:nvPr/>
        </p:nvSpPr>
        <p:spPr bwMode="auto">
          <a:xfrm>
            <a:off x="7543800" y="1219200"/>
            <a:ext cx="1474788"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
        <p:nvSpPr>
          <p:cNvPr id="213016" name="Text Box 24"/>
          <p:cNvSpPr txBox="1">
            <a:spLocks noChangeArrowheads="1"/>
          </p:cNvSpPr>
          <p:nvPr/>
        </p:nvSpPr>
        <p:spPr bwMode="auto">
          <a:xfrm>
            <a:off x="7239000" y="3581400"/>
            <a:ext cx="381000" cy="396875"/>
          </a:xfrm>
          <a:prstGeom prst="rect">
            <a:avLst/>
          </a:prstGeom>
          <a:noFill/>
          <a:ln w="19050" algn="ctr">
            <a:noFill/>
            <a:miter lim="800000"/>
            <a:headEnd/>
            <a:tailEnd/>
          </a:ln>
          <a:effectLst/>
        </p:spPr>
        <p:txBody>
          <a:bodyPr>
            <a:spAutoFit/>
          </a:bodyPr>
          <a:lstStyle/>
          <a:p>
            <a:pPr algn="l">
              <a:spcBef>
                <a:spcPct val="50000"/>
              </a:spcBef>
            </a:pPr>
            <a:r>
              <a:rPr lang="en-US" sz="2000" b="1" dirty="0">
                <a:cs typeface="Arial" pitchFamily="34" charset="0"/>
              </a:rPr>
              <a:t>x</a:t>
            </a:r>
            <a:endParaRPr lang="el-GR" sz="2000" b="1" dirty="0">
              <a:cs typeface="Arial" pitchFamily="34" charset="0"/>
            </a:endParaRPr>
          </a:p>
        </p:txBody>
      </p:sp>
      <p:sp>
        <p:nvSpPr>
          <p:cNvPr id="213017" name="Line 25"/>
          <p:cNvSpPr>
            <a:spLocks noChangeShapeType="1"/>
          </p:cNvSpPr>
          <p:nvPr/>
        </p:nvSpPr>
        <p:spPr bwMode="auto">
          <a:xfrm>
            <a:off x="7315200" y="3657600"/>
            <a:ext cx="152400" cy="0"/>
          </a:xfrm>
          <a:prstGeom prst="line">
            <a:avLst/>
          </a:prstGeom>
          <a:noFill/>
          <a:ln w="19050">
            <a:solidFill>
              <a:schemeClr val="tx1"/>
            </a:solidFill>
            <a:round/>
            <a:headEnd/>
            <a:tailEnd/>
          </a:ln>
          <a:effectLst/>
        </p:spPr>
        <p:txBody>
          <a:bodyPr wrap="none" anchor="ctr"/>
          <a:lstStyle/>
          <a:p>
            <a:endParaRPr lang="en-US"/>
          </a:p>
        </p:txBody>
      </p:sp>
      <p:sp>
        <p:nvSpPr>
          <p:cNvPr id="213018" name="Line 26"/>
          <p:cNvSpPr>
            <a:spLocks noChangeShapeType="1"/>
          </p:cNvSpPr>
          <p:nvPr/>
        </p:nvSpPr>
        <p:spPr bwMode="auto">
          <a:xfrm>
            <a:off x="1447800" y="5257800"/>
            <a:ext cx="152400" cy="0"/>
          </a:xfrm>
          <a:prstGeom prst="line">
            <a:avLst/>
          </a:prstGeom>
          <a:noFill/>
          <a:ln w="19050">
            <a:solidFill>
              <a:schemeClr val="folHlink"/>
            </a:solidFill>
            <a:round/>
            <a:headEnd/>
            <a:tailEnd/>
          </a:ln>
          <a:effectLst/>
        </p:spPr>
        <p:txBody>
          <a:bodyPr wrap="none" anchor="ctr"/>
          <a:lstStyle/>
          <a:p>
            <a:endParaRPr lang="en-US"/>
          </a:p>
        </p:txBody>
      </p:sp>
      <p:sp>
        <p:nvSpPr>
          <p:cNvPr id="213019" name="Oval 27"/>
          <p:cNvSpPr>
            <a:spLocks noChangeArrowheads="1"/>
          </p:cNvSpPr>
          <p:nvPr/>
        </p:nvSpPr>
        <p:spPr bwMode="auto">
          <a:xfrm>
            <a:off x="7086600" y="3505200"/>
            <a:ext cx="609600" cy="609600"/>
          </a:xfrm>
          <a:prstGeom prst="ellipse">
            <a:avLst/>
          </a:prstGeom>
          <a:noFill/>
          <a:ln w="19050" algn="ctr">
            <a:solidFill>
              <a:srgbClr val="008000"/>
            </a:solidFill>
            <a:round/>
            <a:headEnd/>
            <a:tailEnd/>
          </a:ln>
          <a:effectLst/>
        </p:spPr>
        <p:txBody>
          <a:bodyPr wrap="none" anchor="ctr"/>
          <a:lstStyle/>
          <a:p>
            <a:endParaRPr lang="en-US"/>
          </a:p>
        </p:txBody>
      </p:sp>
      <p:sp>
        <p:nvSpPr>
          <p:cNvPr id="213020" name="Text Box 28"/>
          <p:cNvSpPr txBox="1">
            <a:spLocks noChangeArrowheads="1"/>
          </p:cNvSpPr>
          <p:nvPr/>
        </p:nvSpPr>
        <p:spPr bwMode="auto">
          <a:xfrm>
            <a:off x="7467600" y="2209800"/>
            <a:ext cx="1447800" cy="1330325"/>
          </a:xfrm>
          <a:prstGeom prst="rect">
            <a:avLst/>
          </a:prstGeom>
          <a:solidFill>
            <a:srgbClr val="FFFFDD"/>
          </a:solidFill>
          <a:ln w="19050" algn="ctr">
            <a:solidFill>
              <a:srgbClr val="008000"/>
            </a:solidFill>
            <a:miter lim="800000"/>
            <a:headEnd/>
            <a:tailEnd/>
          </a:ln>
          <a:effectLst/>
        </p:spPr>
        <p:txBody>
          <a:bodyPr>
            <a:spAutoFit/>
          </a:bodyPr>
          <a:lstStyle/>
          <a:p>
            <a:pPr algn="l">
              <a:spcBef>
                <a:spcPct val="50000"/>
              </a:spcBef>
            </a:pPr>
            <a:r>
              <a:rPr lang="en-US" sz="2000">
                <a:solidFill>
                  <a:srgbClr val="008000"/>
                </a:solidFill>
                <a:cs typeface="Arial" pitchFamily="34" charset="0"/>
              </a:rPr>
              <a:t>Now expressed in  </a:t>
            </a:r>
            <a:r>
              <a:rPr lang="en-US" sz="1200">
                <a:solidFill>
                  <a:srgbClr val="008000"/>
                </a:solidFill>
                <a:cs typeface="Arial" pitchFamily="34" charset="0"/>
              </a:rPr>
              <a:t> </a:t>
            </a:r>
            <a:r>
              <a:rPr lang="en-US" sz="2000">
                <a:solidFill>
                  <a:srgbClr val="008000"/>
                </a:solidFill>
                <a:cs typeface="Arial" pitchFamily="34" charset="0"/>
              </a:rPr>
              <a:t>x, not z units</a:t>
            </a:r>
            <a:endParaRPr lang="el-GR" sz="2000">
              <a:solidFill>
                <a:srgbClr val="008000"/>
              </a:solidFill>
              <a:cs typeface="Arial" pitchFamily="34" charset="0"/>
            </a:endParaRPr>
          </a:p>
        </p:txBody>
      </p:sp>
      <p:sp>
        <p:nvSpPr>
          <p:cNvPr id="213021" name="Line 29"/>
          <p:cNvSpPr>
            <a:spLocks noChangeShapeType="1"/>
          </p:cNvSpPr>
          <p:nvPr/>
        </p:nvSpPr>
        <p:spPr bwMode="auto">
          <a:xfrm>
            <a:off x="7924800" y="2895600"/>
            <a:ext cx="152400" cy="0"/>
          </a:xfrm>
          <a:prstGeom prst="line">
            <a:avLst/>
          </a:prstGeom>
          <a:noFill/>
          <a:ln w="19050">
            <a:solidFill>
              <a:srgbClr val="008000"/>
            </a:solidFill>
            <a:round/>
            <a:headEnd/>
            <a:tailEnd/>
          </a:ln>
          <a:effectLst/>
        </p:spPr>
        <p:txBody>
          <a:bodyPr wrap="none" anchor="ctr"/>
          <a:lstStyle/>
          <a:p>
            <a:endParaRPr lang="en-US"/>
          </a:p>
        </p:txBody>
      </p:sp>
      <p:graphicFrame>
        <p:nvGraphicFramePr>
          <p:cNvPr id="213022" name="Object 30"/>
          <p:cNvGraphicFramePr>
            <a:graphicFrameLocks noChangeAspect="1"/>
          </p:cNvGraphicFramePr>
          <p:nvPr/>
        </p:nvGraphicFramePr>
        <p:xfrm>
          <a:off x="3976688" y="4800600"/>
          <a:ext cx="5000625" cy="762000"/>
        </p:xfrm>
        <a:graphic>
          <a:graphicData uri="http://schemas.openxmlformats.org/presentationml/2006/ole">
            <p:oleObj spid="_x0000_s213022" name="Equation" r:id="rId3" imgW="2755800" imgH="419040" progId="Equation.3">
              <p:embed/>
            </p:oleObj>
          </a:graphicData>
        </a:graphic>
      </p:graphicFrame>
      <p:sp>
        <p:nvSpPr>
          <p:cNvPr id="213023" name="Line 31"/>
          <p:cNvSpPr>
            <a:spLocks noChangeShapeType="1"/>
          </p:cNvSpPr>
          <p:nvPr/>
        </p:nvSpPr>
        <p:spPr bwMode="auto">
          <a:xfrm flipH="1" flipV="1">
            <a:off x="3657600" y="4648200"/>
            <a:ext cx="304800" cy="2286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13029" name="Text Box 37"/>
          <p:cNvSpPr txBox="1">
            <a:spLocks noChangeArrowheads="1"/>
          </p:cNvSpPr>
          <p:nvPr/>
        </p:nvSpPr>
        <p:spPr bwMode="auto">
          <a:xfrm>
            <a:off x="3733800" y="5791200"/>
            <a:ext cx="5181600" cy="641350"/>
          </a:xfrm>
          <a:prstGeom prst="rect">
            <a:avLst/>
          </a:prstGeom>
          <a:noFill/>
          <a:ln w="19050" algn="ctr">
            <a:noFill/>
            <a:miter lim="800000"/>
            <a:headEnd/>
            <a:tailEnd/>
          </a:ln>
          <a:effectLst/>
        </p:spPr>
        <p:txBody>
          <a:bodyPr>
            <a:spAutoFit/>
          </a:bodyPr>
          <a:lstStyle/>
          <a:p>
            <a:pPr algn="r">
              <a:spcBef>
                <a:spcPct val="50000"/>
              </a:spcBef>
            </a:pPr>
            <a:r>
              <a:rPr lang="en-US" sz="1800" b="1">
                <a:solidFill>
                  <a:srgbClr val="009900"/>
                </a:solidFill>
              </a:rPr>
              <a:t>Not enough statistical evidence to conclude that the number of TVs is at least 3</a:t>
            </a:r>
          </a:p>
        </p:txBody>
      </p:sp>
      <p:sp>
        <p:nvSpPr>
          <p:cNvPr id="213030" name="Line 38"/>
          <p:cNvSpPr>
            <a:spLocks noChangeShapeType="1"/>
          </p:cNvSpPr>
          <p:nvPr/>
        </p:nvSpPr>
        <p:spPr bwMode="auto">
          <a:xfrm flipH="1" flipV="1">
            <a:off x="2057400" y="6172200"/>
            <a:ext cx="2895600" cy="76200"/>
          </a:xfrm>
          <a:prstGeom prst="line">
            <a:avLst/>
          </a:prstGeom>
          <a:noFill/>
          <a:ln w="1905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©2011 Pearson Education, Inc. publishing as Prentice Hall</a:t>
            </a:r>
          </a:p>
        </p:txBody>
      </p:sp>
      <p:sp>
        <p:nvSpPr>
          <p:cNvPr id="6" name="Slide Number Placeholder 4"/>
          <p:cNvSpPr>
            <a:spLocks noGrp="1"/>
          </p:cNvSpPr>
          <p:nvPr>
            <p:ph type="sldNum" sz="quarter" idx="11"/>
          </p:nvPr>
        </p:nvSpPr>
        <p:spPr/>
        <p:txBody>
          <a:bodyPr/>
          <a:lstStyle/>
          <a:p>
            <a:r>
              <a:rPr lang="en-US"/>
              <a:t>9-</a:t>
            </a:r>
            <a:fld id="{2AE60864-D7FD-4EC6-BD6B-A35F847D2E5C}" type="slidenum">
              <a:rPr lang="en-US"/>
              <a:pPr/>
              <a:t>34</a:t>
            </a:fld>
            <a:endParaRPr lang="en-US"/>
          </a:p>
        </p:txBody>
      </p:sp>
      <p:sp>
        <p:nvSpPr>
          <p:cNvPr id="184322" name="Rectangle 2"/>
          <p:cNvSpPr>
            <a:spLocks noGrp="1" noChangeArrowheads="1"/>
          </p:cNvSpPr>
          <p:nvPr>
            <p:ph type="title"/>
          </p:nvPr>
        </p:nvSpPr>
        <p:spPr/>
        <p:txBody>
          <a:bodyPr/>
          <a:lstStyle/>
          <a:p>
            <a:r>
              <a:rPr lang="en-US"/>
              <a:t>p-Value Approach to Testing</a:t>
            </a:r>
          </a:p>
        </p:txBody>
      </p:sp>
      <p:sp>
        <p:nvSpPr>
          <p:cNvPr id="184323" name="Rectangle 3"/>
          <p:cNvSpPr>
            <a:spLocks noGrp="1" noChangeArrowheads="1"/>
          </p:cNvSpPr>
          <p:nvPr>
            <p:ph type="body" idx="1"/>
          </p:nvPr>
        </p:nvSpPr>
        <p:spPr>
          <a:xfrm>
            <a:off x="838200" y="1524000"/>
            <a:ext cx="8001000" cy="4495800"/>
          </a:xfrm>
        </p:spPr>
        <p:txBody>
          <a:bodyPr/>
          <a:lstStyle/>
          <a:p>
            <a:pPr>
              <a:lnSpc>
                <a:spcPct val="120000"/>
              </a:lnSpc>
              <a:spcBef>
                <a:spcPts val="600"/>
              </a:spcBef>
            </a:pPr>
            <a:r>
              <a:rPr lang="en-US" sz="2400" dirty="0" smtClean="0"/>
              <a:t>p-value: The probability (assuming the null hypothesis is true) of obtaining a test statistic at least as extreme as the test statistic we calculated from the sample. </a:t>
            </a:r>
            <a:endParaRPr lang="en-US" sz="2400" dirty="0" smtClean="0">
              <a:solidFill>
                <a:schemeClr val="folHlink"/>
              </a:solidFill>
            </a:endParaRPr>
          </a:p>
          <a:p>
            <a:pPr lvl="1">
              <a:lnSpc>
                <a:spcPct val="120000"/>
              </a:lnSpc>
              <a:spcBef>
                <a:spcPts val="600"/>
              </a:spcBef>
            </a:pPr>
            <a:r>
              <a:rPr lang="en-US" dirty="0" smtClean="0"/>
              <a:t>Also called </a:t>
            </a:r>
            <a:r>
              <a:rPr lang="en-US" dirty="0"/>
              <a:t>observed level of significance</a:t>
            </a:r>
          </a:p>
          <a:p>
            <a:pPr lvl="1">
              <a:lnSpc>
                <a:spcPct val="110000"/>
              </a:lnSpc>
              <a:spcBef>
                <a:spcPts val="600"/>
              </a:spcBef>
            </a:pPr>
            <a:r>
              <a:rPr lang="en-US" dirty="0" smtClean="0"/>
              <a:t>Simple and easy to apply: </a:t>
            </a:r>
            <a:r>
              <a:rPr lang="en-US" b="1" dirty="0" smtClean="0">
                <a:solidFill>
                  <a:srgbClr val="FF0000"/>
                </a:solidFill>
              </a:rPr>
              <a:t>always reject null </a:t>
            </a:r>
            <a:r>
              <a:rPr lang="en-US" dirty="0" smtClean="0"/>
              <a:t>hypothesis </a:t>
            </a:r>
            <a:r>
              <a:rPr lang="en-US" b="1" dirty="0" smtClean="0">
                <a:solidFill>
                  <a:srgbClr val="FF0000"/>
                </a:solidFill>
              </a:rPr>
              <a:t>if p-value  </a:t>
            </a:r>
            <a:r>
              <a:rPr lang="en-US" b="1" dirty="0" smtClean="0">
                <a:solidFill>
                  <a:srgbClr val="FF0000"/>
                </a:solidFill>
                <a:sym typeface="Symbol" pitchFamily="18" charset="2"/>
              </a:rPr>
              <a:t>&lt;   </a:t>
            </a:r>
            <a:r>
              <a:rPr lang="en-US" dirty="0" smtClean="0">
                <a:sym typeface="Symbol" pitchFamily="18" charset="2"/>
              </a:rPr>
              <a:t>.</a:t>
            </a:r>
            <a:endParaRPr lang="en-US" dirty="0" smtClean="0"/>
          </a:p>
          <a:p>
            <a:pPr lvl="1">
              <a:lnSpc>
                <a:spcPct val="110000"/>
              </a:lnSpc>
              <a:spcBef>
                <a:spcPts val="600"/>
              </a:spcBef>
            </a:pPr>
            <a:r>
              <a:rPr lang="en-US" b="1" dirty="0" smtClean="0">
                <a:solidFill>
                  <a:srgbClr val="FF00FF"/>
                </a:solidFill>
              </a:rPr>
              <a:t>Popular</a:t>
            </a:r>
            <a:r>
              <a:rPr lang="en-US" dirty="0" smtClean="0"/>
              <a:t> because p-values are usually computed by statistical SW packages (i.e., Excel, Minitab)</a:t>
            </a:r>
            <a:endParaRPr lang="en-US" dirty="0"/>
          </a:p>
        </p:txBody>
      </p:sp>
      <p:sp>
        <p:nvSpPr>
          <p:cNvPr id="184330" name="Text Box 10"/>
          <p:cNvSpPr txBox="1">
            <a:spLocks noChangeArrowheads="1"/>
          </p:cNvSpPr>
          <p:nvPr/>
        </p:nvSpPr>
        <p:spPr bwMode="auto">
          <a:xfrm>
            <a:off x="7543800" y="1219200"/>
            <a:ext cx="1474788"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Copyright ©2011 Pearson Education, Inc. publishing as Prentice Hall</a:t>
            </a:r>
          </a:p>
        </p:txBody>
      </p:sp>
      <p:sp>
        <p:nvSpPr>
          <p:cNvPr id="8" name="Slide Number Placeholder 4"/>
          <p:cNvSpPr>
            <a:spLocks noGrp="1"/>
          </p:cNvSpPr>
          <p:nvPr>
            <p:ph type="sldNum" sz="quarter" idx="11"/>
          </p:nvPr>
        </p:nvSpPr>
        <p:spPr/>
        <p:txBody>
          <a:bodyPr/>
          <a:lstStyle/>
          <a:p>
            <a:r>
              <a:rPr lang="en-US"/>
              <a:t>9-</a:t>
            </a:r>
            <a:fld id="{C6FBDD74-CF83-48C9-BD6C-B3472B29F2B2}" type="slidenum">
              <a:rPr lang="en-US"/>
              <a:pPr/>
              <a:t>35</a:t>
            </a:fld>
            <a:endParaRPr lang="en-US"/>
          </a:p>
        </p:txBody>
      </p:sp>
      <p:sp>
        <p:nvSpPr>
          <p:cNvPr id="147471" name="Rectangle 15"/>
          <p:cNvSpPr>
            <a:spLocks noChangeArrowheads="1"/>
          </p:cNvSpPr>
          <p:nvPr/>
        </p:nvSpPr>
        <p:spPr bwMode="auto">
          <a:xfrm>
            <a:off x="1295400" y="4648200"/>
            <a:ext cx="6172200" cy="1371600"/>
          </a:xfrm>
          <a:prstGeom prst="rect">
            <a:avLst/>
          </a:prstGeom>
          <a:solidFill>
            <a:srgbClr val="FFFFCC"/>
          </a:solidFill>
          <a:ln w="19050" algn="ctr">
            <a:solidFill>
              <a:schemeClr val="tx1"/>
            </a:solidFill>
            <a:miter lim="800000"/>
            <a:headEnd/>
            <a:tailEnd/>
          </a:ln>
          <a:effectLst/>
        </p:spPr>
        <p:txBody>
          <a:bodyPr wrap="none" anchor="ctr"/>
          <a:lstStyle/>
          <a:p>
            <a:endParaRPr lang="en-US"/>
          </a:p>
        </p:txBody>
      </p:sp>
      <p:sp>
        <p:nvSpPr>
          <p:cNvPr id="147458" name="Rectangle 2"/>
          <p:cNvSpPr>
            <a:spLocks noGrp="1" noChangeArrowheads="1"/>
          </p:cNvSpPr>
          <p:nvPr>
            <p:ph type="title"/>
          </p:nvPr>
        </p:nvSpPr>
        <p:spPr>
          <a:xfrm>
            <a:off x="1219200" y="381000"/>
            <a:ext cx="7793038" cy="762000"/>
          </a:xfrm>
        </p:spPr>
        <p:txBody>
          <a:bodyPr/>
          <a:lstStyle/>
          <a:p>
            <a:r>
              <a:rPr lang="en-US"/>
              <a:t>p-Value Approach to Testing</a:t>
            </a:r>
          </a:p>
        </p:txBody>
      </p:sp>
      <p:sp>
        <p:nvSpPr>
          <p:cNvPr id="147459" name="Rectangle 3"/>
          <p:cNvSpPr>
            <a:spLocks noGrp="1" noChangeArrowheads="1"/>
          </p:cNvSpPr>
          <p:nvPr>
            <p:ph type="body" idx="1"/>
          </p:nvPr>
        </p:nvSpPr>
        <p:spPr>
          <a:xfrm>
            <a:off x="1066800" y="1752600"/>
            <a:ext cx="7772400" cy="4303713"/>
          </a:xfrm>
        </p:spPr>
        <p:txBody>
          <a:bodyPr/>
          <a:lstStyle/>
          <a:p>
            <a:pPr>
              <a:spcBef>
                <a:spcPct val="60000"/>
              </a:spcBef>
            </a:pPr>
            <a:r>
              <a:rPr lang="en-US" dirty="0"/>
              <a:t>Convert Sample Statistic (    ) to Test Statistic (a  </a:t>
            </a:r>
            <a:r>
              <a:rPr lang="en-US" i="1" dirty="0"/>
              <a:t>z  </a:t>
            </a:r>
            <a:r>
              <a:rPr lang="en-US" dirty="0"/>
              <a:t>value, if </a:t>
            </a:r>
            <a:r>
              <a:rPr lang="el-GR" dirty="0">
                <a:cs typeface="Arial" pitchFamily="34" charset="0"/>
              </a:rPr>
              <a:t>σ</a:t>
            </a:r>
            <a:r>
              <a:rPr lang="en-US" dirty="0">
                <a:cs typeface="Arial" pitchFamily="34" charset="0"/>
              </a:rPr>
              <a:t> is known</a:t>
            </a:r>
            <a:r>
              <a:rPr lang="en-US" dirty="0"/>
              <a:t>)</a:t>
            </a:r>
          </a:p>
          <a:p>
            <a:pPr>
              <a:spcBef>
                <a:spcPct val="60000"/>
              </a:spcBef>
            </a:pPr>
            <a:r>
              <a:rPr lang="en-US" dirty="0"/>
              <a:t>Determine the </a:t>
            </a:r>
            <a:r>
              <a:rPr lang="en-US" dirty="0">
                <a:solidFill>
                  <a:schemeClr val="folHlink"/>
                </a:solidFill>
              </a:rPr>
              <a:t>p-value</a:t>
            </a:r>
            <a:r>
              <a:rPr lang="en-US" dirty="0"/>
              <a:t> from a table or computer</a:t>
            </a:r>
          </a:p>
          <a:p>
            <a:pPr>
              <a:lnSpc>
                <a:spcPct val="110000"/>
              </a:lnSpc>
              <a:spcBef>
                <a:spcPct val="60000"/>
              </a:spcBef>
            </a:pPr>
            <a:r>
              <a:rPr lang="en-US" dirty="0"/>
              <a:t>Compare the </a:t>
            </a:r>
            <a:r>
              <a:rPr lang="en-US" dirty="0">
                <a:solidFill>
                  <a:schemeClr val="folHlink"/>
                </a:solidFill>
              </a:rPr>
              <a:t>p-value</a:t>
            </a:r>
            <a:r>
              <a:rPr lang="en-US" dirty="0"/>
              <a:t> with  </a:t>
            </a:r>
            <a:r>
              <a:rPr lang="en-US" b="1" dirty="0">
                <a:solidFill>
                  <a:schemeClr val="folHlink"/>
                </a:solidFill>
                <a:sym typeface="Symbol" pitchFamily="18" charset="2"/>
              </a:rPr>
              <a:t></a:t>
            </a:r>
          </a:p>
          <a:p>
            <a:pPr lvl="1">
              <a:spcBef>
                <a:spcPct val="60000"/>
              </a:spcBef>
            </a:pPr>
            <a:r>
              <a:rPr lang="en-US" sz="2700" b="1" dirty="0">
                <a:solidFill>
                  <a:srgbClr val="FF0000"/>
                </a:solidFill>
              </a:rPr>
              <a:t>If   p-value  </a:t>
            </a:r>
            <a:r>
              <a:rPr lang="en-US" sz="2700" b="1" dirty="0">
                <a:solidFill>
                  <a:srgbClr val="FF0000"/>
                </a:solidFill>
                <a:sym typeface="Symbol" pitchFamily="18" charset="2"/>
              </a:rPr>
              <a:t>&lt;   </a:t>
            </a:r>
            <a:r>
              <a:rPr lang="en-US" sz="2700" b="1" dirty="0">
                <a:solidFill>
                  <a:srgbClr val="FF0000"/>
                </a:solidFill>
              </a:rPr>
              <a:t>,  reject H</a:t>
            </a:r>
            <a:r>
              <a:rPr lang="en-US" sz="2700" b="1" baseline="-25000" dirty="0">
                <a:solidFill>
                  <a:srgbClr val="FF0000"/>
                </a:solidFill>
              </a:rPr>
              <a:t>0</a:t>
            </a:r>
            <a:endParaRPr lang="en-US" sz="2700" b="1" dirty="0">
              <a:solidFill>
                <a:srgbClr val="FF0000"/>
              </a:solidFill>
            </a:endParaRPr>
          </a:p>
          <a:p>
            <a:pPr lvl="1">
              <a:spcBef>
                <a:spcPct val="60000"/>
              </a:spcBef>
            </a:pPr>
            <a:r>
              <a:rPr lang="en-US" sz="2700" b="1" dirty="0"/>
              <a:t>If   p-value  </a:t>
            </a:r>
            <a:r>
              <a:rPr lang="en-US" sz="2700" b="1" dirty="0">
                <a:sym typeface="Symbol" pitchFamily="18" charset="2"/>
              </a:rPr>
              <a:t></a:t>
            </a:r>
            <a:r>
              <a:rPr lang="en-US" sz="2700" b="1" dirty="0"/>
              <a:t>  </a:t>
            </a:r>
            <a:r>
              <a:rPr lang="en-US" sz="2700" b="1" dirty="0">
                <a:sym typeface="Symbol" pitchFamily="18" charset="2"/>
              </a:rPr>
              <a:t></a:t>
            </a:r>
            <a:r>
              <a:rPr lang="en-US" sz="2700" b="1" dirty="0"/>
              <a:t> ,  do not reject H</a:t>
            </a:r>
            <a:r>
              <a:rPr lang="en-US" sz="2700" b="1" baseline="-25000" dirty="0"/>
              <a:t>0</a:t>
            </a:r>
            <a:r>
              <a:rPr lang="en-US" sz="2700" b="1" dirty="0"/>
              <a:t> </a:t>
            </a:r>
          </a:p>
        </p:txBody>
      </p:sp>
      <p:sp>
        <p:nvSpPr>
          <p:cNvPr id="147469" name="Text Box 13"/>
          <p:cNvSpPr txBox="1">
            <a:spLocks noChangeArrowheads="1"/>
          </p:cNvSpPr>
          <p:nvPr/>
        </p:nvSpPr>
        <p:spPr bwMode="auto">
          <a:xfrm>
            <a:off x="5486400" y="1766888"/>
            <a:ext cx="533400" cy="519112"/>
          </a:xfrm>
          <a:prstGeom prst="rect">
            <a:avLst/>
          </a:prstGeom>
          <a:noFill/>
          <a:ln w="19050" algn="ctr">
            <a:noFill/>
            <a:miter lim="800000"/>
            <a:headEnd/>
            <a:tailEnd/>
          </a:ln>
          <a:effectLst/>
        </p:spPr>
        <p:txBody>
          <a:bodyPr>
            <a:spAutoFit/>
          </a:bodyPr>
          <a:lstStyle/>
          <a:p>
            <a:pPr>
              <a:spcBef>
                <a:spcPct val="50000"/>
              </a:spcBef>
            </a:pPr>
            <a:r>
              <a:rPr lang="en-US" sz="1400" dirty="0"/>
              <a:t> </a:t>
            </a:r>
            <a:r>
              <a:rPr lang="en-US" sz="2800" dirty="0"/>
              <a:t>x</a:t>
            </a:r>
          </a:p>
        </p:txBody>
      </p:sp>
      <p:sp>
        <p:nvSpPr>
          <p:cNvPr id="147470" name="Line 14"/>
          <p:cNvSpPr>
            <a:spLocks noChangeShapeType="1"/>
          </p:cNvSpPr>
          <p:nvPr/>
        </p:nvSpPr>
        <p:spPr bwMode="auto">
          <a:xfrm>
            <a:off x="5715000" y="1843088"/>
            <a:ext cx="152400" cy="0"/>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©2011 Pearson Education, Inc. publishing as Prentice Hall</a:t>
            </a:r>
          </a:p>
        </p:txBody>
      </p:sp>
      <p:sp>
        <p:nvSpPr>
          <p:cNvPr id="6" name="Slide Number Placeholder 4"/>
          <p:cNvSpPr>
            <a:spLocks noGrp="1"/>
          </p:cNvSpPr>
          <p:nvPr>
            <p:ph type="sldNum" sz="quarter" idx="11"/>
          </p:nvPr>
        </p:nvSpPr>
        <p:spPr/>
        <p:txBody>
          <a:bodyPr/>
          <a:lstStyle/>
          <a:p>
            <a:r>
              <a:rPr lang="en-US"/>
              <a:t>9-</a:t>
            </a:r>
            <a:fld id="{2108632E-10C0-40FC-AB8E-4E61CED67CBB}" type="slidenum">
              <a:rPr lang="en-US"/>
              <a:pPr/>
              <a:t>36</a:t>
            </a:fld>
            <a:endParaRPr lang="en-US"/>
          </a:p>
        </p:txBody>
      </p:sp>
      <p:sp>
        <p:nvSpPr>
          <p:cNvPr id="281603" name="Rectangle 3"/>
          <p:cNvSpPr>
            <a:spLocks noGrp="1" noChangeArrowheads="1"/>
          </p:cNvSpPr>
          <p:nvPr>
            <p:ph type="body" idx="1"/>
          </p:nvPr>
        </p:nvSpPr>
        <p:spPr/>
        <p:txBody>
          <a:bodyPr/>
          <a:lstStyle/>
          <a:p>
            <a:r>
              <a:rPr lang="en-US" dirty="0"/>
              <a:t>Adds a degree of significance to the result of the hypothesis test</a:t>
            </a:r>
          </a:p>
          <a:p>
            <a:r>
              <a:rPr lang="en-US" dirty="0"/>
              <a:t>More than just a simple “reject”</a:t>
            </a:r>
          </a:p>
          <a:p>
            <a:pPr lvl="1"/>
            <a:r>
              <a:rPr lang="en-US" dirty="0"/>
              <a:t>Can now determine how strongly </a:t>
            </a:r>
            <a:r>
              <a:rPr lang="en-US" dirty="0" smtClean="0"/>
              <a:t>we </a:t>
            </a:r>
            <a:r>
              <a:rPr lang="en-US" dirty="0"/>
              <a:t>“reject” or “accept”</a:t>
            </a:r>
          </a:p>
          <a:p>
            <a:r>
              <a:rPr lang="en-US" dirty="0"/>
              <a:t>The further the p-value is from </a:t>
            </a:r>
            <a:r>
              <a:rPr lang="en-US" dirty="0">
                <a:latin typeface="Symbol" pitchFamily="18" charset="2"/>
              </a:rPr>
              <a:t>a</a:t>
            </a:r>
            <a:r>
              <a:rPr lang="en-US" dirty="0"/>
              <a:t>, the stronger the decision</a:t>
            </a:r>
          </a:p>
          <a:p>
            <a:pPr lvl="2"/>
            <a:endParaRPr lang="en-US" sz="3200" dirty="0"/>
          </a:p>
        </p:txBody>
      </p:sp>
      <p:sp>
        <p:nvSpPr>
          <p:cNvPr id="281604" name="Rectangle 4"/>
          <p:cNvSpPr>
            <a:spLocks noGrp="1" noChangeArrowheads="1"/>
          </p:cNvSpPr>
          <p:nvPr>
            <p:ph type="title"/>
          </p:nvPr>
        </p:nvSpPr>
        <p:spPr>
          <a:xfrm>
            <a:off x="1219200" y="381000"/>
            <a:ext cx="7793038" cy="762000"/>
          </a:xfrm>
          <a:noFill/>
          <a:ln/>
        </p:spPr>
        <p:txBody>
          <a:bodyPr/>
          <a:lstStyle/>
          <a:p>
            <a:r>
              <a:rPr lang="en-US"/>
              <a:t>p-Value Approach to Testing</a:t>
            </a:r>
          </a:p>
        </p:txBody>
      </p:sp>
      <p:sp>
        <p:nvSpPr>
          <p:cNvPr id="281605" name="Text Box 5"/>
          <p:cNvSpPr txBox="1">
            <a:spLocks noChangeArrowheads="1"/>
          </p:cNvSpPr>
          <p:nvPr/>
        </p:nvSpPr>
        <p:spPr bwMode="auto">
          <a:xfrm>
            <a:off x="7543800" y="1219200"/>
            <a:ext cx="1454150"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0"/>
          </p:nvPr>
        </p:nvSpPr>
        <p:spPr/>
        <p:txBody>
          <a:bodyPr/>
          <a:lstStyle/>
          <a:p>
            <a:r>
              <a:rPr lang="en-US"/>
              <a:t>Copyright ©2011 Pearson Education, Inc. publishing as Prentice Hall</a:t>
            </a:r>
          </a:p>
        </p:txBody>
      </p:sp>
      <p:sp>
        <p:nvSpPr>
          <p:cNvPr id="32" name="Slide Number Placeholder 4"/>
          <p:cNvSpPr>
            <a:spLocks noGrp="1"/>
          </p:cNvSpPr>
          <p:nvPr>
            <p:ph type="sldNum" sz="quarter" idx="11"/>
          </p:nvPr>
        </p:nvSpPr>
        <p:spPr/>
        <p:txBody>
          <a:bodyPr/>
          <a:lstStyle/>
          <a:p>
            <a:r>
              <a:rPr lang="en-US"/>
              <a:t>9-</a:t>
            </a:r>
            <a:fld id="{F0AAACE6-1BBE-4425-A484-6C5424F63BE1}" type="slidenum">
              <a:rPr lang="en-US"/>
              <a:pPr/>
              <a:t>37</a:t>
            </a:fld>
            <a:endParaRPr lang="en-US"/>
          </a:p>
        </p:txBody>
      </p:sp>
      <p:sp>
        <p:nvSpPr>
          <p:cNvPr id="182275" name="Rectangle 3"/>
          <p:cNvSpPr>
            <a:spLocks noGrp="1" noChangeArrowheads="1"/>
          </p:cNvSpPr>
          <p:nvPr>
            <p:ph type="body" idx="1"/>
          </p:nvPr>
        </p:nvSpPr>
        <p:spPr/>
        <p:txBody>
          <a:bodyPr/>
          <a:lstStyle/>
          <a:p>
            <a:r>
              <a:rPr lang="en-US" dirty="0">
                <a:solidFill>
                  <a:schemeClr val="folHlink"/>
                </a:solidFill>
              </a:rPr>
              <a:t>Example:</a:t>
            </a:r>
            <a:r>
              <a:rPr lang="en-US" dirty="0"/>
              <a:t>  How likely is it to see a sample mean of 2.84 (or something further below the mean) if the true mean is </a:t>
            </a:r>
            <a:r>
              <a:rPr lang="en-US" dirty="0">
                <a:sym typeface="Symbol" pitchFamily="18" charset="2"/>
              </a:rPr>
              <a:t> = 3.0?</a:t>
            </a:r>
          </a:p>
        </p:txBody>
      </p:sp>
      <p:sp>
        <p:nvSpPr>
          <p:cNvPr id="182304" name="Rectangle 32"/>
          <p:cNvSpPr>
            <a:spLocks noChangeArrowheads="1"/>
          </p:cNvSpPr>
          <p:nvPr/>
        </p:nvSpPr>
        <p:spPr bwMode="auto">
          <a:xfrm>
            <a:off x="2209800" y="5410200"/>
            <a:ext cx="838200" cy="381000"/>
          </a:xfrm>
          <a:prstGeom prst="rect">
            <a:avLst/>
          </a:prstGeom>
          <a:solidFill>
            <a:srgbClr val="B5D7F9"/>
          </a:solidFill>
          <a:ln w="19050" algn="ctr">
            <a:noFill/>
            <a:miter lim="800000"/>
            <a:headEnd/>
            <a:tailEnd/>
          </a:ln>
          <a:effectLst/>
        </p:spPr>
        <p:txBody>
          <a:bodyPr wrap="none" anchor="ctr"/>
          <a:lstStyle/>
          <a:p>
            <a:endParaRPr lang="en-US"/>
          </a:p>
        </p:txBody>
      </p:sp>
      <p:sp>
        <p:nvSpPr>
          <p:cNvPr id="182301" name="Rectangle 29"/>
          <p:cNvSpPr>
            <a:spLocks noChangeArrowheads="1"/>
          </p:cNvSpPr>
          <p:nvPr/>
        </p:nvSpPr>
        <p:spPr bwMode="auto">
          <a:xfrm flipH="1">
            <a:off x="2895600" y="3886200"/>
            <a:ext cx="22098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solidFill>
                  <a:schemeClr val="folHlink"/>
                </a:solidFill>
                <a:sym typeface="Symbol" pitchFamily="18" charset="2"/>
              </a:rPr>
              <a:t>p-value </a:t>
            </a:r>
            <a:r>
              <a:rPr lang="en-US" sz="2000" b="1">
                <a:solidFill>
                  <a:schemeClr val="folHlink"/>
                </a:solidFill>
              </a:rPr>
              <a:t>=0.0228</a:t>
            </a:r>
          </a:p>
        </p:txBody>
      </p:sp>
      <p:sp>
        <p:nvSpPr>
          <p:cNvPr id="182302" name="Rectangle 30"/>
          <p:cNvSpPr>
            <a:spLocks noChangeArrowheads="1"/>
          </p:cNvSpPr>
          <p:nvPr/>
        </p:nvSpPr>
        <p:spPr bwMode="auto">
          <a:xfrm flipH="1">
            <a:off x="4114800" y="3352800"/>
            <a:ext cx="12954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dirty="0">
                <a:sym typeface="Symbol" pitchFamily="18" charset="2"/>
              </a:rPr>
              <a:t> </a:t>
            </a:r>
            <a:r>
              <a:rPr lang="en-US" sz="2000" b="1" dirty="0"/>
              <a:t>= 0.05</a:t>
            </a:r>
          </a:p>
        </p:txBody>
      </p:sp>
      <p:sp>
        <p:nvSpPr>
          <p:cNvPr id="182274" name="Rectangle 2"/>
          <p:cNvSpPr>
            <a:spLocks noGrp="1" noChangeArrowheads="1"/>
          </p:cNvSpPr>
          <p:nvPr>
            <p:ph type="title"/>
          </p:nvPr>
        </p:nvSpPr>
        <p:spPr/>
        <p:txBody>
          <a:bodyPr/>
          <a:lstStyle/>
          <a:p>
            <a:r>
              <a:rPr lang="en-US"/>
              <a:t>p-value Example</a:t>
            </a:r>
          </a:p>
        </p:txBody>
      </p:sp>
      <p:sp>
        <p:nvSpPr>
          <p:cNvPr id="182277" name="Freeform 5"/>
          <p:cNvSpPr>
            <a:spLocks/>
          </p:cNvSpPr>
          <p:nvPr/>
        </p:nvSpPr>
        <p:spPr bwMode="auto">
          <a:xfrm>
            <a:off x="4038600" y="4594225"/>
            <a:ext cx="912813" cy="285750"/>
          </a:xfrm>
          <a:custGeom>
            <a:avLst/>
            <a:gdLst/>
            <a:ahLst/>
            <a:cxnLst>
              <a:cxn ang="0">
                <a:pos x="8" y="173"/>
              </a:cxn>
              <a:cxn ang="0">
                <a:pos x="0" y="138"/>
              </a:cxn>
              <a:cxn ang="0">
                <a:pos x="60" y="124"/>
              </a:cxn>
              <a:cxn ang="0">
                <a:pos x="236" y="120"/>
              </a:cxn>
              <a:cxn ang="0">
                <a:pos x="428" y="68"/>
              </a:cxn>
              <a:cxn ang="0">
                <a:pos x="575" y="0"/>
              </a:cxn>
              <a:cxn ang="0">
                <a:pos x="575" y="180"/>
              </a:cxn>
              <a:cxn ang="0">
                <a:pos x="8" y="177"/>
              </a:cxn>
              <a:cxn ang="0">
                <a:pos x="8" y="173"/>
              </a:cxn>
            </a:cxnLst>
            <a:rect l="0" t="0" r="r" b="b"/>
            <a:pathLst>
              <a:path w="575" h="180">
                <a:moveTo>
                  <a:pt x="8" y="173"/>
                </a:moveTo>
                <a:lnTo>
                  <a:pt x="0" y="138"/>
                </a:lnTo>
                <a:lnTo>
                  <a:pt x="60" y="124"/>
                </a:lnTo>
                <a:lnTo>
                  <a:pt x="236" y="120"/>
                </a:lnTo>
                <a:lnTo>
                  <a:pt x="428" y="68"/>
                </a:lnTo>
                <a:lnTo>
                  <a:pt x="575" y="0"/>
                </a:lnTo>
                <a:lnTo>
                  <a:pt x="575" y="180"/>
                </a:lnTo>
                <a:lnTo>
                  <a:pt x="8" y="177"/>
                </a:lnTo>
                <a:lnTo>
                  <a:pt x="8" y="173"/>
                </a:lnTo>
              </a:path>
            </a:pathLst>
          </a:custGeom>
          <a:solidFill>
            <a:srgbClr val="33CC33"/>
          </a:solidFill>
          <a:ln w="12700" cap="rnd" cmpd="sng">
            <a:noFill/>
            <a:prstDash val="solid"/>
            <a:round/>
            <a:headEnd type="none" w="sm" len="sm"/>
            <a:tailEnd type="none" w="sm" len="sm"/>
          </a:ln>
          <a:effectLst/>
        </p:spPr>
        <p:txBody>
          <a:bodyPr/>
          <a:lstStyle/>
          <a:p>
            <a:endParaRPr lang="en-US"/>
          </a:p>
        </p:txBody>
      </p:sp>
      <p:sp>
        <p:nvSpPr>
          <p:cNvPr id="182278" name="Freeform 6"/>
          <p:cNvSpPr>
            <a:spLocks/>
          </p:cNvSpPr>
          <p:nvPr/>
        </p:nvSpPr>
        <p:spPr bwMode="auto">
          <a:xfrm>
            <a:off x="4114800" y="3124200"/>
            <a:ext cx="2362200" cy="1676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82279" name="Freeform 7"/>
          <p:cNvSpPr>
            <a:spLocks/>
          </p:cNvSpPr>
          <p:nvPr/>
        </p:nvSpPr>
        <p:spPr bwMode="auto">
          <a:xfrm>
            <a:off x="6477000" y="3124200"/>
            <a:ext cx="2209800" cy="1676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82280" name="Line 8"/>
          <p:cNvSpPr>
            <a:spLocks noChangeShapeType="1"/>
          </p:cNvSpPr>
          <p:nvPr/>
        </p:nvSpPr>
        <p:spPr bwMode="auto">
          <a:xfrm>
            <a:off x="3886200" y="4876800"/>
            <a:ext cx="48768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82281" name="Line 9"/>
          <p:cNvSpPr>
            <a:spLocks noChangeShapeType="1"/>
          </p:cNvSpPr>
          <p:nvPr/>
        </p:nvSpPr>
        <p:spPr bwMode="auto">
          <a:xfrm flipH="1">
            <a:off x="4038600" y="3733800"/>
            <a:ext cx="1219200"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82283" name="Line 11"/>
          <p:cNvSpPr>
            <a:spLocks noChangeShapeType="1"/>
          </p:cNvSpPr>
          <p:nvPr/>
        </p:nvSpPr>
        <p:spPr bwMode="auto">
          <a:xfrm>
            <a:off x="6477000" y="3124200"/>
            <a:ext cx="0" cy="1752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182284" name="Line 12"/>
          <p:cNvSpPr>
            <a:spLocks noChangeShapeType="1"/>
          </p:cNvSpPr>
          <p:nvPr/>
        </p:nvSpPr>
        <p:spPr bwMode="auto">
          <a:xfrm>
            <a:off x="5257800" y="4953000"/>
            <a:ext cx="0" cy="304800"/>
          </a:xfrm>
          <a:prstGeom prst="line">
            <a:avLst/>
          </a:prstGeom>
          <a:noFill/>
          <a:ln w="28575">
            <a:solidFill>
              <a:schemeClr val="tx1"/>
            </a:solidFill>
            <a:round/>
            <a:headEnd/>
            <a:tailEnd/>
          </a:ln>
          <a:effectLst/>
        </p:spPr>
        <p:txBody>
          <a:bodyPr wrap="none" anchor="ctr"/>
          <a:lstStyle/>
          <a:p>
            <a:endParaRPr lang="en-US"/>
          </a:p>
        </p:txBody>
      </p:sp>
      <p:sp>
        <p:nvSpPr>
          <p:cNvPr id="182286" name="Line 14"/>
          <p:cNvSpPr>
            <a:spLocks noChangeShapeType="1"/>
          </p:cNvSpPr>
          <p:nvPr/>
        </p:nvSpPr>
        <p:spPr bwMode="auto">
          <a:xfrm>
            <a:off x="5257800" y="5105400"/>
            <a:ext cx="35814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182288" name="Line 16"/>
          <p:cNvSpPr>
            <a:spLocks noChangeShapeType="1"/>
          </p:cNvSpPr>
          <p:nvPr/>
        </p:nvSpPr>
        <p:spPr bwMode="auto">
          <a:xfrm>
            <a:off x="4114800" y="5105400"/>
            <a:ext cx="1143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182291" name="Line 19"/>
          <p:cNvSpPr>
            <a:spLocks noChangeShapeType="1"/>
          </p:cNvSpPr>
          <p:nvPr/>
        </p:nvSpPr>
        <p:spPr bwMode="auto">
          <a:xfrm flipV="1">
            <a:off x="4953000" y="5257800"/>
            <a:ext cx="0" cy="457200"/>
          </a:xfrm>
          <a:prstGeom prst="line">
            <a:avLst/>
          </a:prstGeom>
          <a:noFill/>
          <a:ln w="57150">
            <a:solidFill>
              <a:schemeClr val="folHlink"/>
            </a:solidFill>
            <a:round/>
            <a:headEnd/>
            <a:tailEnd type="triangle" w="med" len="med"/>
          </a:ln>
          <a:effectLst/>
        </p:spPr>
        <p:txBody>
          <a:bodyPr wrap="none" anchor="ctr"/>
          <a:lstStyle/>
          <a:p>
            <a:endParaRPr lang="en-US"/>
          </a:p>
        </p:txBody>
      </p:sp>
      <p:sp>
        <p:nvSpPr>
          <p:cNvPr id="182297" name="Line 25"/>
          <p:cNvSpPr>
            <a:spLocks noChangeShapeType="1"/>
          </p:cNvSpPr>
          <p:nvPr/>
        </p:nvSpPr>
        <p:spPr bwMode="auto">
          <a:xfrm flipV="1">
            <a:off x="5257800" y="3505200"/>
            <a:ext cx="0" cy="1371600"/>
          </a:xfrm>
          <a:prstGeom prst="line">
            <a:avLst/>
          </a:prstGeom>
          <a:noFill/>
          <a:ln w="19050" cap="rnd">
            <a:solidFill>
              <a:schemeClr val="tx1"/>
            </a:solidFill>
            <a:prstDash val="sysDot"/>
            <a:round/>
            <a:headEnd/>
            <a:tailEnd/>
          </a:ln>
          <a:effectLst/>
        </p:spPr>
        <p:txBody>
          <a:bodyPr wrap="none" anchor="ctr"/>
          <a:lstStyle/>
          <a:p>
            <a:endParaRPr lang="en-US"/>
          </a:p>
        </p:txBody>
      </p:sp>
      <p:sp>
        <p:nvSpPr>
          <p:cNvPr id="182298" name="Line 26"/>
          <p:cNvSpPr>
            <a:spLocks noChangeShapeType="1"/>
          </p:cNvSpPr>
          <p:nvPr/>
        </p:nvSpPr>
        <p:spPr bwMode="auto">
          <a:xfrm>
            <a:off x="4953000" y="4038600"/>
            <a:ext cx="0" cy="1219200"/>
          </a:xfrm>
          <a:prstGeom prst="line">
            <a:avLst/>
          </a:prstGeom>
          <a:noFill/>
          <a:ln w="19050" cap="rnd">
            <a:solidFill>
              <a:schemeClr val="tx1"/>
            </a:solidFill>
            <a:prstDash val="sysDot"/>
            <a:round/>
            <a:headEnd/>
            <a:tailEnd/>
          </a:ln>
          <a:effectLst/>
        </p:spPr>
        <p:txBody>
          <a:bodyPr wrap="none" anchor="ctr"/>
          <a:lstStyle/>
          <a:p>
            <a:endParaRPr lang="en-US"/>
          </a:p>
        </p:txBody>
      </p:sp>
      <p:graphicFrame>
        <p:nvGraphicFramePr>
          <p:cNvPr id="182299" name="Object 27"/>
          <p:cNvGraphicFramePr>
            <a:graphicFrameLocks noChangeAspect="1"/>
          </p:cNvGraphicFramePr>
          <p:nvPr/>
        </p:nvGraphicFramePr>
        <p:xfrm>
          <a:off x="457200" y="3657600"/>
          <a:ext cx="2605088" cy="2138363"/>
        </p:xfrm>
        <a:graphic>
          <a:graphicData uri="http://schemas.openxmlformats.org/presentationml/2006/ole">
            <p:oleObj spid="_x0000_s182299" name="Equation" r:id="rId3" imgW="1422360" imgH="1168200" progId="Equation.3">
              <p:embed/>
            </p:oleObj>
          </a:graphicData>
        </a:graphic>
      </p:graphicFrame>
      <p:sp>
        <p:nvSpPr>
          <p:cNvPr id="182300" name="Line 28"/>
          <p:cNvSpPr>
            <a:spLocks noChangeShapeType="1"/>
          </p:cNvSpPr>
          <p:nvPr/>
        </p:nvSpPr>
        <p:spPr bwMode="auto">
          <a:xfrm flipH="1">
            <a:off x="3733800" y="4267200"/>
            <a:ext cx="1219200"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182303" name="Line 31"/>
          <p:cNvSpPr>
            <a:spLocks noChangeShapeType="1"/>
          </p:cNvSpPr>
          <p:nvPr/>
        </p:nvSpPr>
        <p:spPr bwMode="auto">
          <a:xfrm flipV="1">
            <a:off x="2895600" y="4800600"/>
            <a:ext cx="1752600" cy="6096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82305" name="Text Box 33"/>
          <p:cNvSpPr txBox="1">
            <a:spLocks noChangeArrowheads="1"/>
          </p:cNvSpPr>
          <p:nvPr/>
        </p:nvSpPr>
        <p:spPr bwMode="auto">
          <a:xfrm>
            <a:off x="6248400" y="5257800"/>
            <a:ext cx="457200" cy="396875"/>
          </a:xfrm>
          <a:prstGeom prst="rect">
            <a:avLst/>
          </a:prstGeom>
          <a:noFill/>
          <a:ln w="19050" algn="ctr">
            <a:noFill/>
            <a:miter lim="800000"/>
            <a:headEnd/>
            <a:tailEnd/>
          </a:ln>
          <a:effectLst/>
        </p:spPr>
        <p:txBody>
          <a:bodyPr>
            <a:spAutoFit/>
          </a:bodyPr>
          <a:lstStyle/>
          <a:p>
            <a:pPr>
              <a:spcBef>
                <a:spcPct val="50000"/>
              </a:spcBef>
            </a:pPr>
            <a:r>
              <a:rPr lang="en-US" sz="2000" b="1" dirty="0"/>
              <a:t>0</a:t>
            </a:r>
            <a:endParaRPr lang="el-GR" sz="2000" b="1" baseline="-25000" dirty="0">
              <a:cs typeface="Arial" pitchFamily="34" charset="0"/>
            </a:endParaRPr>
          </a:p>
        </p:txBody>
      </p:sp>
      <p:sp>
        <p:nvSpPr>
          <p:cNvPr id="182306" name="Text Box 34"/>
          <p:cNvSpPr txBox="1">
            <a:spLocks noChangeArrowheads="1"/>
          </p:cNvSpPr>
          <p:nvPr/>
        </p:nvSpPr>
        <p:spPr bwMode="auto">
          <a:xfrm>
            <a:off x="4953000" y="5257800"/>
            <a:ext cx="990600" cy="396875"/>
          </a:xfrm>
          <a:prstGeom prst="rect">
            <a:avLst/>
          </a:prstGeom>
          <a:noFill/>
          <a:ln w="19050" algn="ctr">
            <a:noFill/>
            <a:miter lim="800000"/>
            <a:headEnd/>
            <a:tailEnd/>
          </a:ln>
          <a:effectLst/>
        </p:spPr>
        <p:txBody>
          <a:bodyPr>
            <a:spAutoFit/>
          </a:bodyPr>
          <a:lstStyle/>
          <a:p>
            <a:pPr algn="l">
              <a:spcBef>
                <a:spcPct val="50000"/>
              </a:spcBef>
            </a:pPr>
            <a:r>
              <a:rPr lang="en-US" sz="2000" b="1" dirty="0">
                <a:cs typeface="Arial" pitchFamily="34" charset="0"/>
              </a:rPr>
              <a:t>-1.645</a:t>
            </a:r>
            <a:endParaRPr lang="el-GR" sz="2000" b="1" dirty="0">
              <a:cs typeface="Arial" pitchFamily="34" charset="0"/>
            </a:endParaRPr>
          </a:p>
        </p:txBody>
      </p:sp>
      <p:sp>
        <p:nvSpPr>
          <p:cNvPr id="182307" name="Text Box 35"/>
          <p:cNvSpPr txBox="1">
            <a:spLocks noChangeArrowheads="1"/>
          </p:cNvSpPr>
          <p:nvPr/>
        </p:nvSpPr>
        <p:spPr bwMode="auto">
          <a:xfrm>
            <a:off x="4572000" y="5715001"/>
            <a:ext cx="4114800" cy="400110"/>
          </a:xfrm>
          <a:prstGeom prst="rect">
            <a:avLst/>
          </a:prstGeom>
          <a:noFill/>
          <a:ln w="19050" algn="ctr">
            <a:noFill/>
            <a:miter lim="800000"/>
            <a:headEnd/>
            <a:tailEnd/>
          </a:ln>
          <a:effectLst/>
        </p:spPr>
        <p:txBody>
          <a:bodyPr wrap="square">
            <a:spAutoFit/>
          </a:bodyPr>
          <a:lstStyle/>
          <a:p>
            <a:pPr algn="l">
              <a:spcBef>
                <a:spcPct val="50000"/>
              </a:spcBef>
            </a:pPr>
            <a:r>
              <a:rPr lang="en-US" sz="2000" b="1" dirty="0">
                <a:solidFill>
                  <a:schemeClr val="folHlink"/>
                </a:solidFill>
                <a:cs typeface="Arial" pitchFamily="34" charset="0"/>
              </a:rPr>
              <a:t>-</a:t>
            </a:r>
            <a:r>
              <a:rPr lang="en-US" sz="2000" b="1" dirty="0" smtClean="0">
                <a:solidFill>
                  <a:schemeClr val="folHlink"/>
                </a:solidFill>
                <a:cs typeface="Arial" pitchFamily="34" charset="0"/>
              </a:rPr>
              <a:t>2.0: </a:t>
            </a:r>
            <a:r>
              <a:rPr lang="en-US" sz="1600" b="1" dirty="0" smtClean="0">
                <a:cs typeface="Arial" pitchFamily="34" charset="0"/>
              </a:rPr>
              <a:t>converted x  to z test statistic  </a:t>
            </a:r>
            <a:endParaRPr lang="el-GR" sz="1600" b="1" dirty="0">
              <a:cs typeface="Arial" pitchFamily="34" charset="0"/>
            </a:endParaRPr>
          </a:p>
        </p:txBody>
      </p:sp>
      <p:sp>
        <p:nvSpPr>
          <p:cNvPr id="182308" name="Text Box 36"/>
          <p:cNvSpPr txBox="1">
            <a:spLocks noChangeArrowheads="1"/>
          </p:cNvSpPr>
          <p:nvPr/>
        </p:nvSpPr>
        <p:spPr bwMode="auto">
          <a:xfrm>
            <a:off x="8458200" y="5181600"/>
            <a:ext cx="457200" cy="396875"/>
          </a:xfrm>
          <a:prstGeom prst="rect">
            <a:avLst/>
          </a:prstGeom>
          <a:noFill/>
          <a:ln w="19050" algn="ctr">
            <a:noFill/>
            <a:miter lim="800000"/>
            <a:headEnd/>
            <a:tailEnd/>
          </a:ln>
          <a:effectLst/>
        </p:spPr>
        <p:txBody>
          <a:bodyPr>
            <a:spAutoFit/>
          </a:bodyPr>
          <a:lstStyle/>
          <a:p>
            <a:pPr>
              <a:spcBef>
                <a:spcPct val="50000"/>
              </a:spcBef>
            </a:pPr>
            <a:r>
              <a:rPr lang="en-US" sz="2000" b="1" dirty="0"/>
              <a:t>z</a:t>
            </a:r>
            <a:endParaRPr lang="el-GR" sz="2000" b="1" baseline="-25000" dirty="0">
              <a:cs typeface="Arial" pitchFamily="34" charset="0"/>
            </a:endParaRPr>
          </a:p>
        </p:txBody>
      </p:sp>
      <p:sp>
        <p:nvSpPr>
          <p:cNvPr id="35" name="Text Box 3"/>
          <p:cNvSpPr txBox="1">
            <a:spLocks noChangeArrowheads="1"/>
          </p:cNvSpPr>
          <p:nvPr/>
        </p:nvSpPr>
        <p:spPr bwMode="auto">
          <a:xfrm>
            <a:off x="3810000" y="5181600"/>
            <a:ext cx="990600" cy="304800"/>
          </a:xfrm>
          <a:prstGeom prst="rect">
            <a:avLst/>
          </a:prstGeom>
          <a:solidFill>
            <a:srgbClr val="FAFEB4"/>
          </a:solidFill>
          <a:ln w="19050" algn="ctr">
            <a:noFill/>
            <a:miter lim="800000"/>
            <a:headEnd/>
            <a:tailEnd/>
          </a:ln>
          <a:effectLst/>
        </p:spPr>
        <p:txBody>
          <a:bodyPr>
            <a:spAutoFit/>
          </a:bodyPr>
          <a:lstStyle/>
          <a:p>
            <a:pPr>
              <a:spcBef>
                <a:spcPct val="50000"/>
              </a:spcBef>
            </a:pPr>
            <a:r>
              <a:rPr lang="en-US" sz="1400" dirty="0"/>
              <a:t>Reject H</a:t>
            </a:r>
            <a:r>
              <a:rPr lang="en-US" sz="1400" baseline="-25000" dirty="0"/>
              <a:t>0</a:t>
            </a:r>
          </a:p>
        </p:txBody>
      </p:sp>
      <p:sp>
        <p:nvSpPr>
          <p:cNvPr id="36" name="Text Box 14"/>
          <p:cNvSpPr txBox="1">
            <a:spLocks noChangeArrowheads="1"/>
          </p:cNvSpPr>
          <p:nvPr/>
        </p:nvSpPr>
        <p:spPr bwMode="auto">
          <a:xfrm>
            <a:off x="6705600" y="5181600"/>
            <a:ext cx="1524000" cy="304800"/>
          </a:xfrm>
          <a:prstGeom prst="rect">
            <a:avLst/>
          </a:prstGeom>
          <a:noFill/>
          <a:ln w="19050" algn="ctr">
            <a:noFill/>
            <a:miter lim="800000"/>
            <a:headEnd/>
            <a:tailEnd/>
          </a:ln>
          <a:effectLst/>
        </p:spPr>
        <p:txBody>
          <a:bodyPr>
            <a:spAutoFit/>
          </a:bodyPr>
          <a:lstStyle/>
          <a:p>
            <a:pPr>
              <a:spcBef>
                <a:spcPct val="50000"/>
              </a:spcBef>
            </a:pPr>
            <a:r>
              <a:rPr lang="en-US" sz="1400" dirty="0"/>
              <a:t>Do not reject H</a:t>
            </a:r>
            <a:r>
              <a:rPr lang="en-US" sz="1400" baseline="-25000" dirty="0"/>
              <a:t>0</a:t>
            </a:r>
          </a:p>
        </p:txBody>
      </p:sp>
      <p:sp>
        <p:nvSpPr>
          <p:cNvPr id="37" name="TextBox 36"/>
          <p:cNvSpPr txBox="1"/>
          <p:nvPr/>
        </p:nvSpPr>
        <p:spPr>
          <a:xfrm>
            <a:off x="152400" y="5791200"/>
            <a:ext cx="2895600" cy="369332"/>
          </a:xfrm>
          <a:prstGeom prst="rect">
            <a:avLst/>
          </a:prstGeom>
          <a:noFill/>
        </p:spPr>
        <p:txBody>
          <a:bodyPr wrap="square" rtlCol="0">
            <a:spAutoFit/>
          </a:bodyPr>
          <a:lstStyle/>
          <a:p>
            <a:r>
              <a:rPr lang="en-US" sz="1800" b="1" dirty="0" smtClean="0">
                <a:solidFill>
                  <a:srgbClr val="FF0000"/>
                </a:solidFill>
              </a:rPr>
              <a:t>NORMSDIST(-2) </a:t>
            </a:r>
            <a:r>
              <a:rPr lang="en-US" sz="1800" b="1" dirty="0" smtClean="0"/>
              <a:t>= 0.0228</a:t>
            </a:r>
            <a:endParaRPr lang="en-US" sz="1800" b="1" dirty="0"/>
          </a:p>
        </p:txBody>
      </p:sp>
      <p:sp>
        <p:nvSpPr>
          <p:cNvPr id="38" name="TextBox 37"/>
          <p:cNvSpPr txBox="1"/>
          <p:nvPr/>
        </p:nvSpPr>
        <p:spPr>
          <a:xfrm>
            <a:off x="3276600" y="2971800"/>
            <a:ext cx="2590800" cy="369332"/>
          </a:xfrm>
          <a:prstGeom prst="rect">
            <a:avLst/>
          </a:prstGeom>
          <a:solidFill>
            <a:srgbClr val="FFFF00"/>
          </a:solidFill>
          <a:ln>
            <a:solidFill>
              <a:srgbClr val="C00000"/>
            </a:solidFill>
          </a:ln>
        </p:spPr>
        <p:txBody>
          <a:bodyPr wrap="square" rtlCol="0">
            <a:spAutoFit/>
          </a:bodyPr>
          <a:lstStyle/>
          <a:p>
            <a:r>
              <a:rPr lang="en-US" sz="1800" b="1" dirty="0" err="1" smtClean="0"/>
              <a:t>Normsinv</a:t>
            </a:r>
            <a:r>
              <a:rPr lang="en-US" sz="1800" b="1" dirty="0" smtClean="0"/>
              <a:t>(.05) = 1.645</a:t>
            </a:r>
            <a:endParaRPr lang="en-US" sz="1800" b="1" dirty="0"/>
          </a:p>
        </p:txBody>
      </p:sp>
      <p:cxnSp>
        <p:nvCxnSpPr>
          <p:cNvPr id="40" name="Straight Connector 39"/>
          <p:cNvCxnSpPr/>
          <p:nvPr/>
        </p:nvCxnSpPr>
        <p:spPr bwMode="auto">
          <a:xfrm>
            <a:off x="6248400" y="5867400"/>
            <a:ext cx="152400" cy="1588"/>
          </a:xfrm>
          <a:prstGeom prst="line">
            <a:avLst/>
          </a:prstGeom>
          <a:noFill/>
          <a:ln w="19050" cap="flat" cmpd="sng" algn="ctr">
            <a:solidFill>
              <a:schemeClr val="tx1"/>
            </a:solidFill>
            <a:prstDash val="solid"/>
            <a:round/>
            <a:headEnd type="none" w="med" len="med"/>
            <a:tailEnd type="none" w="med" len="med"/>
          </a:ln>
          <a:effectLst/>
        </p:spPr>
      </p:cxnSp>
      <p:graphicFrame>
        <p:nvGraphicFramePr>
          <p:cNvPr id="3" name="Object 29"/>
          <p:cNvGraphicFramePr>
            <a:graphicFrameLocks noChangeAspect="1"/>
          </p:cNvGraphicFramePr>
          <p:nvPr/>
        </p:nvGraphicFramePr>
        <p:xfrm>
          <a:off x="4114800" y="6096000"/>
          <a:ext cx="4572000" cy="609600"/>
        </p:xfrm>
        <a:graphic>
          <a:graphicData uri="http://schemas.openxmlformats.org/presentationml/2006/ole">
            <p:oleObj spid="_x0000_s182301" name="Equation" r:id="rId4" imgW="2755800" imgH="41904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r>
              <a:rPr lang="en-US"/>
              <a:t>Copyright ©2011 Pearson Education, Inc. publishing as Prentice Hall</a:t>
            </a:r>
          </a:p>
        </p:txBody>
      </p:sp>
      <p:sp>
        <p:nvSpPr>
          <p:cNvPr id="22" name="Slide Number Placeholder 4"/>
          <p:cNvSpPr>
            <a:spLocks noGrp="1"/>
          </p:cNvSpPr>
          <p:nvPr>
            <p:ph type="sldNum" sz="quarter" idx="11"/>
          </p:nvPr>
        </p:nvSpPr>
        <p:spPr/>
        <p:txBody>
          <a:bodyPr/>
          <a:lstStyle/>
          <a:p>
            <a:r>
              <a:rPr lang="en-US"/>
              <a:t>9-</a:t>
            </a:r>
            <a:fld id="{2558F92B-8DC2-4A29-BE45-EE575413DB9B}" type="slidenum">
              <a:rPr lang="en-US"/>
              <a:pPr/>
              <a:t>38</a:t>
            </a:fld>
            <a:endParaRPr lang="en-US"/>
          </a:p>
        </p:txBody>
      </p:sp>
      <p:sp>
        <p:nvSpPr>
          <p:cNvPr id="214019" name="Rectangle 3"/>
          <p:cNvSpPr>
            <a:spLocks noGrp="1" noChangeArrowheads="1"/>
          </p:cNvSpPr>
          <p:nvPr>
            <p:ph type="body" idx="1"/>
          </p:nvPr>
        </p:nvSpPr>
        <p:spPr>
          <a:xfrm>
            <a:off x="609600" y="1752600"/>
            <a:ext cx="6019800" cy="2057400"/>
          </a:xfrm>
        </p:spPr>
        <p:txBody>
          <a:bodyPr/>
          <a:lstStyle/>
          <a:p>
            <a:pPr>
              <a:spcBef>
                <a:spcPct val="60000"/>
              </a:spcBef>
            </a:pPr>
            <a:r>
              <a:rPr lang="en-US"/>
              <a:t>Compare the p-value with  </a:t>
            </a:r>
            <a:r>
              <a:rPr lang="en-US" b="1">
                <a:sym typeface="Symbol" pitchFamily="18" charset="2"/>
              </a:rPr>
              <a:t></a:t>
            </a:r>
          </a:p>
          <a:p>
            <a:pPr lvl="1">
              <a:spcBef>
                <a:spcPct val="60000"/>
              </a:spcBef>
            </a:pPr>
            <a:r>
              <a:rPr lang="en-US"/>
              <a:t>If  p-value  </a:t>
            </a:r>
            <a:r>
              <a:rPr lang="en-US">
                <a:sym typeface="Symbol" pitchFamily="18" charset="2"/>
              </a:rPr>
              <a:t>&lt;   </a:t>
            </a:r>
            <a:r>
              <a:rPr lang="en-US" sz="2800" b="1">
                <a:sym typeface="Symbol" pitchFamily="18" charset="2"/>
              </a:rPr>
              <a:t></a:t>
            </a:r>
            <a:r>
              <a:rPr lang="en-US">
                <a:sym typeface="Symbol" pitchFamily="18" charset="2"/>
              </a:rPr>
              <a:t> </a:t>
            </a:r>
            <a:r>
              <a:rPr lang="en-US"/>
              <a:t>, reject H</a:t>
            </a:r>
            <a:r>
              <a:rPr lang="en-US" baseline="-25000"/>
              <a:t>0</a:t>
            </a:r>
            <a:endParaRPr lang="en-US"/>
          </a:p>
          <a:p>
            <a:pPr lvl="1">
              <a:spcBef>
                <a:spcPct val="60000"/>
              </a:spcBef>
            </a:pPr>
            <a:r>
              <a:rPr lang="en-US"/>
              <a:t>If  p-value  </a:t>
            </a:r>
            <a:r>
              <a:rPr lang="en-US" b="1">
                <a:sym typeface="Symbol" pitchFamily="18" charset="2"/>
              </a:rPr>
              <a:t></a:t>
            </a:r>
            <a:r>
              <a:rPr lang="en-US"/>
              <a:t>   </a:t>
            </a:r>
            <a:r>
              <a:rPr lang="en-US" sz="2800" b="1">
                <a:sym typeface="Symbol" pitchFamily="18" charset="2"/>
              </a:rPr>
              <a:t></a:t>
            </a:r>
            <a:r>
              <a:rPr lang="en-US"/>
              <a:t> , do not reject H</a:t>
            </a:r>
            <a:r>
              <a:rPr lang="en-US" baseline="-25000"/>
              <a:t>0</a:t>
            </a:r>
            <a:r>
              <a:rPr lang="en-US"/>
              <a:t> </a:t>
            </a:r>
          </a:p>
        </p:txBody>
      </p:sp>
      <p:sp>
        <p:nvSpPr>
          <p:cNvPr id="214025" name="Text Box 9"/>
          <p:cNvSpPr txBox="1">
            <a:spLocks noChangeArrowheads="1"/>
          </p:cNvSpPr>
          <p:nvPr/>
        </p:nvSpPr>
        <p:spPr bwMode="auto">
          <a:xfrm>
            <a:off x="304800" y="4191000"/>
            <a:ext cx="4343400" cy="1681163"/>
          </a:xfrm>
          <a:prstGeom prst="rect">
            <a:avLst/>
          </a:prstGeom>
          <a:solidFill>
            <a:srgbClr val="FAFEB4"/>
          </a:solidFill>
          <a:ln w="19050" algn="ctr">
            <a:solidFill>
              <a:schemeClr val="tx1"/>
            </a:solidFill>
            <a:miter lim="800000"/>
            <a:headEnd/>
            <a:tailEnd/>
          </a:ln>
          <a:effectLst/>
        </p:spPr>
        <p:txBody>
          <a:bodyPr>
            <a:spAutoFit/>
          </a:bodyPr>
          <a:lstStyle/>
          <a:p>
            <a:pPr algn="l">
              <a:spcBef>
                <a:spcPct val="50000"/>
              </a:spcBef>
            </a:pPr>
            <a:r>
              <a:rPr lang="en-US"/>
              <a:t>Here: 	p-value = 0.0228</a:t>
            </a:r>
          </a:p>
          <a:p>
            <a:pPr algn="l">
              <a:lnSpc>
                <a:spcPct val="30000"/>
              </a:lnSpc>
              <a:spcBef>
                <a:spcPct val="50000"/>
              </a:spcBef>
            </a:pPr>
            <a:r>
              <a:rPr lang="en-US"/>
              <a:t>	         </a:t>
            </a:r>
            <a:r>
              <a:rPr lang="en-US" sz="1200"/>
              <a:t> </a:t>
            </a:r>
            <a:r>
              <a:rPr lang="en-US" b="1">
                <a:sym typeface="Symbol" pitchFamily="18" charset="2"/>
              </a:rPr>
              <a:t></a:t>
            </a:r>
            <a:r>
              <a:rPr lang="en-US">
                <a:sym typeface="Symbol" pitchFamily="18" charset="2"/>
              </a:rPr>
              <a:t> = 0.05</a:t>
            </a:r>
          </a:p>
          <a:p>
            <a:pPr algn="l">
              <a:spcBef>
                <a:spcPct val="50000"/>
              </a:spcBef>
            </a:pPr>
            <a:r>
              <a:rPr lang="en-US" b="1">
                <a:solidFill>
                  <a:schemeClr val="folHlink"/>
                </a:solidFill>
                <a:sym typeface="Symbol" pitchFamily="18" charset="2"/>
              </a:rPr>
              <a:t>Since 0.0228 &lt; 0.05, we reject the null hypothesis</a:t>
            </a:r>
          </a:p>
        </p:txBody>
      </p:sp>
      <p:sp>
        <p:nvSpPr>
          <p:cNvPr id="214026" name="Text Box 10"/>
          <p:cNvSpPr txBox="1">
            <a:spLocks noChangeArrowheads="1"/>
          </p:cNvSpPr>
          <p:nvPr/>
        </p:nvSpPr>
        <p:spPr bwMode="auto">
          <a:xfrm>
            <a:off x="7543800" y="1219200"/>
            <a:ext cx="1474788"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
        <p:nvSpPr>
          <p:cNvPr id="214028" name="Rectangle 12"/>
          <p:cNvSpPr>
            <a:spLocks noGrp="1" noChangeArrowheads="1"/>
          </p:cNvSpPr>
          <p:nvPr>
            <p:ph type="title"/>
          </p:nvPr>
        </p:nvSpPr>
        <p:spPr>
          <a:noFill/>
          <a:ln/>
        </p:spPr>
        <p:txBody>
          <a:bodyPr/>
          <a:lstStyle/>
          <a:p>
            <a:pPr defTabSz="914400"/>
            <a:r>
              <a:rPr lang="en-US"/>
              <a:t>p-value Example</a:t>
            </a:r>
          </a:p>
        </p:txBody>
      </p:sp>
      <p:sp>
        <p:nvSpPr>
          <p:cNvPr id="214029" name="Rectangle 13"/>
          <p:cNvSpPr>
            <a:spLocks noChangeArrowheads="1"/>
          </p:cNvSpPr>
          <p:nvPr/>
        </p:nvSpPr>
        <p:spPr bwMode="auto">
          <a:xfrm flipH="1">
            <a:off x="4800600" y="4327525"/>
            <a:ext cx="21336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solidFill>
                  <a:schemeClr val="folHlink"/>
                </a:solidFill>
                <a:sym typeface="Symbol" pitchFamily="18" charset="2"/>
              </a:rPr>
              <a:t>p-value </a:t>
            </a:r>
            <a:r>
              <a:rPr lang="en-US" sz="2000" b="1">
                <a:solidFill>
                  <a:schemeClr val="folHlink"/>
                </a:solidFill>
              </a:rPr>
              <a:t>=0.0228</a:t>
            </a:r>
          </a:p>
        </p:txBody>
      </p:sp>
      <p:sp>
        <p:nvSpPr>
          <p:cNvPr id="214031" name="Freeform 15"/>
          <p:cNvSpPr>
            <a:spLocks/>
          </p:cNvSpPr>
          <p:nvPr/>
        </p:nvSpPr>
        <p:spPr bwMode="auto">
          <a:xfrm>
            <a:off x="5867400" y="5035550"/>
            <a:ext cx="912813" cy="285750"/>
          </a:xfrm>
          <a:custGeom>
            <a:avLst/>
            <a:gdLst/>
            <a:ahLst/>
            <a:cxnLst>
              <a:cxn ang="0">
                <a:pos x="8" y="173"/>
              </a:cxn>
              <a:cxn ang="0">
                <a:pos x="0" y="138"/>
              </a:cxn>
              <a:cxn ang="0">
                <a:pos x="60" y="124"/>
              </a:cxn>
              <a:cxn ang="0">
                <a:pos x="236" y="120"/>
              </a:cxn>
              <a:cxn ang="0">
                <a:pos x="428" y="68"/>
              </a:cxn>
              <a:cxn ang="0">
                <a:pos x="575" y="0"/>
              </a:cxn>
              <a:cxn ang="0">
                <a:pos x="575" y="180"/>
              </a:cxn>
              <a:cxn ang="0">
                <a:pos x="8" y="177"/>
              </a:cxn>
              <a:cxn ang="0">
                <a:pos x="8" y="173"/>
              </a:cxn>
            </a:cxnLst>
            <a:rect l="0" t="0" r="r" b="b"/>
            <a:pathLst>
              <a:path w="575" h="180">
                <a:moveTo>
                  <a:pt x="8" y="173"/>
                </a:moveTo>
                <a:lnTo>
                  <a:pt x="0" y="138"/>
                </a:lnTo>
                <a:lnTo>
                  <a:pt x="60" y="124"/>
                </a:lnTo>
                <a:lnTo>
                  <a:pt x="236" y="120"/>
                </a:lnTo>
                <a:lnTo>
                  <a:pt x="428" y="68"/>
                </a:lnTo>
                <a:lnTo>
                  <a:pt x="575" y="0"/>
                </a:lnTo>
                <a:lnTo>
                  <a:pt x="575" y="180"/>
                </a:lnTo>
                <a:lnTo>
                  <a:pt x="8" y="177"/>
                </a:lnTo>
                <a:lnTo>
                  <a:pt x="8" y="173"/>
                </a:lnTo>
              </a:path>
            </a:pathLst>
          </a:custGeom>
          <a:solidFill>
            <a:srgbClr val="33CC33"/>
          </a:solidFill>
          <a:ln w="12700" cap="rnd" cmpd="sng">
            <a:noFill/>
            <a:prstDash val="solid"/>
            <a:round/>
            <a:headEnd type="none" w="sm" len="sm"/>
            <a:tailEnd type="none" w="sm" len="sm"/>
          </a:ln>
          <a:effectLst/>
        </p:spPr>
        <p:txBody>
          <a:bodyPr/>
          <a:lstStyle/>
          <a:p>
            <a:endParaRPr lang="en-US"/>
          </a:p>
        </p:txBody>
      </p:sp>
      <p:sp>
        <p:nvSpPr>
          <p:cNvPr id="214032" name="Freeform 16"/>
          <p:cNvSpPr>
            <a:spLocks/>
          </p:cNvSpPr>
          <p:nvPr/>
        </p:nvSpPr>
        <p:spPr bwMode="auto">
          <a:xfrm>
            <a:off x="5943600" y="3565525"/>
            <a:ext cx="2362200" cy="1676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14033" name="Line 17"/>
          <p:cNvSpPr>
            <a:spLocks noChangeShapeType="1"/>
          </p:cNvSpPr>
          <p:nvPr/>
        </p:nvSpPr>
        <p:spPr bwMode="auto">
          <a:xfrm flipH="1">
            <a:off x="5791200" y="4175125"/>
            <a:ext cx="1219200"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14034" name="Rectangle 18"/>
          <p:cNvSpPr>
            <a:spLocks noChangeArrowheads="1"/>
          </p:cNvSpPr>
          <p:nvPr/>
        </p:nvSpPr>
        <p:spPr bwMode="auto">
          <a:xfrm flipH="1">
            <a:off x="5791200" y="3794125"/>
            <a:ext cx="12954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a:sym typeface="Symbol" pitchFamily="18" charset="2"/>
              </a:rPr>
              <a:t> </a:t>
            </a:r>
            <a:r>
              <a:rPr lang="en-US" sz="2000"/>
              <a:t>= 0.05</a:t>
            </a:r>
          </a:p>
        </p:txBody>
      </p:sp>
      <p:sp>
        <p:nvSpPr>
          <p:cNvPr id="214035" name="Line 19"/>
          <p:cNvSpPr>
            <a:spLocks noChangeShapeType="1"/>
          </p:cNvSpPr>
          <p:nvPr/>
        </p:nvSpPr>
        <p:spPr bwMode="auto">
          <a:xfrm>
            <a:off x="8305800" y="3565525"/>
            <a:ext cx="0" cy="1752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214037" name="Text Box 21"/>
          <p:cNvSpPr txBox="1">
            <a:spLocks noChangeArrowheads="1"/>
          </p:cNvSpPr>
          <p:nvPr/>
        </p:nvSpPr>
        <p:spPr bwMode="auto">
          <a:xfrm>
            <a:off x="6858000" y="5699125"/>
            <a:ext cx="990600" cy="396875"/>
          </a:xfrm>
          <a:prstGeom prst="rect">
            <a:avLst/>
          </a:prstGeom>
          <a:noFill/>
          <a:ln w="19050" algn="ctr">
            <a:noFill/>
            <a:miter lim="800000"/>
            <a:headEnd/>
            <a:tailEnd/>
          </a:ln>
          <a:effectLst/>
        </p:spPr>
        <p:txBody>
          <a:bodyPr>
            <a:spAutoFit/>
          </a:bodyPr>
          <a:lstStyle/>
          <a:p>
            <a:pPr algn="l">
              <a:spcBef>
                <a:spcPct val="50000"/>
              </a:spcBef>
            </a:pPr>
            <a:r>
              <a:rPr lang="en-US" sz="2000" b="1" dirty="0" smtClean="0">
                <a:cs typeface="Arial" pitchFamily="34" charset="0"/>
              </a:rPr>
              <a:t>-1.645</a:t>
            </a:r>
            <a:endParaRPr lang="el-GR" sz="2000" b="1" dirty="0">
              <a:cs typeface="Arial" pitchFamily="34" charset="0"/>
            </a:endParaRPr>
          </a:p>
        </p:txBody>
      </p:sp>
      <p:sp>
        <p:nvSpPr>
          <p:cNvPr id="214039" name="Text Box 23"/>
          <p:cNvSpPr txBox="1">
            <a:spLocks noChangeArrowheads="1"/>
          </p:cNvSpPr>
          <p:nvPr/>
        </p:nvSpPr>
        <p:spPr bwMode="auto">
          <a:xfrm>
            <a:off x="8077200" y="5699125"/>
            <a:ext cx="457200" cy="396875"/>
          </a:xfrm>
          <a:prstGeom prst="rect">
            <a:avLst/>
          </a:prstGeom>
          <a:noFill/>
          <a:ln w="19050" algn="ctr">
            <a:noFill/>
            <a:miter lim="800000"/>
            <a:headEnd/>
            <a:tailEnd/>
          </a:ln>
          <a:effectLst/>
        </p:spPr>
        <p:txBody>
          <a:bodyPr>
            <a:spAutoFit/>
          </a:bodyPr>
          <a:lstStyle/>
          <a:p>
            <a:pPr>
              <a:spcBef>
                <a:spcPct val="50000"/>
              </a:spcBef>
            </a:pPr>
            <a:r>
              <a:rPr lang="en-US" sz="2000" b="1" dirty="0" smtClean="0"/>
              <a:t>0</a:t>
            </a:r>
            <a:endParaRPr lang="el-GR" sz="2000" b="1" baseline="-25000" dirty="0">
              <a:cs typeface="Arial" pitchFamily="34" charset="0"/>
            </a:endParaRPr>
          </a:p>
        </p:txBody>
      </p:sp>
      <p:sp>
        <p:nvSpPr>
          <p:cNvPr id="214040" name="Line 24"/>
          <p:cNvSpPr>
            <a:spLocks noChangeShapeType="1"/>
          </p:cNvSpPr>
          <p:nvPr/>
        </p:nvSpPr>
        <p:spPr bwMode="auto">
          <a:xfrm flipV="1">
            <a:off x="6781800" y="5699125"/>
            <a:ext cx="0" cy="457200"/>
          </a:xfrm>
          <a:prstGeom prst="line">
            <a:avLst/>
          </a:prstGeom>
          <a:noFill/>
          <a:ln w="57150">
            <a:solidFill>
              <a:schemeClr val="folHlink"/>
            </a:solidFill>
            <a:round/>
            <a:headEnd/>
            <a:tailEnd type="triangle" w="med" len="med"/>
          </a:ln>
          <a:effectLst/>
        </p:spPr>
        <p:txBody>
          <a:bodyPr wrap="none" anchor="ctr"/>
          <a:lstStyle/>
          <a:p>
            <a:endParaRPr lang="en-US"/>
          </a:p>
        </p:txBody>
      </p:sp>
      <p:sp>
        <p:nvSpPr>
          <p:cNvPr id="214041" name="Line 25"/>
          <p:cNvSpPr>
            <a:spLocks noChangeShapeType="1"/>
          </p:cNvSpPr>
          <p:nvPr/>
        </p:nvSpPr>
        <p:spPr bwMode="auto">
          <a:xfrm flipV="1">
            <a:off x="7010400" y="3946525"/>
            <a:ext cx="0" cy="1371600"/>
          </a:xfrm>
          <a:prstGeom prst="line">
            <a:avLst/>
          </a:prstGeom>
          <a:noFill/>
          <a:ln w="19050" cap="rnd">
            <a:solidFill>
              <a:schemeClr val="tx1"/>
            </a:solidFill>
            <a:prstDash val="sysDot"/>
            <a:round/>
            <a:headEnd/>
            <a:tailEnd/>
          </a:ln>
          <a:effectLst/>
        </p:spPr>
        <p:txBody>
          <a:bodyPr wrap="none" anchor="ctr"/>
          <a:lstStyle/>
          <a:p>
            <a:endParaRPr lang="en-US"/>
          </a:p>
        </p:txBody>
      </p:sp>
      <p:sp>
        <p:nvSpPr>
          <p:cNvPr id="214042" name="Line 26"/>
          <p:cNvSpPr>
            <a:spLocks noChangeShapeType="1"/>
          </p:cNvSpPr>
          <p:nvPr/>
        </p:nvSpPr>
        <p:spPr bwMode="auto">
          <a:xfrm>
            <a:off x="6781800" y="4479925"/>
            <a:ext cx="0" cy="1219200"/>
          </a:xfrm>
          <a:prstGeom prst="line">
            <a:avLst/>
          </a:prstGeom>
          <a:noFill/>
          <a:ln w="19050" cap="rnd">
            <a:solidFill>
              <a:schemeClr val="tx1"/>
            </a:solidFill>
            <a:prstDash val="sysDot"/>
            <a:round/>
            <a:headEnd/>
            <a:tailEnd/>
          </a:ln>
          <a:effectLst/>
        </p:spPr>
        <p:txBody>
          <a:bodyPr wrap="none" anchor="ctr"/>
          <a:lstStyle/>
          <a:p>
            <a:endParaRPr lang="en-US"/>
          </a:p>
        </p:txBody>
      </p:sp>
      <p:sp>
        <p:nvSpPr>
          <p:cNvPr id="214043" name="Line 27"/>
          <p:cNvSpPr>
            <a:spLocks noChangeShapeType="1"/>
          </p:cNvSpPr>
          <p:nvPr/>
        </p:nvSpPr>
        <p:spPr bwMode="auto">
          <a:xfrm flipH="1">
            <a:off x="5562600" y="4708525"/>
            <a:ext cx="1219200"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14044" name="Line 28"/>
          <p:cNvSpPr>
            <a:spLocks noChangeShapeType="1"/>
          </p:cNvSpPr>
          <p:nvPr/>
        </p:nvSpPr>
        <p:spPr bwMode="auto">
          <a:xfrm>
            <a:off x="5867400" y="5318125"/>
            <a:ext cx="2667000" cy="0"/>
          </a:xfrm>
          <a:prstGeom prst="line">
            <a:avLst/>
          </a:prstGeom>
          <a:noFill/>
          <a:ln w="19050">
            <a:solidFill>
              <a:schemeClr val="tx1"/>
            </a:solidFill>
            <a:round/>
            <a:headEnd/>
            <a:tailEnd/>
          </a:ln>
          <a:effectLst/>
        </p:spPr>
        <p:txBody>
          <a:bodyPr wrap="none" anchor="ctr"/>
          <a:lstStyle/>
          <a:p>
            <a:endParaRPr lang="en-US"/>
          </a:p>
        </p:txBody>
      </p:sp>
      <p:sp>
        <p:nvSpPr>
          <p:cNvPr id="214045" name="Text Box 29"/>
          <p:cNvSpPr txBox="1">
            <a:spLocks noChangeArrowheads="1"/>
          </p:cNvSpPr>
          <p:nvPr/>
        </p:nvSpPr>
        <p:spPr bwMode="auto">
          <a:xfrm>
            <a:off x="6477000" y="6156325"/>
            <a:ext cx="685800" cy="396875"/>
          </a:xfrm>
          <a:prstGeom prst="rect">
            <a:avLst/>
          </a:prstGeom>
          <a:noFill/>
          <a:ln w="19050" algn="ctr">
            <a:noFill/>
            <a:miter lim="800000"/>
            <a:headEnd/>
            <a:tailEnd/>
          </a:ln>
          <a:effectLst/>
        </p:spPr>
        <p:txBody>
          <a:bodyPr>
            <a:spAutoFit/>
          </a:bodyPr>
          <a:lstStyle/>
          <a:p>
            <a:pPr algn="l">
              <a:spcBef>
                <a:spcPct val="50000"/>
              </a:spcBef>
            </a:pPr>
            <a:r>
              <a:rPr lang="en-US" sz="2000" b="1" dirty="0" smtClean="0">
                <a:solidFill>
                  <a:schemeClr val="folHlink"/>
                </a:solidFill>
                <a:cs typeface="Arial" pitchFamily="34" charset="0"/>
              </a:rPr>
              <a:t>-2.0</a:t>
            </a:r>
            <a:endParaRPr lang="el-GR" sz="2000" b="1" dirty="0">
              <a:solidFill>
                <a:schemeClr val="folHlink"/>
              </a:solidFill>
              <a:cs typeface="Arial" pitchFamily="34" charset="0"/>
            </a:endParaRPr>
          </a:p>
        </p:txBody>
      </p:sp>
      <p:sp>
        <p:nvSpPr>
          <p:cNvPr id="214046" name="Line 30"/>
          <p:cNvSpPr>
            <a:spLocks noChangeShapeType="1"/>
          </p:cNvSpPr>
          <p:nvPr/>
        </p:nvSpPr>
        <p:spPr bwMode="auto">
          <a:xfrm flipV="1">
            <a:off x="7010400" y="5394325"/>
            <a:ext cx="0" cy="3810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3" name="Text Box 3"/>
          <p:cNvSpPr txBox="1">
            <a:spLocks noChangeArrowheads="1"/>
          </p:cNvSpPr>
          <p:nvPr/>
        </p:nvSpPr>
        <p:spPr bwMode="auto">
          <a:xfrm>
            <a:off x="5791200" y="5410200"/>
            <a:ext cx="990600" cy="304800"/>
          </a:xfrm>
          <a:prstGeom prst="rect">
            <a:avLst/>
          </a:prstGeom>
          <a:solidFill>
            <a:srgbClr val="FAFEB4"/>
          </a:solidFill>
          <a:ln w="19050" algn="ctr">
            <a:noFill/>
            <a:miter lim="800000"/>
            <a:headEnd/>
            <a:tailEnd/>
          </a:ln>
          <a:effectLst/>
        </p:spPr>
        <p:txBody>
          <a:bodyPr>
            <a:spAutoFit/>
          </a:bodyPr>
          <a:lstStyle/>
          <a:p>
            <a:pPr>
              <a:spcBef>
                <a:spcPct val="50000"/>
              </a:spcBef>
            </a:pPr>
            <a:r>
              <a:rPr lang="en-US" sz="1400" dirty="0"/>
              <a:t>Reject H</a:t>
            </a:r>
            <a:r>
              <a:rPr lang="en-US" sz="1400" baseline="-25000" dirty="0"/>
              <a:t>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Copyright ©2011 Pearson Education, Inc. publishing as Prentice Hall</a:t>
            </a:r>
          </a:p>
        </p:txBody>
      </p:sp>
      <p:sp>
        <p:nvSpPr>
          <p:cNvPr id="9" name="Slide Number Placeholder 4"/>
          <p:cNvSpPr>
            <a:spLocks noGrp="1"/>
          </p:cNvSpPr>
          <p:nvPr>
            <p:ph type="sldNum" sz="quarter" idx="11"/>
          </p:nvPr>
        </p:nvSpPr>
        <p:spPr/>
        <p:txBody>
          <a:bodyPr/>
          <a:lstStyle/>
          <a:p>
            <a:r>
              <a:rPr lang="en-US"/>
              <a:t>9-</a:t>
            </a:r>
            <a:fld id="{691E9446-D8D6-4597-B722-A9E76C0DFCAE}" type="slidenum">
              <a:rPr lang="en-US"/>
              <a:pPr/>
              <a:t>39</a:t>
            </a:fld>
            <a:endParaRPr lang="en-US"/>
          </a:p>
        </p:txBody>
      </p:sp>
      <p:sp>
        <p:nvSpPr>
          <p:cNvPr id="215052" name="Rectangle 12"/>
          <p:cNvSpPr>
            <a:spLocks noChangeArrowheads="1"/>
          </p:cNvSpPr>
          <p:nvPr/>
        </p:nvSpPr>
        <p:spPr bwMode="auto">
          <a:xfrm>
            <a:off x="1143000" y="1600200"/>
            <a:ext cx="7086600" cy="2286000"/>
          </a:xfrm>
          <a:prstGeom prst="rect">
            <a:avLst/>
          </a:prstGeom>
          <a:solidFill>
            <a:srgbClr val="FAFEB4"/>
          </a:solidFill>
          <a:ln w="19050" algn="ctr">
            <a:solidFill>
              <a:schemeClr val="tx1"/>
            </a:solidFill>
            <a:miter lim="800000"/>
            <a:headEnd/>
            <a:tailEnd/>
          </a:ln>
          <a:effectLst/>
        </p:spPr>
        <p:txBody>
          <a:bodyPr wrap="none" anchor="ctr"/>
          <a:lstStyle/>
          <a:p>
            <a:endParaRPr lang="en-US"/>
          </a:p>
        </p:txBody>
      </p:sp>
      <p:sp>
        <p:nvSpPr>
          <p:cNvPr id="215042" name="Rectangle 2"/>
          <p:cNvSpPr>
            <a:spLocks noGrp="1" noChangeArrowheads="1"/>
          </p:cNvSpPr>
          <p:nvPr>
            <p:ph type="title"/>
          </p:nvPr>
        </p:nvSpPr>
        <p:spPr>
          <a:xfrm>
            <a:off x="1143000" y="228600"/>
            <a:ext cx="7793038" cy="1066800"/>
          </a:xfrm>
        </p:spPr>
        <p:txBody>
          <a:bodyPr/>
          <a:lstStyle/>
          <a:p>
            <a:pPr>
              <a:lnSpc>
                <a:spcPct val="85000"/>
              </a:lnSpc>
            </a:pPr>
            <a:r>
              <a:rPr lang="en-US"/>
              <a:t>Example: Upper Tail z Test </a:t>
            </a:r>
            <a:br>
              <a:rPr lang="en-US"/>
            </a:br>
            <a:r>
              <a:rPr lang="en-US"/>
              <a:t>for Mean  (</a:t>
            </a:r>
            <a:r>
              <a:rPr lang="en-US">
                <a:sym typeface="Symbol" pitchFamily="18" charset="2"/>
              </a:rPr>
              <a:t></a:t>
            </a:r>
            <a:r>
              <a:rPr lang="en-US"/>
              <a:t> Known)</a:t>
            </a:r>
          </a:p>
        </p:txBody>
      </p:sp>
      <p:sp>
        <p:nvSpPr>
          <p:cNvPr id="215043" name="Rectangle 3"/>
          <p:cNvSpPr>
            <a:spLocks noGrp="1" noChangeArrowheads="1"/>
          </p:cNvSpPr>
          <p:nvPr>
            <p:ph type="body" idx="1"/>
          </p:nvPr>
        </p:nvSpPr>
        <p:spPr>
          <a:xfrm>
            <a:off x="914400" y="1600200"/>
            <a:ext cx="7696200" cy="2286000"/>
          </a:xfrm>
        </p:spPr>
        <p:txBody>
          <a:bodyPr/>
          <a:lstStyle/>
          <a:p>
            <a:pPr>
              <a:buFont typeface="Wingdings" pitchFamily="2" charset="2"/>
              <a:buNone/>
            </a:pPr>
            <a:r>
              <a:rPr lang="en-US" dirty="0"/>
              <a:t>   A phone industry manager thinks that customer monthly cell phone bill have increased, and now average over $52 per month.  The company wishes to test this claim.  (Assume </a:t>
            </a:r>
            <a:r>
              <a:rPr lang="en-US" dirty="0">
                <a:sym typeface="Symbol" pitchFamily="18" charset="2"/>
              </a:rPr>
              <a:t> = 10 is known)</a:t>
            </a:r>
          </a:p>
        </p:txBody>
      </p:sp>
      <p:sp>
        <p:nvSpPr>
          <p:cNvPr id="215048" name="Text Box 8"/>
          <p:cNvSpPr txBox="1">
            <a:spLocks noChangeArrowheads="1"/>
          </p:cNvSpPr>
          <p:nvPr/>
        </p:nvSpPr>
        <p:spPr bwMode="auto">
          <a:xfrm>
            <a:off x="914400" y="4572000"/>
            <a:ext cx="7772400" cy="1538288"/>
          </a:xfrm>
          <a:prstGeom prst="rect">
            <a:avLst/>
          </a:prstGeom>
          <a:solidFill>
            <a:srgbClr val="E1FFF7"/>
          </a:solidFill>
          <a:ln w="9525" algn="ctr">
            <a:solidFill>
              <a:schemeClr val="tx1"/>
            </a:solidFill>
            <a:miter lim="800000"/>
            <a:headEnd/>
            <a:tailEnd/>
          </a:ln>
          <a:effectLst/>
        </p:spPr>
        <p:txBody>
          <a:bodyPr>
            <a:spAutoFit/>
          </a:bodyPr>
          <a:lstStyle/>
          <a:p>
            <a:pPr algn="l">
              <a:spcBef>
                <a:spcPct val="50000"/>
              </a:spcBef>
            </a:pPr>
            <a:r>
              <a:rPr lang="en-US"/>
              <a:t>H</a:t>
            </a:r>
            <a:r>
              <a:rPr lang="en-US" baseline="-25000"/>
              <a:t>0</a:t>
            </a:r>
            <a:r>
              <a:rPr lang="en-US"/>
              <a:t>: </a:t>
            </a:r>
            <a:r>
              <a:rPr lang="el-GR">
                <a:cs typeface="Arial" pitchFamily="34" charset="0"/>
                <a:sym typeface="Symbol" pitchFamily="18" charset="2"/>
              </a:rPr>
              <a:t>μ</a:t>
            </a:r>
            <a:r>
              <a:rPr lang="en-US">
                <a:sym typeface="Symbol" pitchFamily="18" charset="2"/>
              </a:rPr>
              <a:t> </a:t>
            </a:r>
            <a:r>
              <a:rPr lang="en-US">
                <a:cs typeface="Arial" pitchFamily="34" charset="0"/>
                <a:sym typeface="Symbol" pitchFamily="18" charset="2"/>
              </a:rPr>
              <a:t>≤ 52     the average is not over $52 per month</a:t>
            </a:r>
          </a:p>
          <a:p>
            <a:pPr algn="l">
              <a:lnSpc>
                <a:spcPct val="90000"/>
              </a:lnSpc>
              <a:spcBef>
                <a:spcPct val="50000"/>
              </a:spcBef>
            </a:pPr>
            <a:r>
              <a:rPr lang="en-US"/>
              <a:t>H</a:t>
            </a:r>
            <a:r>
              <a:rPr lang="en-US" baseline="-25000"/>
              <a:t>A</a:t>
            </a:r>
            <a:r>
              <a:rPr lang="en-US"/>
              <a:t>: </a:t>
            </a:r>
            <a:r>
              <a:rPr lang="el-GR">
                <a:cs typeface="Arial" pitchFamily="34" charset="0"/>
                <a:sym typeface="Symbol" pitchFamily="18" charset="2"/>
              </a:rPr>
              <a:t>μ</a:t>
            </a:r>
            <a:r>
              <a:rPr lang="en-US">
                <a:sym typeface="Symbol" pitchFamily="18" charset="2"/>
              </a:rPr>
              <a:t> &gt; 52     the average </a:t>
            </a:r>
            <a:r>
              <a:rPr lang="en-US" b="1">
                <a:solidFill>
                  <a:schemeClr val="folHlink"/>
                </a:solidFill>
                <a:sym typeface="Symbol" pitchFamily="18" charset="2"/>
              </a:rPr>
              <a:t>is</a:t>
            </a:r>
            <a:r>
              <a:rPr lang="en-US">
                <a:sym typeface="Symbol" pitchFamily="18" charset="2"/>
              </a:rPr>
              <a:t> greater than $52 per month</a:t>
            </a:r>
          </a:p>
          <a:p>
            <a:pPr algn="l">
              <a:lnSpc>
                <a:spcPct val="20000"/>
              </a:lnSpc>
              <a:spcBef>
                <a:spcPct val="50000"/>
              </a:spcBef>
            </a:pPr>
            <a:r>
              <a:rPr lang="en-US">
                <a:sym typeface="Symbol" pitchFamily="18" charset="2"/>
              </a:rPr>
              <a:t>		</a:t>
            </a:r>
            <a:r>
              <a:rPr lang="en-US" sz="2000">
                <a:sym typeface="Symbol" pitchFamily="18" charset="2"/>
              </a:rPr>
              <a:t>(i.e., sufficient evidence exists to support the </a:t>
            </a:r>
          </a:p>
          <a:p>
            <a:pPr algn="l">
              <a:lnSpc>
                <a:spcPct val="50000"/>
              </a:lnSpc>
              <a:spcBef>
                <a:spcPct val="50000"/>
              </a:spcBef>
            </a:pPr>
            <a:r>
              <a:rPr lang="en-US" sz="2000">
                <a:sym typeface="Symbol" pitchFamily="18" charset="2"/>
              </a:rPr>
              <a:t>		manager’s claim)</a:t>
            </a:r>
            <a:endParaRPr lang="en-US" sz="2000">
              <a:cs typeface="Arial" pitchFamily="34" charset="0"/>
              <a:sym typeface="Symbol" pitchFamily="18" charset="2"/>
            </a:endParaRPr>
          </a:p>
        </p:txBody>
      </p:sp>
      <p:sp>
        <p:nvSpPr>
          <p:cNvPr id="215051" name="Rectangle 11"/>
          <p:cNvSpPr>
            <a:spLocks noChangeArrowheads="1"/>
          </p:cNvSpPr>
          <p:nvPr/>
        </p:nvSpPr>
        <p:spPr bwMode="auto">
          <a:xfrm>
            <a:off x="762000" y="4114800"/>
            <a:ext cx="4701928" cy="461665"/>
          </a:xfrm>
          <a:prstGeom prst="rect">
            <a:avLst/>
          </a:prstGeom>
          <a:noFill/>
          <a:ln w="19050" algn="ctr">
            <a:noFill/>
            <a:miter lim="800000"/>
            <a:headEnd/>
            <a:tailEnd/>
          </a:ln>
          <a:effectLst/>
        </p:spPr>
        <p:txBody>
          <a:bodyPr wrap="none">
            <a:spAutoFit/>
          </a:bodyPr>
          <a:lstStyle/>
          <a:p>
            <a:pPr>
              <a:spcBef>
                <a:spcPct val="20000"/>
              </a:spcBef>
              <a:buClr>
                <a:schemeClr val="folHlink"/>
              </a:buClr>
              <a:buSzPct val="60000"/>
              <a:buFont typeface="Wingdings" pitchFamily="2" charset="2"/>
              <a:buNone/>
            </a:pPr>
            <a:r>
              <a:rPr lang="en-US" dirty="0">
                <a:solidFill>
                  <a:schemeClr val="folHlink"/>
                </a:solidFill>
              </a:rPr>
              <a:t>Form </a:t>
            </a:r>
            <a:r>
              <a:rPr lang="en-US" dirty="0" smtClean="0">
                <a:solidFill>
                  <a:schemeClr val="folHlink"/>
                </a:solidFill>
              </a:rPr>
              <a:t>hypothesis (upper-tail) </a:t>
            </a:r>
            <a:r>
              <a:rPr lang="en-US" dirty="0">
                <a:solidFill>
                  <a:schemeClr val="folHlink"/>
                </a:solidFill>
              </a:rPr>
              <a:t>test:</a:t>
            </a:r>
          </a:p>
        </p:txBody>
      </p:sp>
      <p:pic>
        <p:nvPicPr>
          <p:cNvPr id="215053" name="Picture 13" descr="j0174123"/>
          <p:cNvPicPr>
            <a:picLocks noChangeAspect="1" noChangeArrowheads="1"/>
          </p:cNvPicPr>
          <p:nvPr/>
        </p:nvPicPr>
        <p:blipFill>
          <a:blip r:embed="rId2" cstate="print"/>
          <a:srcRect/>
          <a:stretch>
            <a:fillRect/>
          </a:stretch>
        </p:blipFill>
        <p:spPr bwMode="auto">
          <a:xfrm>
            <a:off x="7848600" y="3352800"/>
            <a:ext cx="1193800" cy="11858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pPr defTabSz="852488"/>
            <a:r>
              <a:rPr lang="en-US"/>
              <a:t>Copyright ©2011 Pearson Education, Inc. publishing as Prentice Hall</a:t>
            </a:r>
          </a:p>
        </p:txBody>
      </p:sp>
      <p:sp>
        <p:nvSpPr>
          <p:cNvPr id="25603" name="Slide Number Placeholder 4"/>
          <p:cNvSpPr>
            <a:spLocks noGrp="1"/>
          </p:cNvSpPr>
          <p:nvPr>
            <p:ph type="sldNum" sz="quarter" idx="11"/>
          </p:nvPr>
        </p:nvSpPr>
        <p:spPr>
          <a:noFill/>
        </p:spPr>
        <p:txBody>
          <a:bodyPr/>
          <a:lstStyle/>
          <a:p>
            <a:pPr defTabSz="852488"/>
            <a:r>
              <a:rPr lang="en-US"/>
              <a:t>9-</a:t>
            </a:r>
            <a:fld id="{9EB1FA0D-46C8-4554-BC21-7532B023CC1B}" type="slidenum">
              <a:rPr lang="en-US"/>
              <a:pPr defTabSz="852488"/>
              <a:t>4</a:t>
            </a:fld>
            <a:endParaRPr lang="en-US"/>
          </a:p>
        </p:txBody>
      </p:sp>
      <p:sp>
        <p:nvSpPr>
          <p:cNvPr id="25604" name="Rectangle 3"/>
          <p:cNvSpPr>
            <a:spLocks noGrp="1" noChangeArrowheads="1"/>
          </p:cNvSpPr>
          <p:nvPr>
            <p:ph type="title"/>
          </p:nvPr>
        </p:nvSpPr>
        <p:spPr/>
        <p:txBody>
          <a:bodyPr/>
          <a:lstStyle/>
          <a:p>
            <a:pPr eaLnBrk="1" hangingPunct="1"/>
            <a:r>
              <a:rPr lang="en-US" smtClean="0"/>
              <a:t>What is a Hypothesis?</a:t>
            </a:r>
          </a:p>
        </p:txBody>
      </p:sp>
      <p:sp>
        <p:nvSpPr>
          <p:cNvPr id="25605" name="Rectangle 4"/>
          <p:cNvSpPr>
            <a:spLocks noGrp="1" noChangeArrowheads="1"/>
          </p:cNvSpPr>
          <p:nvPr>
            <p:ph type="body" idx="1"/>
          </p:nvPr>
        </p:nvSpPr>
        <p:spPr>
          <a:xfrm>
            <a:off x="762000" y="1600200"/>
            <a:ext cx="8077200" cy="4572000"/>
          </a:xfrm>
        </p:spPr>
        <p:txBody>
          <a:bodyPr/>
          <a:lstStyle/>
          <a:p>
            <a:pPr eaLnBrk="1" hangingPunct="1">
              <a:lnSpc>
                <a:spcPct val="70000"/>
              </a:lnSpc>
            </a:pPr>
            <a:r>
              <a:rPr lang="en-US" smtClean="0"/>
              <a:t>A hypothesis is a claim (assumption) </a:t>
            </a:r>
          </a:p>
          <a:p>
            <a:pPr eaLnBrk="1" hangingPunct="1">
              <a:lnSpc>
                <a:spcPct val="70000"/>
              </a:lnSpc>
              <a:buFont typeface="Wingdings" pitchFamily="2" charset="2"/>
              <a:buNone/>
            </a:pPr>
            <a:r>
              <a:rPr lang="en-US" smtClean="0"/>
              <a:t>	about a population parameter:</a:t>
            </a:r>
          </a:p>
          <a:p>
            <a:pPr eaLnBrk="1" hangingPunct="1">
              <a:lnSpc>
                <a:spcPct val="70000"/>
              </a:lnSpc>
              <a:buFont typeface="Wingdings" pitchFamily="2" charset="2"/>
              <a:buNone/>
            </a:pPr>
            <a:endParaRPr lang="en-US" sz="2400" smtClean="0"/>
          </a:p>
          <a:p>
            <a:pPr lvl="1" eaLnBrk="1" hangingPunct="1"/>
            <a:r>
              <a:rPr lang="en-US" sz="2800" smtClean="0">
                <a:solidFill>
                  <a:schemeClr val="folHlink"/>
                </a:solidFill>
              </a:rPr>
              <a:t>population mean</a:t>
            </a:r>
          </a:p>
          <a:p>
            <a:pPr lvl="1" eaLnBrk="1" hangingPunct="1"/>
            <a:endParaRPr lang="en-US" sz="2700" smtClean="0">
              <a:solidFill>
                <a:schemeClr val="folHlink"/>
              </a:solidFill>
            </a:endParaRPr>
          </a:p>
          <a:p>
            <a:pPr lvl="1" eaLnBrk="1" hangingPunct="1"/>
            <a:endParaRPr lang="en-US" sz="2700" smtClean="0">
              <a:solidFill>
                <a:schemeClr val="folHlink"/>
              </a:solidFill>
            </a:endParaRPr>
          </a:p>
          <a:p>
            <a:pPr lvl="1" eaLnBrk="1" hangingPunct="1"/>
            <a:r>
              <a:rPr lang="en-US" sz="2800" smtClean="0">
                <a:solidFill>
                  <a:schemeClr val="folHlink"/>
                </a:solidFill>
              </a:rPr>
              <a:t>population proportion</a:t>
            </a:r>
          </a:p>
          <a:p>
            <a:pPr lvl="1" eaLnBrk="1" hangingPunct="1">
              <a:buFont typeface="Wingdings" pitchFamily="2" charset="2"/>
              <a:buNone/>
            </a:pPr>
            <a:endParaRPr lang="en-US" smtClean="0"/>
          </a:p>
        </p:txBody>
      </p:sp>
      <p:sp>
        <p:nvSpPr>
          <p:cNvPr id="25606" name="Rectangle 5"/>
          <p:cNvSpPr>
            <a:spLocks noChangeArrowheads="1"/>
          </p:cNvSpPr>
          <p:nvPr/>
        </p:nvSpPr>
        <p:spPr bwMode="auto">
          <a:xfrm>
            <a:off x="1295400" y="3200400"/>
            <a:ext cx="6629400" cy="828675"/>
          </a:xfrm>
          <a:prstGeom prst="rect">
            <a:avLst/>
          </a:prstGeom>
          <a:solidFill>
            <a:srgbClr val="FFFFCC"/>
          </a:solidFill>
          <a:ln w="9525">
            <a:solidFill>
              <a:schemeClr val="tx1"/>
            </a:solidFill>
            <a:miter lim="800000"/>
            <a:headEnd/>
            <a:tailEnd/>
          </a:ln>
        </p:spPr>
        <p:txBody>
          <a:bodyPr lIns="90488" tIns="44450" rIns="90488" bIns="44450">
            <a:spAutoFit/>
          </a:bodyPr>
          <a:lstStyle/>
          <a:p>
            <a:pPr algn="l" eaLnBrk="0" hangingPunct="0">
              <a:spcBef>
                <a:spcPct val="50000"/>
              </a:spcBef>
            </a:pPr>
            <a:r>
              <a:rPr lang="en-US"/>
              <a:t>Example:  The mean monthly cell phone bill of this city is  </a:t>
            </a:r>
            <a:r>
              <a:rPr lang="en-US">
                <a:cs typeface="Arial" charset="0"/>
                <a:sym typeface="Symbol" pitchFamily="18" charset="2"/>
              </a:rPr>
              <a:t>µ</a:t>
            </a:r>
            <a:r>
              <a:rPr lang="en-US">
                <a:sym typeface="Symbol" pitchFamily="18" charset="2"/>
              </a:rPr>
              <a:t> =</a:t>
            </a:r>
            <a:r>
              <a:rPr lang="en-US"/>
              <a:t> $42</a:t>
            </a:r>
          </a:p>
        </p:txBody>
      </p:sp>
      <p:pic>
        <p:nvPicPr>
          <p:cNvPr id="25607" name="Picture 76" descr="j0174123"/>
          <p:cNvPicPr>
            <a:picLocks noChangeAspect="1" noChangeArrowheads="1"/>
          </p:cNvPicPr>
          <p:nvPr/>
        </p:nvPicPr>
        <p:blipFill>
          <a:blip r:embed="rId2" cstate="print"/>
          <a:srcRect/>
          <a:stretch>
            <a:fillRect/>
          </a:stretch>
        </p:blipFill>
        <p:spPr bwMode="auto">
          <a:xfrm>
            <a:off x="6705600" y="1524000"/>
            <a:ext cx="1727200" cy="1714500"/>
          </a:xfrm>
          <a:prstGeom prst="rect">
            <a:avLst/>
          </a:prstGeom>
          <a:noFill/>
          <a:ln w="9525">
            <a:noFill/>
            <a:miter lim="800000"/>
            <a:headEnd/>
            <a:tailEnd/>
          </a:ln>
        </p:spPr>
      </p:pic>
      <p:sp>
        <p:nvSpPr>
          <p:cNvPr id="25608" name="Rectangle 77"/>
          <p:cNvSpPr>
            <a:spLocks noChangeArrowheads="1"/>
          </p:cNvSpPr>
          <p:nvPr/>
        </p:nvSpPr>
        <p:spPr bwMode="auto">
          <a:xfrm>
            <a:off x="1295400" y="4724400"/>
            <a:ext cx="6629400" cy="828675"/>
          </a:xfrm>
          <a:prstGeom prst="rect">
            <a:avLst/>
          </a:prstGeom>
          <a:solidFill>
            <a:srgbClr val="D1E4FF"/>
          </a:solidFill>
          <a:ln w="9525">
            <a:solidFill>
              <a:schemeClr val="tx1"/>
            </a:solidFill>
            <a:miter lim="800000"/>
            <a:headEnd/>
            <a:tailEnd/>
          </a:ln>
        </p:spPr>
        <p:txBody>
          <a:bodyPr lIns="90488" tIns="44450" rIns="90488" bIns="44450">
            <a:spAutoFit/>
          </a:bodyPr>
          <a:lstStyle/>
          <a:p>
            <a:pPr algn="l" eaLnBrk="0" hangingPunct="0">
              <a:spcBef>
                <a:spcPct val="50000"/>
              </a:spcBef>
            </a:pPr>
            <a:r>
              <a:rPr lang="en-US"/>
              <a:t>Example:  The proportion of adults in this city with cell phones is  </a:t>
            </a:r>
            <a:r>
              <a:rPr lang="el-GR">
                <a:cs typeface="Arial" charset="0"/>
              </a:rPr>
              <a:t>π</a:t>
            </a:r>
            <a:r>
              <a:rPr lang="en-US"/>
              <a:t> = 0.68</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a:spLocks noGrp="1"/>
          </p:cNvSpPr>
          <p:nvPr>
            <p:ph type="ftr" sz="quarter" idx="10"/>
          </p:nvPr>
        </p:nvSpPr>
        <p:spPr/>
        <p:txBody>
          <a:bodyPr/>
          <a:lstStyle/>
          <a:p>
            <a:r>
              <a:rPr lang="en-US"/>
              <a:t>Copyright ©2011 Pearson Education, Inc. publishing as Prentice Hall</a:t>
            </a:r>
          </a:p>
        </p:txBody>
      </p:sp>
      <p:sp>
        <p:nvSpPr>
          <p:cNvPr id="27" name="Slide Number Placeholder 4"/>
          <p:cNvSpPr>
            <a:spLocks noGrp="1"/>
          </p:cNvSpPr>
          <p:nvPr>
            <p:ph type="sldNum" sz="quarter" idx="11"/>
          </p:nvPr>
        </p:nvSpPr>
        <p:spPr/>
        <p:txBody>
          <a:bodyPr/>
          <a:lstStyle/>
          <a:p>
            <a:r>
              <a:rPr lang="en-US"/>
              <a:t>9-</a:t>
            </a:r>
            <a:fld id="{E9DFA868-9804-44BB-943E-CB61894EBD4A}" type="slidenum">
              <a:rPr lang="en-US"/>
              <a:pPr/>
              <a:t>40</a:t>
            </a:fld>
            <a:endParaRPr lang="en-US"/>
          </a:p>
        </p:txBody>
      </p:sp>
      <p:sp>
        <p:nvSpPr>
          <p:cNvPr id="216068" name="Text Box 4"/>
          <p:cNvSpPr txBox="1">
            <a:spLocks noChangeArrowheads="1"/>
          </p:cNvSpPr>
          <p:nvPr/>
        </p:nvSpPr>
        <p:spPr bwMode="auto">
          <a:xfrm>
            <a:off x="6400800" y="4648200"/>
            <a:ext cx="9906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Reject H</a:t>
            </a:r>
            <a:r>
              <a:rPr lang="en-US" sz="1400" baseline="-25000"/>
              <a:t>0</a:t>
            </a:r>
          </a:p>
        </p:txBody>
      </p:sp>
      <p:sp>
        <p:nvSpPr>
          <p:cNvPr id="216078" name="Text Box 14"/>
          <p:cNvSpPr txBox="1">
            <a:spLocks noChangeArrowheads="1"/>
          </p:cNvSpPr>
          <p:nvPr/>
        </p:nvSpPr>
        <p:spPr bwMode="auto">
          <a:xfrm>
            <a:off x="4038600" y="4648200"/>
            <a:ext cx="15240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Do not reject H</a:t>
            </a:r>
            <a:r>
              <a:rPr lang="en-US" sz="1400" baseline="-25000"/>
              <a:t>0</a:t>
            </a:r>
          </a:p>
        </p:txBody>
      </p:sp>
      <p:sp>
        <p:nvSpPr>
          <p:cNvPr id="216092" name="Rectangle 28"/>
          <p:cNvSpPr>
            <a:spLocks noChangeArrowheads="1"/>
          </p:cNvSpPr>
          <p:nvPr/>
        </p:nvSpPr>
        <p:spPr bwMode="auto">
          <a:xfrm>
            <a:off x="762000" y="2362200"/>
            <a:ext cx="4114800" cy="533400"/>
          </a:xfrm>
          <a:prstGeom prst="rect">
            <a:avLst/>
          </a:prstGeom>
          <a:solidFill>
            <a:srgbClr val="CCFFFF"/>
          </a:solidFill>
          <a:ln w="19050" algn="ctr">
            <a:solidFill>
              <a:schemeClr val="tx1"/>
            </a:solidFill>
            <a:miter lim="800000"/>
            <a:headEnd/>
            <a:tailEnd/>
          </a:ln>
          <a:effectLst/>
        </p:spPr>
        <p:txBody>
          <a:bodyPr wrap="none" anchor="ctr"/>
          <a:lstStyle/>
          <a:p>
            <a:endParaRPr lang="en-US"/>
          </a:p>
        </p:txBody>
      </p:sp>
      <p:sp>
        <p:nvSpPr>
          <p:cNvPr id="216067" name="Rectangle 3"/>
          <p:cNvSpPr>
            <a:spLocks noGrp="1" noChangeArrowheads="1"/>
          </p:cNvSpPr>
          <p:nvPr>
            <p:ph type="body" idx="1"/>
          </p:nvPr>
        </p:nvSpPr>
        <p:spPr>
          <a:xfrm>
            <a:off x="762000" y="1600200"/>
            <a:ext cx="8077200" cy="1752600"/>
          </a:xfrm>
        </p:spPr>
        <p:txBody>
          <a:bodyPr/>
          <a:lstStyle/>
          <a:p>
            <a:r>
              <a:rPr lang="en-US" sz="2400" dirty="0"/>
              <a:t>Suppose </a:t>
            </a:r>
            <a:r>
              <a:rPr lang="en-US" sz="2400" dirty="0" smtClean="0">
                <a:sym typeface="Symbol" pitchFamily="18" charset="2"/>
              </a:rPr>
              <a:t> </a:t>
            </a:r>
            <a:r>
              <a:rPr lang="en-US" sz="2400">
                <a:sym typeface="Symbol" pitchFamily="18" charset="2"/>
              </a:rPr>
              <a:t>= </a:t>
            </a:r>
            <a:r>
              <a:rPr lang="en-US" sz="2400" smtClean="0">
                <a:sym typeface="Symbol" pitchFamily="18" charset="2"/>
              </a:rPr>
              <a:t>0.10 is </a:t>
            </a:r>
            <a:r>
              <a:rPr lang="en-US" sz="2400" dirty="0">
                <a:sym typeface="Symbol" pitchFamily="18" charset="2"/>
              </a:rPr>
              <a:t>chosen for this test</a:t>
            </a:r>
          </a:p>
          <a:p>
            <a:pPr>
              <a:buFont typeface="Wingdings" pitchFamily="2" charset="2"/>
              <a:buNone/>
            </a:pPr>
            <a:endParaRPr lang="en-US" sz="1400" dirty="0">
              <a:sym typeface="Symbol" pitchFamily="18" charset="2"/>
            </a:endParaRPr>
          </a:p>
          <a:p>
            <a:pPr>
              <a:buFont typeface="Wingdings" pitchFamily="2" charset="2"/>
              <a:buNone/>
            </a:pPr>
            <a:r>
              <a:rPr lang="en-US" sz="2700" dirty="0">
                <a:sym typeface="Symbol" pitchFamily="18" charset="2"/>
              </a:rPr>
              <a:t>Find the rejection region:</a:t>
            </a:r>
          </a:p>
        </p:txBody>
      </p:sp>
      <p:sp>
        <p:nvSpPr>
          <p:cNvPr id="216069" name="Freeform 5"/>
          <p:cNvSpPr>
            <a:spLocks/>
          </p:cNvSpPr>
          <p:nvPr/>
        </p:nvSpPr>
        <p:spPr bwMode="auto">
          <a:xfrm>
            <a:off x="5942013" y="4003675"/>
            <a:ext cx="1150937" cy="414338"/>
          </a:xfrm>
          <a:custGeom>
            <a:avLst/>
            <a:gdLst/>
            <a:ahLst/>
            <a:cxnLst>
              <a:cxn ang="0">
                <a:pos x="717" y="257"/>
              </a:cxn>
              <a:cxn ang="0">
                <a:pos x="725" y="222"/>
              </a:cxn>
              <a:cxn ang="0">
                <a:pos x="490" y="208"/>
              </a:cxn>
              <a:cxn ang="0">
                <a:pos x="339" y="170"/>
              </a:cxn>
              <a:cxn ang="0">
                <a:pos x="192" y="120"/>
              </a:cxn>
              <a:cxn ang="0">
                <a:pos x="0" y="0"/>
              </a:cxn>
              <a:cxn ang="0">
                <a:pos x="0" y="261"/>
              </a:cxn>
              <a:cxn ang="0">
                <a:pos x="717" y="261"/>
              </a:cxn>
              <a:cxn ang="0">
                <a:pos x="717" y="257"/>
              </a:cxn>
            </a:cxnLst>
            <a:rect l="0" t="0" r="r" b="b"/>
            <a:pathLst>
              <a:path w="725" h="261">
                <a:moveTo>
                  <a:pt x="717" y="257"/>
                </a:moveTo>
                <a:lnTo>
                  <a:pt x="725" y="222"/>
                </a:lnTo>
                <a:lnTo>
                  <a:pt x="490" y="208"/>
                </a:lnTo>
                <a:lnTo>
                  <a:pt x="339" y="170"/>
                </a:lnTo>
                <a:lnTo>
                  <a:pt x="192" y="120"/>
                </a:lnTo>
                <a:lnTo>
                  <a:pt x="0" y="0"/>
                </a:lnTo>
                <a:lnTo>
                  <a:pt x="0" y="261"/>
                </a:lnTo>
                <a:lnTo>
                  <a:pt x="717" y="261"/>
                </a:lnTo>
                <a:lnTo>
                  <a:pt x="717" y="257"/>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16070" name="Freeform 6"/>
          <p:cNvSpPr>
            <a:spLocks/>
          </p:cNvSpPr>
          <p:nvPr/>
        </p:nvSpPr>
        <p:spPr bwMode="auto">
          <a:xfrm>
            <a:off x="2438400" y="30480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16071" name="Freeform 7"/>
          <p:cNvSpPr>
            <a:spLocks/>
          </p:cNvSpPr>
          <p:nvPr/>
        </p:nvSpPr>
        <p:spPr bwMode="auto">
          <a:xfrm>
            <a:off x="4800600" y="30480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16072" name="Line 8"/>
          <p:cNvSpPr>
            <a:spLocks noChangeShapeType="1"/>
          </p:cNvSpPr>
          <p:nvPr/>
        </p:nvSpPr>
        <p:spPr bwMode="auto">
          <a:xfrm>
            <a:off x="2209800" y="44196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16073" name="Line 9"/>
          <p:cNvSpPr>
            <a:spLocks noChangeShapeType="1"/>
          </p:cNvSpPr>
          <p:nvPr/>
        </p:nvSpPr>
        <p:spPr bwMode="auto">
          <a:xfrm flipH="1">
            <a:off x="6400800" y="3810000"/>
            <a:ext cx="457200" cy="5334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16074" name="Rectangle 10"/>
          <p:cNvSpPr>
            <a:spLocks noChangeArrowheads="1"/>
          </p:cNvSpPr>
          <p:nvPr/>
        </p:nvSpPr>
        <p:spPr bwMode="auto">
          <a:xfrm flipH="1">
            <a:off x="6781800" y="3429000"/>
            <a:ext cx="1447800" cy="454025"/>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b="1" i="1">
                <a:latin typeface="Symbol" pitchFamily="18" charset="2"/>
                <a:sym typeface="Symbol" pitchFamily="18" charset="2"/>
              </a:rPr>
              <a:t> </a:t>
            </a:r>
            <a:r>
              <a:rPr lang="en-US" b="1"/>
              <a:t>= 0.10</a:t>
            </a:r>
          </a:p>
        </p:txBody>
      </p:sp>
      <p:sp>
        <p:nvSpPr>
          <p:cNvPr id="216075" name="Line 11"/>
          <p:cNvSpPr>
            <a:spLocks noChangeShapeType="1"/>
          </p:cNvSpPr>
          <p:nvPr/>
        </p:nvSpPr>
        <p:spPr bwMode="auto">
          <a:xfrm>
            <a:off x="4800600" y="3048000"/>
            <a:ext cx="0" cy="1371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216076" name="Line 12"/>
          <p:cNvSpPr>
            <a:spLocks noChangeShapeType="1"/>
          </p:cNvSpPr>
          <p:nvPr/>
        </p:nvSpPr>
        <p:spPr bwMode="auto">
          <a:xfrm>
            <a:off x="5943600" y="4495800"/>
            <a:ext cx="0" cy="304800"/>
          </a:xfrm>
          <a:prstGeom prst="line">
            <a:avLst/>
          </a:prstGeom>
          <a:noFill/>
          <a:ln w="19050">
            <a:solidFill>
              <a:schemeClr val="tx1"/>
            </a:solidFill>
            <a:round/>
            <a:headEnd/>
            <a:tailEnd/>
          </a:ln>
          <a:effectLst/>
        </p:spPr>
        <p:txBody>
          <a:bodyPr wrap="none" anchor="ctr"/>
          <a:lstStyle/>
          <a:p>
            <a:endParaRPr lang="en-US"/>
          </a:p>
        </p:txBody>
      </p:sp>
      <p:sp>
        <p:nvSpPr>
          <p:cNvPr id="216077" name="Line 13"/>
          <p:cNvSpPr>
            <a:spLocks noChangeShapeType="1"/>
          </p:cNvSpPr>
          <p:nvPr/>
        </p:nvSpPr>
        <p:spPr bwMode="auto">
          <a:xfrm>
            <a:off x="5943600" y="4648200"/>
            <a:ext cx="16002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16079" name="Text Box 15"/>
          <p:cNvSpPr txBox="1">
            <a:spLocks noChangeArrowheads="1"/>
          </p:cNvSpPr>
          <p:nvPr/>
        </p:nvSpPr>
        <p:spPr bwMode="auto">
          <a:xfrm>
            <a:off x="5410200" y="4800600"/>
            <a:ext cx="1066800" cy="396875"/>
          </a:xfrm>
          <a:prstGeom prst="rect">
            <a:avLst/>
          </a:prstGeom>
          <a:noFill/>
          <a:ln w="19050" algn="ctr">
            <a:noFill/>
            <a:miter lim="800000"/>
            <a:headEnd/>
            <a:tailEnd/>
          </a:ln>
          <a:effectLst/>
        </p:spPr>
        <p:txBody>
          <a:bodyPr>
            <a:spAutoFit/>
          </a:bodyPr>
          <a:lstStyle/>
          <a:p>
            <a:pPr>
              <a:spcBef>
                <a:spcPct val="50000"/>
              </a:spcBef>
            </a:pPr>
            <a:r>
              <a:rPr lang="en-US" sz="2000" b="1">
                <a:solidFill>
                  <a:schemeClr val="folHlink"/>
                </a:solidFill>
              </a:rPr>
              <a:t>z</a:t>
            </a:r>
            <a:r>
              <a:rPr lang="el-GR" sz="2000" b="1" baseline="-25000">
                <a:solidFill>
                  <a:schemeClr val="folHlink"/>
                </a:solidFill>
                <a:cs typeface="Arial" pitchFamily="34" charset="0"/>
              </a:rPr>
              <a:t>α</a:t>
            </a:r>
            <a:r>
              <a:rPr lang="en-US" sz="2000" b="1">
                <a:solidFill>
                  <a:schemeClr val="folHlink"/>
                </a:solidFill>
                <a:cs typeface="Arial" pitchFamily="34" charset="0"/>
              </a:rPr>
              <a:t>=1.28</a:t>
            </a:r>
            <a:endParaRPr lang="el-GR" sz="2000" b="1">
              <a:solidFill>
                <a:schemeClr val="folHlink"/>
              </a:solidFill>
              <a:cs typeface="Arial" pitchFamily="34" charset="0"/>
            </a:endParaRPr>
          </a:p>
        </p:txBody>
      </p:sp>
      <p:sp>
        <p:nvSpPr>
          <p:cNvPr id="216081" name="Line 17"/>
          <p:cNvSpPr>
            <a:spLocks noChangeShapeType="1"/>
          </p:cNvSpPr>
          <p:nvPr/>
        </p:nvSpPr>
        <p:spPr bwMode="auto">
          <a:xfrm>
            <a:off x="2057400" y="4648200"/>
            <a:ext cx="38862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16082" name="Text Box 18"/>
          <p:cNvSpPr txBox="1">
            <a:spLocks noChangeArrowheads="1"/>
          </p:cNvSpPr>
          <p:nvPr/>
        </p:nvSpPr>
        <p:spPr bwMode="auto">
          <a:xfrm>
            <a:off x="4572000" y="4876800"/>
            <a:ext cx="457200" cy="366713"/>
          </a:xfrm>
          <a:prstGeom prst="rect">
            <a:avLst/>
          </a:prstGeom>
          <a:noFill/>
          <a:ln w="19050" algn="ctr">
            <a:noFill/>
            <a:miter lim="800000"/>
            <a:headEnd/>
            <a:tailEnd/>
          </a:ln>
          <a:effectLst/>
        </p:spPr>
        <p:txBody>
          <a:bodyPr>
            <a:spAutoFit/>
          </a:bodyPr>
          <a:lstStyle/>
          <a:p>
            <a:pPr>
              <a:spcBef>
                <a:spcPct val="50000"/>
              </a:spcBef>
            </a:pPr>
            <a:r>
              <a:rPr lang="en-US" sz="1800"/>
              <a:t>0</a:t>
            </a:r>
            <a:endParaRPr lang="el-GR" sz="1800" baseline="-25000">
              <a:cs typeface="Arial" pitchFamily="34" charset="0"/>
            </a:endParaRPr>
          </a:p>
        </p:txBody>
      </p:sp>
      <p:sp>
        <p:nvSpPr>
          <p:cNvPr id="216084" name="Line 20"/>
          <p:cNvSpPr>
            <a:spLocks noChangeShapeType="1"/>
          </p:cNvSpPr>
          <p:nvPr/>
        </p:nvSpPr>
        <p:spPr bwMode="auto">
          <a:xfrm flipV="1">
            <a:off x="5943600" y="2743200"/>
            <a:ext cx="0" cy="1676400"/>
          </a:xfrm>
          <a:prstGeom prst="line">
            <a:avLst/>
          </a:prstGeom>
          <a:noFill/>
          <a:ln w="19050">
            <a:solidFill>
              <a:schemeClr val="tx1"/>
            </a:solidFill>
            <a:prstDash val="sysDot"/>
            <a:round/>
            <a:headEnd/>
            <a:tailEnd/>
          </a:ln>
          <a:effectLst/>
        </p:spPr>
        <p:txBody>
          <a:bodyPr wrap="none" anchor="ctr"/>
          <a:lstStyle/>
          <a:p>
            <a:endParaRPr lang="en-US"/>
          </a:p>
        </p:txBody>
      </p:sp>
      <p:sp>
        <p:nvSpPr>
          <p:cNvPr id="216085" name="Line 21"/>
          <p:cNvSpPr>
            <a:spLocks noChangeShapeType="1"/>
          </p:cNvSpPr>
          <p:nvPr/>
        </p:nvSpPr>
        <p:spPr bwMode="auto">
          <a:xfrm>
            <a:off x="5943600" y="2895600"/>
            <a:ext cx="1676400" cy="0"/>
          </a:xfrm>
          <a:prstGeom prst="line">
            <a:avLst/>
          </a:prstGeom>
          <a:noFill/>
          <a:ln w="28575">
            <a:solidFill>
              <a:schemeClr val="folHlink"/>
            </a:solidFill>
            <a:round/>
            <a:headEnd/>
            <a:tailEnd type="triangle" w="med" len="med"/>
          </a:ln>
          <a:effectLst/>
        </p:spPr>
        <p:txBody>
          <a:bodyPr wrap="none" anchor="ctr"/>
          <a:lstStyle/>
          <a:p>
            <a:endParaRPr lang="en-US"/>
          </a:p>
        </p:txBody>
      </p:sp>
      <p:sp>
        <p:nvSpPr>
          <p:cNvPr id="216086" name="Text Box 22"/>
          <p:cNvSpPr txBox="1">
            <a:spLocks noChangeArrowheads="1"/>
          </p:cNvSpPr>
          <p:nvPr/>
        </p:nvSpPr>
        <p:spPr bwMode="auto">
          <a:xfrm>
            <a:off x="6019800" y="2514600"/>
            <a:ext cx="1524000" cy="396875"/>
          </a:xfrm>
          <a:prstGeom prst="rect">
            <a:avLst/>
          </a:prstGeom>
          <a:noFill/>
          <a:ln w="19050" algn="ctr">
            <a:noFill/>
            <a:miter lim="800000"/>
            <a:headEnd/>
            <a:tailEnd/>
          </a:ln>
          <a:effectLst/>
        </p:spPr>
        <p:txBody>
          <a:bodyPr>
            <a:spAutoFit/>
          </a:bodyPr>
          <a:lstStyle/>
          <a:p>
            <a:pPr>
              <a:spcBef>
                <a:spcPct val="50000"/>
              </a:spcBef>
            </a:pPr>
            <a:r>
              <a:rPr lang="en-US" sz="2000" b="1">
                <a:solidFill>
                  <a:schemeClr val="folHlink"/>
                </a:solidFill>
              </a:rPr>
              <a:t>Reject H</a:t>
            </a:r>
            <a:r>
              <a:rPr lang="en-US" sz="2000" b="1" baseline="-25000">
                <a:solidFill>
                  <a:schemeClr val="folHlink"/>
                </a:solidFill>
              </a:rPr>
              <a:t>0</a:t>
            </a:r>
          </a:p>
        </p:txBody>
      </p:sp>
      <p:sp>
        <p:nvSpPr>
          <p:cNvPr id="216087" name="Text Box 23"/>
          <p:cNvSpPr txBox="1">
            <a:spLocks noChangeArrowheads="1"/>
          </p:cNvSpPr>
          <p:nvPr/>
        </p:nvSpPr>
        <p:spPr bwMode="auto">
          <a:xfrm>
            <a:off x="4114800" y="5715000"/>
            <a:ext cx="3200400" cy="466725"/>
          </a:xfrm>
          <a:prstGeom prst="rect">
            <a:avLst/>
          </a:prstGeom>
          <a:solidFill>
            <a:srgbClr val="FFFFDD"/>
          </a:solidFill>
          <a:ln w="9525" algn="ctr">
            <a:solidFill>
              <a:schemeClr val="tx1"/>
            </a:solidFill>
            <a:miter lim="800000"/>
            <a:headEnd/>
            <a:tailEnd/>
          </a:ln>
          <a:effectLst/>
        </p:spPr>
        <p:txBody>
          <a:bodyPr>
            <a:spAutoFit/>
          </a:bodyPr>
          <a:lstStyle/>
          <a:p>
            <a:pPr algn="l">
              <a:spcBef>
                <a:spcPct val="50000"/>
              </a:spcBef>
            </a:pPr>
            <a:r>
              <a:rPr lang="en-US"/>
              <a:t>Reject H</a:t>
            </a:r>
            <a:r>
              <a:rPr lang="en-US" baseline="-25000"/>
              <a:t>0</a:t>
            </a:r>
            <a:r>
              <a:rPr lang="en-US"/>
              <a:t> if z &gt; 1.28</a:t>
            </a:r>
          </a:p>
        </p:txBody>
      </p:sp>
      <p:sp>
        <p:nvSpPr>
          <p:cNvPr id="216088" name="Rectangle 24"/>
          <p:cNvSpPr>
            <a:spLocks noChangeArrowheads="1"/>
          </p:cNvSpPr>
          <p:nvPr/>
        </p:nvSpPr>
        <p:spPr bwMode="auto">
          <a:xfrm>
            <a:off x="1143000" y="304800"/>
            <a:ext cx="7793038" cy="838200"/>
          </a:xfrm>
          <a:prstGeom prst="rect">
            <a:avLst/>
          </a:prstGeom>
          <a:noFill/>
          <a:ln w="9525">
            <a:noFill/>
            <a:miter lim="800000"/>
            <a:headEnd/>
            <a:tailEnd/>
          </a:ln>
          <a:effectLst/>
        </p:spPr>
        <p:txBody>
          <a:bodyPr lIns="85342" tIns="42672" rIns="85342" bIns="42672" anchor="b"/>
          <a:lstStyle/>
          <a:p>
            <a:pPr defTabSz="852488">
              <a:lnSpc>
                <a:spcPct val="80000"/>
              </a:lnSpc>
            </a:pPr>
            <a:r>
              <a:rPr lang="en-US" sz="4100">
                <a:solidFill>
                  <a:schemeClr val="tx2"/>
                </a:solidFill>
              </a:rPr>
              <a:t>Example: Find Rejection Region</a:t>
            </a:r>
          </a:p>
        </p:txBody>
      </p:sp>
      <p:sp>
        <p:nvSpPr>
          <p:cNvPr id="216090" name="Line 26"/>
          <p:cNvSpPr>
            <a:spLocks noChangeShapeType="1"/>
          </p:cNvSpPr>
          <p:nvPr/>
        </p:nvSpPr>
        <p:spPr bwMode="auto">
          <a:xfrm flipV="1">
            <a:off x="5943600" y="5257800"/>
            <a:ext cx="0" cy="4572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16091" name="Text Box 27"/>
          <p:cNvSpPr txBox="1">
            <a:spLocks noChangeArrowheads="1"/>
          </p:cNvSpPr>
          <p:nvPr/>
        </p:nvSpPr>
        <p:spPr bwMode="auto">
          <a:xfrm>
            <a:off x="7543800" y="1219200"/>
            <a:ext cx="1474788"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pic>
        <p:nvPicPr>
          <p:cNvPr id="216093" name="Picture 29" descr="j0174123"/>
          <p:cNvPicPr>
            <a:picLocks noChangeAspect="1" noChangeArrowheads="1"/>
          </p:cNvPicPr>
          <p:nvPr/>
        </p:nvPicPr>
        <p:blipFill>
          <a:blip r:embed="rId2" cstate="print"/>
          <a:srcRect/>
          <a:stretch>
            <a:fillRect/>
          </a:stretch>
        </p:blipFill>
        <p:spPr bwMode="auto">
          <a:xfrm>
            <a:off x="152400" y="5029200"/>
            <a:ext cx="1193800" cy="1185863"/>
          </a:xfrm>
          <a:prstGeom prst="rect">
            <a:avLst/>
          </a:prstGeom>
          <a:noFill/>
        </p:spPr>
      </p:pic>
      <p:sp>
        <p:nvSpPr>
          <p:cNvPr id="28" name="TextBox 27"/>
          <p:cNvSpPr txBox="1"/>
          <p:nvPr/>
        </p:nvSpPr>
        <p:spPr>
          <a:xfrm>
            <a:off x="6172200" y="5181600"/>
            <a:ext cx="2667000" cy="369332"/>
          </a:xfrm>
          <a:prstGeom prst="rect">
            <a:avLst/>
          </a:prstGeom>
          <a:noFill/>
        </p:spPr>
        <p:txBody>
          <a:bodyPr wrap="square" rtlCol="0">
            <a:spAutoFit/>
          </a:bodyPr>
          <a:lstStyle/>
          <a:p>
            <a:r>
              <a:rPr lang="en-US" sz="1800" b="1" dirty="0" err="1" smtClean="0">
                <a:solidFill>
                  <a:srgbClr val="3333FF"/>
                </a:solidFill>
              </a:rPr>
              <a:t>Normsinv</a:t>
            </a:r>
            <a:r>
              <a:rPr lang="en-US" sz="1800" b="1" dirty="0" smtClean="0">
                <a:solidFill>
                  <a:srgbClr val="3333FF"/>
                </a:solidFill>
              </a:rPr>
              <a:t>(0.1) = 1.28</a:t>
            </a:r>
            <a:endParaRPr lang="en-US" sz="1800" b="1" dirty="0">
              <a:solidFill>
                <a:srgbClr val="3333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oter Placeholder 3"/>
          <p:cNvSpPr>
            <a:spLocks noGrp="1"/>
          </p:cNvSpPr>
          <p:nvPr>
            <p:ph type="ftr" sz="quarter" idx="10"/>
          </p:nvPr>
        </p:nvSpPr>
        <p:spPr/>
        <p:txBody>
          <a:bodyPr/>
          <a:lstStyle/>
          <a:p>
            <a:r>
              <a:rPr lang="en-US"/>
              <a:t>Copyright ©2011 Pearson Education, Inc. publishing as Prentice Hall</a:t>
            </a:r>
          </a:p>
        </p:txBody>
      </p:sp>
      <p:sp>
        <p:nvSpPr>
          <p:cNvPr id="60" name="Slide Number Placeholder 4"/>
          <p:cNvSpPr>
            <a:spLocks noGrp="1"/>
          </p:cNvSpPr>
          <p:nvPr>
            <p:ph type="sldNum" sz="quarter" idx="11"/>
          </p:nvPr>
        </p:nvSpPr>
        <p:spPr/>
        <p:txBody>
          <a:bodyPr/>
          <a:lstStyle/>
          <a:p>
            <a:r>
              <a:rPr lang="en-US"/>
              <a:t>9-</a:t>
            </a:r>
            <a:fld id="{00E121E1-3EAF-43C6-82DF-181F5A810E45}" type="slidenum">
              <a:rPr lang="en-US"/>
              <a:pPr/>
              <a:t>41</a:t>
            </a:fld>
            <a:endParaRPr lang="en-US"/>
          </a:p>
        </p:txBody>
      </p:sp>
      <p:sp>
        <p:nvSpPr>
          <p:cNvPr id="153602" name="Rectangle 2"/>
          <p:cNvSpPr>
            <a:spLocks noGrp="1" noChangeArrowheads="1"/>
          </p:cNvSpPr>
          <p:nvPr>
            <p:ph type="title"/>
          </p:nvPr>
        </p:nvSpPr>
        <p:spPr>
          <a:xfrm>
            <a:off x="1143000" y="152400"/>
            <a:ext cx="7793038" cy="1143000"/>
          </a:xfrm>
        </p:spPr>
        <p:txBody>
          <a:bodyPr/>
          <a:lstStyle/>
          <a:p>
            <a:pPr>
              <a:lnSpc>
                <a:spcPct val="85000"/>
              </a:lnSpc>
            </a:pPr>
            <a:r>
              <a:rPr lang="en-US"/>
              <a:t>Review:</a:t>
            </a:r>
            <a:br>
              <a:rPr lang="en-US"/>
            </a:br>
            <a:r>
              <a:rPr lang="en-US"/>
              <a:t>Finding Critical Value - One Tail</a:t>
            </a:r>
          </a:p>
        </p:txBody>
      </p:sp>
      <p:sp>
        <p:nvSpPr>
          <p:cNvPr id="153604" name="Freeform 4"/>
          <p:cNvSpPr>
            <a:spLocks/>
          </p:cNvSpPr>
          <p:nvPr/>
        </p:nvSpPr>
        <p:spPr bwMode="auto">
          <a:xfrm>
            <a:off x="2041525" y="3217863"/>
            <a:ext cx="682625" cy="1674812"/>
          </a:xfrm>
          <a:custGeom>
            <a:avLst/>
            <a:gdLst/>
            <a:ahLst/>
            <a:cxnLst>
              <a:cxn ang="0">
                <a:pos x="0" y="0"/>
              </a:cxn>
              <a:cxn ang="0">
                <a:pos x="107" y="57"/>
              </a:cxn>
              <a:cxn ang="0">
                <a:pos x="187" y="169"/>
              </a:cxn>
              <a:cxn ang="0">
                <a:pos x="241" y="251"/>
              </a:cxn>
              <a:cxn ang="0">
                <a:pos x="322" y="391"/>
              </a:cxn>
              <a:cxn ang="0">
                <a:pos x="369" y="465"/>
              </a:cxn>
              <a:cxn ang="0">
                <a:pos x="429" y="573"/>
              </a:cxn>
              <a:cxn ang="0">
                <a:pos x="430" y="1055"/>
              </a:cxn>
              <a:cxn ang="0">
                <a:pos x="0" y="1055"/>
              </a:cxn>
              <a:cxn ang="0">
                <a:pos x="0" y="0"/>
              </a:cxn>
            </a:cxnLst>
            <a:rect l="0" t="0" r="r" b="b"/>
            <a:pathLst>
              <a:path w="430" h="1055">
                <a:moveTo>
                  <a:pt x="0" y="0"/>
                </a:moveTo>
                <a:lnTo>
                  <a:pt x="107" y="57"/>
                </a:lnTo>
                <a:lnTo>
                  <a:pt x="187" y="169"/>
                </a:lnTo>
                <a:lnTo>
                  <a:pt x="241" y="251"/>
                </a:lnTo>
                <a:lnTo>
                  <a:pt x="322" y="391"/>
                </a:lnTo>
                <a:lnTo>
                  <a:pt x="369" y="465"/>
                </a:lnTo>
                <a:lnTo>
                  <a:pt x="429" y="573"/>
                </a:lnTo>
                <a:lnTo>
                  <a:pt x="430" y="1055"/>
                </a:lnTo>
                <a:lnTo>
                  <a:pt x="0" y="1055"/>
                </a:lnTo>
                <a:lnTo>
                  <a:pt x="0" y="0"/>
                </a:lnTo>
              </a:path>
            </a:pathLst>
          </a:custGeom>
          <a:solidFill>
            <a:srgbClr val="FDDBE4"/>
          </a:solidFill>
          <a:ln w="9525" cap="rnd">
            <a:noFill/>
            <a:round/>
            <a:headEnd type="none" w="sm" len="sm"/>
            <a:tailEnd type="none" w="sm" len="sm"/>
          </a:ln>
          <a:effectLst/>
        </p:spPr>
        <p:txBody>
          <a:bodyPr/>
          <a:lstStyle/>
          <a:p>
            <a:endParaRPr lang="en-US"/>
          </a:p>
        </p:txBody>
      </p:sp>
      <p:sp>
        <p:nvSpPr>
          <p:cNvPr id="153605" name="Rectangle 5"/>
          <p:cNvSpPr>
            <a:spLocks noChangeArrowheads="1"/>
          </p:cNvSpPr>
          <p:nvPr/>
        </p:nvSpPr>
        <p:spPr bwMode="auto">
          <a:xfrm>
            <a:off x="5002213" y="3025775"/>
            <a:ext cx="590550" cy="635000"/>
          </a:xfrm>
          <a:prstGeom prst="rect">
            <a:avLst/>
          </a:prstGeom>
          <a:solidFill>
            <a:srgbClr val="ADADAD"/>
          </a:solidFill>
          <a:ln w="9525">
            <a:noFill/>
            <a:miter lim="800000"/>
            <a:headEnd/>
            <a:tailEnd/>
          </a:ln>
          <a:effectLst/>
        </p:spPr>
        <p:txBody>
          <a:bodyPr wrap="none" anchor="ctr"/>
          <a:lstStyle/>
          <a:p>
            <a:endParaRPr lang="en-US"/>
          </a:p>
        </p:txBody>
      </p:sp>
      <p:sp>
        <p:nvSpPr>
          <p:cNvPr id="153606" name="Rectangle 6"/>
          <p:cNvSpPr>
            <a:spLocks noChangeArrowheads="1"/>
          </p:cNvSpPr>
          <p:nvPr/>
        </p:nvSpPr>
        <p:spPr bwMode="auto">
          <a:xfrm>
            <a:off x="5113338" y="3124200"/>
            <a:ext cx="374650"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i="1"/>
              <a:t>Z</a:t>
            </a:r>
          </a:p>
        </p:txBody>
      </p:sp>
      <p:sp>
        <p:nvSpPr>
          <p:cNvPr id="153607" name="Rectangle 7"/>
          <p:cNvSpPr>
            <a:spLocks noChangeArrowheads="1"/>
          </p:cNvSpPr>
          <p:nvPr/>
        </p:nvSpPr>
        <p:spPr bwMode="auto">
          <a:xfrm>
            <a:off x="5619750" y="3025775"/>
            <a:ext cx="887413" cy="635000"/>
          </a:xfrm>
          <a:prstGeom prst="rect">
            <a:avLst/>
          </a:prstGeom>
          <a:solidFill>
            <a:srgbClr val="ADADAD"/>
          </a:solidFill>
          <a:ln w="9525">
            <a:noFill/>
            <a:miter lim="800000"/>
            <a:headEnd/>
            <a:tailEnd/>
          </a:ln>
          <a:effectLst/>
        </p:spPr>
        <p:txBody>
          <a:bodyPr wrap="none" anchor="ctr"/>
          <a:lstStyle/>
          <a:p>
            <a:endParaRPr lang="en-US"/>
          </a:p>
        </p:txBody>
      </p:sp>
      <p:sp>
        <p:nvSpPr>
          <p:cNvPr id="153608" name="Rectangle 8"/>
          <p:cNvSpPr>
            <a:spLocks noChangeArrowheads="1"/>
          </p:cNvSpPr>
          <p:nvPr/>
        </p:nvSpPr>
        <p:spPr bwMode="auto">
          <a:xfrm>
            <a:off x="5746750" y="3124200"/>
            <a:ext cx="622300"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.07</a:t>
            </a:r>
          </a:p>
        </p:txBody>
      </p:sp>
      <p:sp>
        <p:nvSpPr>
          <p:cNvPr id="153609" name="Rectangle 9"/>
          <p:cNvSpPr>
            <a:spLocks noChangeArrowheads="1"/>
          </p:cNvSpPr>
          <p:nvPr/>
        </p:nvSpPr>
        <p:spPr bwMode="auto">
          <a:xfrm>
            <a:off x="6532563" y="3025775"/>
            <a:ext cx="947737" cy="635000"/>
          </a:xfrm>
          <a:prstGeom prst="rect">
            <a:avLst/>
          </a:prstGeom>
          <a:solidFill>
            <a:srgbClr val="ADADAD"/>
          </a:solidFill>
          <a:ln w="9525">
            <a:noFill/>
            <a:miter lim="800000"/>
            <a:headEnd/>
            <a:tailEnd/>
          </a:ln>
          <a:effectLst/>
        </p:spPr>
        <p:txBody>
          <a:bodyPr wrap="none" anchor="ctr"/>
          <a:lstStyle/>
          <a:p>
            <a:endParaRPr lang="en-US"/>
          </a:p>
        </p:txBody>
      </p:sp>
      <p:sp>
        <p:nvSpPr>
          <p:cNvPr id="153610" name="Rectangle 10"/>
          <p:cNvSpPr>
            <a:spLocks noChangeArrowheads="1"/>
          </p:cNvSpPr>
          <p:nvPr/>
        </p:nvSpPr>
        <p:spPr bwMode="auto">
          <a:xfrm>
            <a:off x="7507288" y="3025775"/>
            <a:ext cx="944562" cy="635000"/>
          </a:xfrm>
          <a:prstGeom prst="rect">
            <a:avLst/>
          </a:prstGeom>
          <a:solidFill>
            <a:srgbClr val="ADADAD"/>
          </a:solidFill>
          <a:ln w="9525">
            <a:noFill/>
            <a:miter lim="800000"/>
            <a:headEnd/>
            <a:tailEnd/>
          </a:ln>
          <a:effectLst/>
        </p:spPr>
        <p:txBody>
          <a:bodyPr wrap="none" anchor="ctr"/>
          <a:lstStyle/>
          <a:p>
            <a:endParaRPr lang="en-US"/>
          </a:p>
        </p:txBody>
      </p:sp>
      <p:sp>
        <p:nvSpPr>
          <p:cNvPr id="153611" name="Rectangle 11"/>
          <p:cNvSpPr>
            <a:spLocks noChangeArrowheads="1"/>
          </p:cNvSpPr>
          <p:nvPr/>
        </p:nvSpPr>
        <p:spPr bwMode="auto">
          <a:xfrm>
            <a:off x="7659688" y="3124200"/>
            <a:ext cx="622300"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.09</a:t>
            </a:r>
          </a:p>
        </p:txBody>
      </p:sp>
      <p:sp>
        <p:nvSpPr>
          <p:cNvPr id="153613" name="Rectangle 13"/>
          <p:cNvSpPr>
            <a:spLocks noChangeArrowheads="1"/>
          </p:cNvSpPr>
          <p:nvPr/>
        </p:nvSpPr>
        <p:spPr bwMode="auto">
          <a:xfrm>
            <a:off x="5602288" y="3381375"/>
            <a:ext cx="6350" cy="6350"/>
          </a:xfrm>
          <a:prstGeom prst="rect">
            <a:avLst/>
          </a:prstGeom>
          <a:solidFill>
            <a:srgbClr val="D989B8"/>
          </a:solidFill>
          <a:ln w="9525">
            <a:noFill/>
            <a:miter lim="800000"/>
            <a:headEnd/>
            <a:tailEnd/>
          </a:ln>
          <a:effectLst/>
        </p:spPr>
        <p:txBody>
          <a:bodyPr wrap="none" anchor="ctr"/>
          <a:lstStyle/>
          <a:p>
            <a:endParaRPr lang="en-US"/>
          </a:p>
        </p:txBody>
      </p:sp>
      <p:sp>
        <p:nvSpPr>
          <p:cNvPr id="153615" name="Rectangle 15"/>
          <p:cNvSpPr>
            <a:spLocks noChangeArrowheads="1"/>
          </p:cNvSpPr>
          <p:nvPr/>
        </p:nvSpPr>
        <p:spPr bwMode="auto">
          <a:xfrm>
            <a:off x="6516688" y="3381375"/>
            <a:ext cx="6350" cy="6350"/>
          </a:xfrm>
          <a:prstGeom prst="rect">
            <a:avLst/>
          </a:prstGeom>
          <a:solidFill>
            <a:srgbClr val="D989B8"/>
          </a:solidFill>
          <a:ln w="9525">
            <a:noFill/>
            <a:miter lim="800000"/>
            <a:headEnd/>
            <a:tailEnd/>
          </a:ln>
          <a:effectLst/>
        </p:spPr>
        <p:txBody>
          <a:bodyPr wrap="none" anchor="ctr"/>
          <a:lstStyle/>
          <a:p>
            <a:endParaRPr lang="en-US"/>
          </a:p>
        </p:txBody>
      </p:sp>
      <p:sp>
        <p:nvSpPr>
          <p:cNvPr id="153617" name="Rectangle 17"/>
          <p:cNvSpPr>
            <a:spLocks noChangeArrowheads="1"/>
          </p:cNvSpPr>
          <p:nvPr/>
        </p:nvSpPr>
        <p:spPr bwMode="auto">
          <a:xfrm>
            <a:off x="7489825" y="3670300"/>
            <a:ext cx="6350" cy="6350"/>
          </a:xfrm>
          <a:prstGeom prst="rect">
            <a:avLst/>
          </a:prstGeom>
          <a:solidFill>
            <a:srgbClr val="D989B8"/>
          </a:solidFill>
          <a:ln w="9525">
            <a:noFill/>
            <a:miter lim="800000"/>
            <a:headEnd/>
            <a:tailEnd/>
          </a:ln>
          <a:effectLst/>
        </p:spPr>
        <p:txBody>
          <a:bodyPr wrap="none" anchor="ctr"/>
          <a:lstStyle/>
          <a:p>
            <a:endParaRPr lang="en-US"/>
          </a:p>
        </p:txBody>
      </p:sp>
      <p:sp>
        <p:nvSpPr>
          <p:cNvPr id="153619" name="Rectangle 19"/>
          <p:cNvSpPr>
            <a:spLocks noChangeArrowheads="1"/>
          </p:cNvSpPr>
          <p:nvPr/>
        </p:nvSpPr>
        <p:spPr bwMode="auto">
          <a:xfrm>
            <a:off x="5002213" y="3686175"/>
            <a:ext cx="590550" cy="635000"/>
          </a:xfrm>
          <a:prstGeom prst="rect">
            <a:avLst/>
          </a:prstGeom>
          <a:solidFill>
            <a:srgbClr val="ADADAD"/>
          </a:solidFill>
          <a:ln w="9525">
            <a:noFill/>
            <a:miter lim="800000"/>
            <a:headEnd/>
            <a:tailEnd/>
          </a:ln>
          <a:effectLst/>
        </p:spPr>
        <p:txBody>
          <a:bodyPr wrap="none" anchor="ctr"/>
          <a:lstStyle/>
          <a:p>
            <a:endParaRPr lang="en-US"/>
          </a:p>
        </p:txBody>
      </p:sp>
      <p:sp>
        <p:nvSpPr>
          <p:cNvPr id="153620" name="Rectangle 20"/>
          <p:cNvSpPr>
            <a:spLocks noChangeArrowheads="1"/>
          </p:cNvSpPr>
          <p:nvPr/>
        </p:nvSpPr>
        <p:spPr bwMode="auto">
          <a:xfrm>
            <a:off x="4987925" y="3786188"/>
            <a:ext cx="622300"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1.1</a:t>
            </a:r>
          </a:p>
        </p:txBody>
      </p:sp>
      <p:sp>
        <p:nvSpPr>
          <p:cNvPr id="153621" name="Rectangle 21"/>
          <p:cNvSpPr>
            <a:spLocks noChangeArrowheads="1"/>
          </p:cNvSpPr>
          <p:nvPr/>
        </p:nvSpPr>
        <p:spPr bwMode="auto">
          <a:xfrm>
            <a:off x="5568950" y="3786188"/>
            <a:ext cx="974725"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.3790</a:t>
            </a:r>
          </a:p>
        </p:txBody>
      </p:sp>
      <p:sp>
        <p:nvSpPr>
          <p:cNvPr id="153622" name="Rectangle 22"/>
          <p:cNvSpPr>
            <a:spLocks noChangeArrowheads="1"/>
          </p:cNvSpPr>
          <p:nvPr/>
        </p:nvSpPr>
        <p:spPr bwMode="auto">
          <a:xfrm>
            <a:off x="6513513" y="3786188"/>
            <a:ext cx="974725"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.3810</a:t>
            </a:r>
          </a:p>
        </p:txBody>
      </p:sp>
      <p:sp>
        <p:nvSpPr>
          <p:cNvPr id="153623" name="Rectangle 23"/>
          <p:cNvSpPr>
            <a:spLocks noChangeArrowheads="1"/>
          </p:cNvSpPr>
          <p:nvPr/>
        </p:nvSpPr>
        <p:spPr bwMode="auto">
          <a:xfrm>
            <a:off x="7481888" y="3786188"/>
            <a:ext cx="974725"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.3830</a:t>
            </a:r>
          </a:p>
        </p:txBody>
      </p:sp>
      <p:sp>
        <p:nvSpPr>
          <p:cNvPr id="153624" name="Rectangle 24"/>
          <p:cNvSpPr>
            <a:spLocks noChangeArrowheads="1"/>
          </p:cNvSpPr>
          <p:nvPr/>
        </p:nvSpPr>
        <p:spPr bwMode="auto">
          <a:xfrm>
            <a:off x="5002213" y="4348163"/>
            <a:ext cx="590550" cy="635000"/>
          </a:xfrm>
          <a:prstGeom prst="rect">
            <a:avLst/>
          </a:prstGeom>
          <a:solidFill>
            <a:srgbClr val="ADADAD"/>
          </a:solidFill>
          <a:ln w="9525">
            <a:noFill/>
            <a:miter lim="800000"/>
            <a:headEnd/>
            <a:tailEnd/>
          </a:ln>
          <a:effectLst/>
        </p:spPr>
        <p:txBody>
          <a:bodyPr wrap="none" anchor="ctr"/>
          <a:lstStyle/>
          <a:p>
            <a:endParaRPr lang="en-US"/>
          </a:p>
        </p:txBody>
      </p:sp>
      <p:sp>
        <p:nvSpPr>
          <p:cNvPr id="153625" name="Rectangle 25"/>
          <p:cNvSpPr>
            <a:spLocks noChangeArrowheads="1"/>
          </p:cNvSpPr>
          <p:nvPr/>
        </p:nvSpPr>
        <p:spPr bwMode="auto">
          <a:xfrm>
            <a:off x="4987925" y="4446588"/>
            <a:ext cx="622300"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b="1">
                <a:solidFill>
                  <a:schemeClr val="folHlink"/>
                </a:solidFill>
              </a:rPr>
              <a:t>1.2</a:t>
            </a:r>
          </a:p>
        </p:txBody>
      </p:sp>
      <p:sp>
        <p:nvSpPr>
          <p:cNvPr id="153626" name="Rectangle 26"/>
          <p:cNvSpPr>
            <a:spLocks noChangeArrowheads="1"/>
          </p:cNvSpPr>
          <p:nvPr/>
        </p:nvSpPr>
        <p:spPr bwMode="auto">
          <a:xfrm>
            <a:off x="5562600" y="4419600"/>
            <a:ext cx="974725"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.3980</a:t>
            </a:r>
          </a:p>
        </p:txBody>
      </p:sp>
      <p:sp>
        <p:nvSpPr>
          <p:cNvPr id="153628" name="Rectangle 28"/>
          <p:cNvSpPr>
            <a:spLocks noChangeArrowheads="1"/>
          </p:cNvSpPr>
          <p:nvPr/>
        </p:nvSpPr>
        <p:spPr bwMode="auto">
          <a:xfrm>
            <a:off x="7543800" y="4419600"/>
            <a:ext cx="974725"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.4015</a:t>
            </a:r>
          </a:p>
        </p:txBody>
      </p:sp>
      <p:sp>
        <p:nvSpPr>
          <p:cNvPr id="153629" name="Rectangle 29"/>
          <p:cNvSpPr>
            <a:spLocks noChangeArrowheads="1"/>
          </p:cNvSpPr>
          <p:nvPr/>
        </p:nvSpPr>
        <p:spPr bwMode="auto">
          <a:xfrm>
            <a:off x="5002213" y="5008563"/>
            <a:ext cx="590550" cy="635000"/>
          </a:xfrm>
          <a:prstGeom prst="rect">
            <a:avLst/>
          </a:prstGeom>
          <a:solidFill>
            <a:srgbClr val="ADADAD"/>
          </a:solidFill>
          <a:ln w="9525">
            <a:noFill/>
            <a:miter lim="800000"/>
            <a:headEnd/>
            <a:tailEnd/>
          </a:ln>
          <a:effectLst/>
        </p:spPr>
        <p:txBody>
          <a:bodyPr wrap="none" anchor="ctr"/>
          <a:lstStyle/>
          <a:p>
            <a:endParaRPr lang="en-US"/>
          </a:p>
        </p:txBody>
      </p:sp>
      <p:sp>
        <p:nvSpPr>
          <p:cNvPr id="153630" name="Rectangle 30"/>
          <p:cNvSpPr>
            <a:spLocks noChangeArrowheads="1"/>
          </p:cNvSpPr>
          <p:nvPr/>
        </p:nvSpPr>
        <p:spPr bwMode="auto">
          <a:xfrm>
            <a:off x="4987925" y="5106988"/>
            <a:ext cx="622300"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1.3</a:t>
            </a:r>
          </a:p>
        </p:txBody>
      </p:sp>
      <p:sp>
        <p:nvSpPr>
          <p:cNvPr id="153631" name="Rectangle 31"/>
          <p:cNvSpPr>
            <a:spLocks noChangeArrowheads="1"/>
          </p:cNvSpPr>
          <p:nvPr/>
        </p:nvSpPr>
        <p:spPr bwMode="auto">
          <a:xfrm>
            <a:off x="5562600" y="5105400"/>
            <a:ext cx="974725"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.4147</a:t>
            </a:r>
          </a:p>
        </p:txBody>
      </p:sp>
      <p:sp>
        <p:nvSpPr>
          <p:cNvPr id="153632" name="Rectangle 32"/>
          <p:cNvSpPr>
            <a:spLocks noChangeArrowheads="1"/>
          </p:cNvSpPr>
          <p:nvPr/>
        </p:nvSpPr>
        <p:spPr bwMode="auto">
          <a:xfrm>
            <a:off x="6513513" y="5106988"/>
            <a:ext cx="974725"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.4162</a:t>
            </a:r>
          </a:p>
        </p:txBody>
      </p:sp>
      <p:sp>
        <p:nvSpPr>
          <p:cNvPr id="153633" name="Rectangle 33"/>
          <p:cNvSpPr>
            <a:spLocks noChangeArrowheads="1"/>
          </p:cNvSpPr>
          <p:nvPr/>
        </p:nvSpPr>
        <p:spPr bwMode="auto">
          <a:xfrm>
            <a:off x="7481888" y="5106988"/>
            <a:ext cx="974725" cy="469900"/>
          </a:xfrm>
          <a:prstGeom prst="rect">
            <a:avLst/>
          </a:prstGeom>
          <a:noFill/>
          <a:ln w="9525">
            <a:noFill/>
            <a:miter lim="800000"/>
            <a:headEnd/>
            <a:tailEnd/>
          </a:ln>
          <a:effectLst/>
        </p:spPr>
        <p:txBody>
          <a:bodyPr wrap="none" lIns="90488" tIns="44450" rIns="90488" bIns="44450">
            <a:spAutoFit/>
          </a:bodyPr>
          <a:lstStyle/>
          <a:p>
            <a:pPr algn="l" eaLnBrk="0" hangingPunct="0"/>
            <a:r>
              <a:rPr lang="en-US" sz="2500"/>
              <a:t>.4177</a:t>
            </a:r>
          </a:p>
        </p:txBody>
      </p:sp>
      <p:sp>
        <p:nvSpPr>
          <p:cNvPr id="153636" name="Rectangle 36"/>
          <p:cNvSpPr>
            <a:spLocks noChangeArrowheads="1"/>
          </p:cNvSpPr>
          <p:nvPr/>
        </p:nvSpPr>
        <p:spPr bwMode="auto">
          <a:xfrm>
            <a:off x="6532563" y="5668963"/>
            <a:ext cx="947737" cy="635000"/>
          </a:xfrm>
          <a:prstGeom prst="rect">
            <a:avLst/>
          </a:prstGeom>
          <a:noFill/>
          <a:ln w="9525">
            <a:noFill/>
            <a:miter lim="800000"/>
            <a:headEnd/>
            <a:tailEnd/>
          </a:ln>
          <a:effectLst/>
        </p:spPr>
        <p:txBody>
          <a:bodyPr wrap="none" anchor="ctr"/>
          <a:lstStyle/>
          <a:p>
            <a:endParaRPr lang="en-US"/>
          </a:p>
        </p:txBody>
      </p:sp>
      <p:sp>
        <p:nvSpPr>
          <p:cNvPr id="153638" name="Freeform 38"/>
          <p:cNvSpPr>
            <a:spLocks/>
          </p:cNvSpPr>
          <p:nvPr/>
        </p:nvSpPr>
        <p:spPr bwMode="auto">
          <a:xfrm>
            <a:off x="2722563" y="4137025"/>
            <a:ext cx="954087" cy="752475"/>
          </a:xfrm>
          <a:custGeom>
            <a:avLst/>
            <a:gdLst/>
            <a:ahLst/>
            <a:cxnLst>
              <a:cxn ang="0">
                <a:pos x="511" y="403"/>
              </a:cxn>
              <a:cxn ang="0">
                <a:pos x="320" y="351"/>
              </a:cxn>
              <a:cxn ang="0">
                <a:pos x="220" y="284"/>
              </a:cxn>
              <a:cxn ang="0">
                <a:pos x="140" y="193"/>
              </a:cxn>
              <a:cxn ang="0">
                <a:pos x="62" y="75"/>
              </a:cxn>
              <a:cxn ang="0">
                <a:pos x="0" y="0"/>
              </a:cxn>
              <a:cxn ang="0">
                <a:pos x="0" y="474"/>
              </a:cxn>
              <a:cxn ang="0">
                <a:pos x="600" y="474"/>
              </a:cxn>
              <a:cxn ang="0">
                <a:pos x="601" y="401"/>
              </a:cxn>
            </a:cxnLst>
            <a:rect l="0" t="0" r="r" b="b"/>
            <a:pathLst>
              <a:path w="601" h="474">
                <a:moveTo>
                  <a:pt x="511" y="403"/>
                </a:moveTo>
                <a:lnTo>
                  <a:pt x="320" y="351"/>
                </a:lnTo>
                <a:lnTo>
                  <a:pt x="220" y="284"/>
                </a:lnTo>
                <a:lnTo>
                  <a:pt x="140" y="193"/>
                </a:lnTo>
                <a:lnTo>
                  <a:pt x="62" y="75"/>
                </a:lnTo>
                <a:lnTo>
                  <a:pt x="0" y="0"/>
                </a:lnTo>
                <a:lnTo>
                  <a:pt x="0" y="474"/>
                </a:lnTo>
                <a:lnTo>
                  <a:pt x="600" y="474"/>
                </a:lnTo>
                <a:lnTo>
                  <a:pt x="601" y="401"/>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153639" name="Freeform 39"/>
          <p:cNvSpPr>
            <a:spLocks/>
          </p:cNvSpPr>
          <p:nvPr/>
        </p:nvSpPr>
        <p:spPr bwMode="auto">
          <a:xfrm>
            <a:off x="2032000" y="3217863"/>
            <a:ext cx="9525" cy="1676400"/>
          </a:xfrm>
          <a:custGeom>
            <a:avLst/>
            <a:gdLst/>
            <a:ahLst/>
            <a:cxnLst>
              <a:cxn ang="0">
                <a:pos x="6" y="0"/>
              </a:cxn>
              <a:cxn ang="0">
                <a:pos x="0" y="1056"/>
              </a:cxn>
            </a:cxnLst>
            <a:rect l="0" t="0" r="r" b="b"/>
            <a:pathLst>
              <a:path w="6" h="1056">
                <a:moveTo>
                  <a:pt x="6" y="0"/>
                </a:moveTo>
                <a:lnTo>
                  <a:pt x="0" y="1056"/>
                </a:lnTo>
              </a:path>
            </a:pathLst>
          </a:custGeom>
          <a:noFill/>
          <a:ln w="12700">
            <a:solidFill>
              <a:schemeClr val="tx2"/>
            </a:solidFill>
            <a:prstDash val="dash"/>
            <a:round/>
            <a:headEnd type="none" w="sm" len="sm"/>
            <a:tailEnd type="none" w="sm" len="sm"/>
          </a:ln>
          <a:effectLst/>
        </p:spPr>
        <p:txBody>
          <a:bodyPr wrap="none" anchor="ctr"/>
          <a:lstStyle/>
          <a:p>
            <a:endParaRPr lang="en-US"/>
          </a:p>
        </p:txBody>
      </p:sp>
      <p:sp>
        <p:nvSpPr>
          <p:cNvPr id="153641" name="Freeform 41"/>
          <p:cNvSpPr>
            <a:spLocks/>
          </p:cNvSpPr>
          <p:nvPr/>
        </p:nvSpPr>
        <p:spPr bwMode="auto">
          <a:xfrm>
            <a:off x="2041525" y="3205163"/>
            <a:ext cx="1635125" cy="1573212"/>
          </a:xfrm>
          <a:custGeom>
            <a:avLst/>
            <a:gdLst/>
            <a:ahLst/>
            <a:cxnLst>
              <a:cxn ang="0">
                <a:pos x="1029" y="990"/>
              </a:cxn>
              <a:cxn ang="0">
                <a:pos x="921" y="980"/>
              </a:cxn>
              <a:cxn ang="0">
                <a:pos x="866" y="967"/>
              </a:cxn>
              <a:cxn ang="0">
                <a:pos x="813" y="952"/>
              </a:cxn>
              <a:cxn ang="0">
                <a:pos x="758" y="929"/>
              </a:cxn>
              <a:cxn ang="0">
                <a:pos x="703" y="897"/>
              </a:cxn>
              <a:cxn ang="0">
                <a:pos x="651" y="857"/>
              </a:cxn>
              <a:cxn ang="0">
                <a:pos x="541" y="743"/>
              </a:cxn>
              <a:cxn ang="0">
                <a:pos x="433" y="581"/>
              </a:cxn>
              <a:cxn ang="0">
                <a:pos x="325" y="386"/>
              </a:cxn>
              <a:cxn ang="0">
                <a:pos x="270" y="287"/>
              </a:cxn>
              <a:cxn ang="0">
                <a:pos x="215" y="196"/>
              </a:cxn>
              <a:cxn ang="0">
                <a:pos x="163" y="116"/>
              </a:cxn>
              <a:cxn ang="0">
                <a:pos x="108" y="53"/>
              </a:cxn>
              <a:cxn ang="0">
                <a:pos x="53" y="13"/>
              </a:cxn>
              <a:cxn ang="0">
                <a:pos x="0" y="0"/>
              </a:cxn>
            </a:cxnLst>
            <a:rect l="0" t="0" r="r" b="b"/>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53642" name="Freeform 42"/>
          <p:cNvSpPr>
            <a:spLocks/>
          </p:cNvSpPr>
          <p:nvPr/>
        </p:nvSpPr>
        <p:spPr bwMode="auto">
          <a:xfrm>
            <a:off x="404813" y="3201988"/>
            <a:ext cx="1638300" cy="1576387"/>
          </a:xfrm>
          <a:custGeom>
            <a:avLst/>
            <a:gdLst/>
            <a:ahLst/>
            <a:cxnLst>
              <a:cxn ang="0">
                <a:pos x="0" y="990"/>
              </a:cxn>
              <a:cxn ang="0">
                <a:pos x="108" y="980"/>
              </a:cxn>
              <a:cxn ang="0">
                <a:pos x="163" y="967"/>
              </a:cxn>
              <a:cxn ang="0">
                <a:pos x="218" y="952"/>
              </a:cxn>
              <a:cxn ang="0">
                <a:pos x="271" y="929"/>
              </a:cxn>
              <a:cxn ang="0">
                <a:pos x="326" y="897"/>
              </a:cxn>
              <a:cxn ang="0">
                <a:pos x="381" y="857"/>
              </a:cxn>
              <a:cxn ang="0">
                <a:pos x="488" y="743"/>
              </a:cxn>
              <a:cxn ang="0">
                <a:pos x="596" y="581"/>
              </a:cxn>
              <a:cxn ang="0">
                <a:pos x="706" y="386"/>
              </a:cxn>
              <a:cxn ang="0">
                <a:pos x="759" y="287"/>
              </a:cxn>
              <a:cxn ang="0">
                <a:pos x="814" y="196"/>
              </a:cxn>
              <a:cxn ang="0">
                <a:pos x="868" y="116"/>
              </a:cxn>
              <a:cxn ang="0">
                <a:pos x="921" y="53"/>
              </a:cxn>
              <a:cxn ang="0">
                <a:pos x="976" y="13"/>
              </a:cxn>
              <a:cxn ang="0">
                <a:pos x="1031" y="0"/>
              </a:cxn>
            </a:cxnLst>
            <a:rect l="0" t="0" r="r" b="b"/>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153643" name="Rectangle 43"/>
          <p:cNvSpPr>
            <a:spLocks noChangeArrowheads="1"/>
          </p:cNvSpPr>
          <p:nvPr/>
        </p:nvSpPr>
        <p:spPr bwMode="auto">
          <a:xfrm>
            <a:off x="0" y="4281488"/>
            <a:ext cx="92075" cy="184150"/>
          </a:xfrm>
          <a:prstGeom prst="rect">
            <a:avLst/>
          </a:prstGeom>
          <a:noFill/>
          <a:ln w="9525">
            <a:noFill/>
            <a:miter lim="800000"/>
            <a:headEnd/>
            <a:tailEnd/>
          </a:ln>
          <a:effectLst/>
        </p:spPr>
        <p:txBody>
          <a:bodyPr wrap="none" anchor="ctr"/>
          <a:lstStyle/>
          <a:p>
            <a:endParaRPr lang="en-US"/>
          </a:p>
        </p:txBody>
      </p:sp>
      <p:sp>
        <p:nvSpPr>
          <p:cNvPr id="153644" name="Rectangle 44"/>
          <p:cNvSpPr>
            <a:spLocks noChangeArrowheads="1"/>
          </p:cNvSpPr>
          <p:nvPr/>
        </p:nvSpPr>
        <p:spPr bwMode="auto">
          <a:xfrm>
            <a:off x="152400" y="4800600"/>
            <a:ext cx="390525" cy="592138"/>
          </a:xfrm>
          <a:prstGeom prst="rect">
            <a:avLst/>
          </a:prstGeom>
          <a:noFill/>
          <a:ln w="9525">
            <a:noFill/>
            <a:miter lim="800000"/>
            <a:headEnd/>
            <a:tailEnd/>
          </a:ln>
          <a:effectLst/>
        </p:spPr>
        <p:txBody>
          <a:bodyPr wrap="none" lIns="90488" tIns="44450" rIns="90488" bIns="44450">
            <a:spAutoFit/>
          </a:bodyPr>
          <a:lstStyle/>
          <a:p>
            <a:pPr algn="l" eaLnBrk="0" hangingPunct="0"/>
            <a:r>
              <a:rPr lang="en-US" sz="3300" i="1"/>
              <a:t>z</a:t>
            </a:r>
          </a:p>
        </p:txBody>
      </p:sp>
      <p:sp>
        <p:nvSpPr>
          <p:cNvPr id="153645" name="Rectangle 45"/>
          <p:cNvSpPr>
            <a:spLocks noChangeArrowheads="1"/>
          </p:cNvSpPr>
          <p:nvPr/>
        </p:nvSpPr>
        <p:spPr bwMode="auto">
          <a:xfrm>
            <a:off x="1905000" y="4953000"/>
            <a:ext cx="350838"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a:t>0</a:t>
            </a:r>
          </a:p>
        </p:txBody>
      </p:sp>
      <p:sp>
        <p:nvSpPr>
          <p:cNvPr id="153646" name="Rectangle 46"/>
          <p:cNvSpPr>
            <a:spLocks noChangeArrowheads="1"/>
          </p:cNvSpPr>
          <p:nvPr/>
        </p:nvSpPr>
        <p:spPr bwMode="auto">
          <a:xfrm>
            <a:off x="2362200" y="4953000"/>
            <a:ext cx="774700"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b="1"/>
              <a:t>1.28</a:t>
            </a:r>
          </a:p>
        </p:txBody>
      </p:sp>
      <p:sp>
        <p:nvSpPr>
          <p:cNvPr id="153647" name="Rectangle 47"/>
          <p:cNvSpPr>
            <a:spLocks noChangeArrowheads="1"/>
          </p:cNvSpPr>
          <p:nvPr/>
        </p:nvSpPr>
        <p:spPr bwMode="auto">
          <a:xfrm>
            <a:off x="6629400" y="2971800"/>
            <a:ext cx="1079500" cy="671513"/>
          </a:xfrm>
          <a:prstGeom prst="rect">
            <a:avLst/>
          </a:prstGeom>
          <a:noFill/>
          <a:ln w="9525">
            <a:noFill/>
            <a:miter lim="800000"/>
            <a:headEnd/>
            <a:tailEnd/>
          </a:ln>
          <a:effectLst/>
        </p:spPr>
        <p:txBody>
          <a:bodyPr lIns="92075" tIns="92075" rIns="92075" bIns="92075">
            <a:spAutoFit/>
          </a:bodyPr>
          <a:lstStyle/>
          <a:p>
            <a:pPr algn="l" eaLnBrk="0" hangingPunct="0">
              <a:spcBef>
                <a:spcPct val="50000"/>
              </a:spcBef>
            </a:pPr>
            <a:r>
              <a:rPr lang="en-US" sz="3200" b="1">
                <a:solidFill>
                  <a:schemeClr val="folHlink"/>
                </a:solidFill>
              </a:rPr>
              <a:t>.</a:t>
            </a:r>
            <a:r>
              <a:rPr lang="en-US" b="1">
                <a:solidFill>
                  <a:schemeClr val="folHlink"/>
                </a:solidFill>
              </a:rPr>
              <a:t>08</a:t>
            </a:r>
          </a:p>
        </p:txBody>
      </p:sp>
      <p:sp>
        <p:nvSpPr>
          <p:cNvPr id="153650" name="Rectangle 50"/>
          <p:cNvSpPr>
            <a:spLocks noChangeArrowheads="1"/>
          </p:cNvSpPr>
          <p:nvPr/>
        </p:nvSpPr>
        <p:spPr bwMode="auto">
          <a:xfrm>
            <a:off x="4800600" y="1828800"/>
            <a:ext cx="3930650" cy="828675"/>
          </a:xfrm>
          <a:prstGeom prst="rect">
            <a:avLst/>
          </a:prstGeom>
          <a:solidFill>
            <a:srgbClr val="CCFFFF"/>
          </a:solidFill>
          <a:ln w="9525">
            <a:solidFill>
              <a:schemeClr val="tx1"/>
            </a:solidFill>
            <a:miter lim="800000"/>
            <a:headEnd/>
            <a:tailEnd/>
          </a:ln>
          <a:effectLst/>
        </p:spPr>
        <p:txBody>
          <a:bodyPr lIns="90488" tIns="44450" rIns="90488" bIns="44450">
            <a:spAutoFit/>
          </a:bodyPr>
          <a:lstStyle/>
          <a:p>
            <a:pPr eaLnBrk="0" hangingPunct="0">
              <a:spcBef>
                <a:spcPct val="50000"/>
              </a:spcBef>
            </a:pPr>
            <a:r>
              <a:rPr lang="en-US"/>
              <a:t>Standard Normal Distribution Table (Portion)</a:t>
            </a:r>
          </a:p>
        </p:txBody>
      </p:sp>
      <p:sp>
        <p:nvSpPr>
          <p:cNvPr id="153654" name="Rectangle 54"/>
          <p:cNvSpPr>
            <a:spLocks noChangeArrowheads="1"/>
          </p:cNvSpPr>
          <p:nvPr/>
        </p:nvSpPr>
        <p:spPr bwMode="auto">
          <a:xfrm>
            <a:off x="228600" y="2057400"/>
            <a:ext cx="4040188" cy="463550"/>
          </a:xfrm>
          <a:prstGeom prst="rect">
            <a:avLst/>
          </a:prstGeom>
          <a:solidFill>
            <a:srgbClr val="FFFFCC"/>
          </a:solidFill>
          <a:ln w="9525">
            <a:solidFill>
              <a:schemeClr val="folHlink"/>
            </a:solidFill>
            <a:miter lim="800000"/>
            <a:headEnd/>
            <a:tailEnd/>
          </a:ln>
          <a:effectLst/>
        </p:spPr>
        <p:txBody>
          <a:bodyPr lIns="90488" tIns="44450" rIns="90488" bIns="44450">
            <a:spAutoFit/>
          </a:bodyPr>
          <a:lstStyle/>
          <a:p>
            <a:pPr algn="l" eaLnBrk="0" hangingPunct="0">
              <a:spcBef>
                <a:spcPct val="50000"/>
              </a:spcBef>
            </a:pPr>
            <a:r>
              <a:rPr lang="en-US" dirty="0"/>
              <a:t>What is z given </a:t>
            </a:r>
            <a:r>
              <a:rPr lang="en-US" b="1" dirty="0">
                <a:latin typeface="Symbol" pitchFamily="18" charset="2"/>
              </a:rPr>
              <a:t>a</a:t>
            </a:r>
            <a:r>
              <a:rPr lang="en-US" dirty="0"/>
              <a:t> = 0.10?</a:t>
            </a:r>
          </a:p>
        </p:txBody>
      </p:sp>
      <p:sp>
        <p:nvSpPr>
          <p:cNvPr id="153658" name="Rectangle 58"/>
          <p:cNvSpPr>
            <a:spLocks noChangeArrowheads="1"/>
          </p:cNvSpPr>
          <p:nvPr/>
        </p:nvSpPr>
        <p:spPr bwMode="auto">
          <a:xfrm>
            <a:off x="2971800" y="3429000"/>
            <a:ext cx="1447800" cy="525463"/>
          </a:xfrm>
          <a:prstGeom prst="rect">
            <a:avLst/>
          </a:prstGeom>
          <a:solidFill>
            <a:srgbClr val="C3DBFF"/>
          </a:solidFill>
          <a:ln w="9525">
            <a:solidFill>
              <a:schemeClr val="folHlink"/>
            </a:solidFill>
            <a:miter lim="800000"/>
            <a:headEnd/>
            <a:tailEnd/>
          </a:ln>
          <a:effectLst/>
        </p:spPr>
        <p:txBody>
          <a:bodyPr lIns="90488" tIns="44450" rIns="90488" bIns="44450">
            <a:spAutoFit/>
          </a:bodyPr>
          <a:lstStyle/>
          <a:p>
            <a:pPr algn="l" eaLnBrk="0" hangingPunct="0">
              <a:spcBef>
                <a:spcPct val="50000"/>
              </a:spcBef>
            </a:pPr>
            <a:r>
              <a:rPr lang="en-US" sz="2800" i="1">
                <a:latin typeface="Symbol" pitchFamily="18" charset="2"/>
              </a:rPr>
              <a:t>a</a:t>
            </a:r>
            <a:r>
              <a:rPr lang="en-US" sz="2800">
                <a:latin typeface="Symbol" pitchFamily="18" charset="2"/>
              </a:rPr>
              <a:t> </a:t>
            </a:r>
            <a:r>
              <a:rPr lang="en-US" sz="2800">
                <a:latin typeface="Times New Roman" pitchFamily="18" charset="0"/>
              </a:rPr>
              <a:t> </a:t>
            </a:r>
            <a:r>
              <a:rPr lang="en-US"/>
              <a:t>= 0.10</a:t>
            </a:r>
          </a:p>
        </p:txBody>
      </p:sp>
      <p:sp>
        <p:nvSpPr>
          <p:cNvPr id="153659" name="Line 59"/>
          <p:cNvSpPr>
            <a:spLocks noChangeShapeType="1"/>
          </p:cNvSpPr>
          <p:nvPr/>
        </p:nvSpPr>
        <p:spPr bwMode="auto">
          <a:xfrm flipH="1">
            <a:off x="2971800" y="3962400"/>
            <a:ext cx="304800" cy="668338"/>
          </a:xfrm>
          <a:prstGeom prst="line">
            <a:avLst/>
          </a:prstGeom>
          <a:noFill/>
          <a:ln w="28575">
            <a:solidFill>
              <a:schemeClr val="tx2"/>
            </a:solidFill>
            <a:round/>
            <a:headEnd type="none" w="sm" len="sm"/>
            <a:tailEnd type="stealth" w="med" len="med"/>
          </a:ln>
          <a:effectLst/>
        </p:spPr>
        <p:txBody>
          <a:bodyPr wrap="none" anchor="ctr"/>
          <a:lstStyle/>
          <a:p>
            <a:endParaRPr lang="en-US"/>
          </a:p>
        </p:txBody>
      </p:sp>
      <p:sp>
        <p:nvSpPr>
          <p:cNvPr id="153660" name="Rectangle 60"/>
          <p:cNvSpPr>
            <a:spLocks noChangeArrowheads="1"/>
          </p:cNvSpPr>
          <p:nvPr/>
        </p:nvSpPr>
        <p:spPr bwMode="auto">
          <a:xfrm>
            <a:off x="1752600" y="5638800"/>
            <a:ext cx="2066925" cy="677863"/>
          </a:xfrm>
          <a:prstGeom prst="rect">
            <a:avLst/>
          </a:prstGeom>
          <a:solidFill>
            <a:srgbClr val="C3DBFF"/>
          </a:solidFill>
          <a:ln w="9525">
            <a:solidFill>
              <a:schemeClr val="tx1"/>
            </a:solidFill>
            <a:miter lim="800000"/>
            <a:headEnd/>
            <a:tailEnd/>
          </a:ln>
          <a:effectLst/>
        </p:spPr>
        <p:txBody>
          <a:bodyPr lIns="90488" tIns="44450" rIns="90488" bIns="44450">
            <a:spAutoFit/>
          </a:bodyPr>
          <a:lstStyle/>
          <a:p>
            <a:pPr eaLnBrk="0" hangingPunct="0">
              <a:spcBef>
                <a:spcPct val="50000"/>
              </a:spcBef>
            </a:pPr>
            <a:r>
              <a:rPr lang="en-US" sz="2000" b="1"/>
              <a:t>Critical Value </a:t>
            </a:r>
          </a:p>
          <a:p>
            <a:pPr eaLnBrk="0" hangingPunct="0">
              <a:lnSpc>
                <a:spcPct val="40000"/>
              </a:lnSpc>
              <a:spcBef>
                <a:spcPct val="50000"/>
              </a:spcBef>
            </a:pPr>
            <a:r>
              <a:rPr lang="en-US" sz="2000" b="1"/>
              <a:t>= 1.28</a:t>
            </a:r>
          </a:p>
        </p:txBody>
      </p:sp>
      <p:cxnSp>
        <p:nvCxnSpPr>
          <p:cNvPr id="153661" name="AutoShape 61"/>
          <p:cNvCxnSpPr>
            <a:cxnSpLocks noChangeShapeType="1"/>
          </p:cNvCxnSpPr>
          <p:nvPr/>
        </p:nvCxnSpPr>
        <p:spPr bwMode="auto">
          <a:xfrm flipV="1">
            <a:off x="955675" y="2879725"/>
            <a:ext cx="685800" cy="304800"/>
          </a:xfrm>
          <a:prstGeom prst="curvedConnector3">
            <a:avLst>
              <a:gd name="adj1" fmla="val 50000"/>
            </a:avLst>
          </a:prstGeom>
          <a:noFill/>
          <a:ln w="9525" cap="rnd">
            <a:noFill/>
            <a:round/>
            <a:headEnd type="none" w="sm" len="sm"/>
            <a:tailEnd type="none" w="sm" len="sm"/>
          </a:ln>
          <a:effectLst/>
        </p:spPr>
      </p:cxnSp>
      <p:sp>
        <p:nvSpPr>
          <p:cNvPr id="153662" name="Text Box 62"/>
          <p:cNvSpPr txBox="1">
            <a:spLocks noChangeArrowheads="1"/>
          </p:cNvSpPr>
          <p:nvPr/>
        </p:nvSpPr>
        <p:spPr bwMode="auto">
          <a:xfrm>
            <a:off x="1044575" y="2590800"/>
            <a:ext cx="877888" cy="519113"/>
          </a:xfrm>
          <a:prstGeom prst="rect">
            <a:avLst/>
          </a:prstGeom>
          <a:noFill/>
          <a:ln w="9525" cap="rnd">
            <a:noFill/>
            <a:miter lim="800000"/>
            <a:headEnd type="none" w="sm" len="sm"/>
            <a:tailEnd type="none" w="sm" len="sm"/>
          </a:ln>
          <a:effectLst/>
        </p:spPr>
        <p:txBody>
          <a:bodyPr wrap="none">
            <a:spAutoFit/>
          </a:bodyPr>
          <a:lstStyle/>
          <a:p>
            <a:pPr eaLnBrk="0" hangingPunct="0"/>
            <a:r>
              <a:rPr lang="en-US" sz="2800" b="1"/>
              <a:t>0.90</a:t>
            </a:r>
            <a:endParaRPr lang="en-US" b="1"/>
          </a:p>
        </p:txBody>
      </p:sp>
      <p:sp>
        <p:nvSpPr>
          <p:cNvPr id="153663" name="Line 63"/>
          <p:cNvSpPr>
            <a:spLocks noChangeShapeType="1"/>
          </p:cNvSpPr>
          <p:nvPr/>
        </p:nvSpPr>
        <p:spPr bwMode="auto">
          <a:xfrm>
            <a:off x="365125" y="4894263"/>
            <a:ext cx="3352800" cy="0"/>
          </a:xfrm>
          <a:prstGeom prst="line">
            <a:avLst/>
          </a:prstGeom>
          <a:noFill/>
          <a:ln w="28575">
            <a:solidFill>
              <a:schemeClr val="tx1"/>
            </a:solidFill>
            <a:miter lim="800000"/>
            <a:headEnd/>
            <a:tailEnd/>
          </a:ln>
          <a:effectLst/>
        </p:spPr>
        <p:txBody>
          <a:bodyPr wrap="none"/>
          <a:lstStyle/>
          <a:p>
            <a:endParaRPr lang="en-US"/>
          </a:p>
        </p:txBody>
      </p:sp>
      <p:sp>
        <p:nvSpPr>
          <p:cNvPr id="153665" name="Rectangle 65"/>
          <p:cNvSpPr>
            <a:spLocks noChangeArrowheads="1"/>
          </p:cNvSpPr>
          <p:nvPr/>
        </p:nvSpPr>
        <p:spPr bwMode="auto">
          <a:xfrm>
            <a:off x="6553200" y="4419600"/>
            <a:ext cx="984250" cy="479425"/>
          </a:xfrm>
          <a:prstGeom prst="rect">
            <a:avLst/>
          </a:prstGeom>
          <a:solidFill>
            <a:srgbClr val="FDDBE4"/>
          </a:solidFill>
          <a:ln w="9525">
            <a:solidFill>
              <a:srgbClr val="FFCDFF"/>
            </a:solidFill>
            <a:miter lim="800000"/>
            <a:headEnd/>
            <a:tailEnd/>
          </a:ln>
          <a:effectLst/>
        </p:spPr>
        <p:txBody>
          <a:bodyPr wrap="none" lIns="90488" tIns="44450" rIns="90488" bIns="44450">
            <a:spAutoFit/>
          </a:bodyPr>
          <a:lstStyle/>
          <a:p>
            <a:pPr algn="l" eaLnBrk="0" hangingPunct="0"/>
            <a:r>
              <a:rPr lang="en-US" sz="2500"/>
              <a:t>.3997</a:t>
            </a:r>
          </a:p>
        </p:txBody>
      </p:sp>
      <p:sp>
        <p:nvSpPr>
          <p:cNvPr id="153666" name="Line 66"/>
          <p:cNvSpPr>
            <a:spLocks noChangeShapeType="1"/>
          </p:cNvSpPr>
          <p:nvPr/>
        </p:nvSpPr>
        <p:spPr bwMode="auto">
          <a:xfrm flipV="1">
            <a:off x="2743200" y="2819400"/>
            <a:ext cx="0" cy="2057400"/>
          </a:xfrm>
          <a:prstGeom prst="line">
            <a:avLst/>
          </a:prstGeom>
          <a:noFill/>
          <a:ln w="19050">
            <a:solidFill>
              <a:schemeClr val="tx1"/>
            </a:solidFill>
            <a:round/>
            <a:headEnd/>
            <a:tailEnd/>
          </a:ln>
          <a:effectLst/>
        </p:spPr>
        <p:txBody>
          <a:bodyPr wrap="none" anchor="ctr"/>
          <a:lstStyle/>
          <a:p>
            <a:endParaRPr lang="en-US"/>
          </a:p>
        </p:txBody>
      </p:sp>
      <p:sp>
        <p:nvSpPr>
          <p:cNvPr id="153667" name="Line 67"/>
          <p:cNvSpPr>
            <a:spLocks noChangeShapeType="1"/>
          </p:cNvSpPr>
          <p:nvPr/>
        </p:nvSpPr>
        <p:spPr bwMode="auto">
          <a:xfrm flipH="1">
            <a:off x="533400" y="3048000"/>
            <a:ext cx="220980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53668" name="Line 68"/>
          <p:cNvSpPr>
            <a:spLocks noChangeShapeType="1"/>
          </p:cNvSpPr>
          <p:nvPr/>
        </p:nvSpPr>
        <p:spPr bwMode="auto">
          <a:xfrm>
            <a:off x="2743200" y="3048000"/>
            <a:ext cx="114300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53669" name="Text Box 69"/>
          <p:cNvSpPr txBox="1">
            <a:spLocks noChangeArrowheads="1"/>
          </p:cNvSpPr>
          <p:nvPr/>
        </p:nvSpPr>
        <p:spPr bwMode="auto">
          <a:xfrm>
            <a:off x="2873375" y="2590800"/>
            <a:ext cx="877888" cy="519113"/>
          </a:xfrm>
          <a:prstGeom prst="rect">
            <a:avLst/>
          </a:prstGeom>
          <a:noFill/>
          <a:ln w="9525" cap="rnd">
            <a:noFill/>
            <a:miter lim="800000"/>
            <a:headEnd type="none" w="sm" len="sm"/>
            <a:tailEnd type="none" w="sm" len="sm"/>
          </a:ln>
          <a:effectLst/>
        </p:spPr>
        <p:txBody>
          <a:bodyPr wrap="none">
            <a:spAutoFit/>
          </a:bodyPr>
          <a:lstStyle/>
          <a:p>
            <a:pPr eaLnBrk="0" hangingPunct="0"/>
            <a:r>
              <a:rPr lang="en-US" sz="2800" b="1"/>
              <a:t>0.10</a:t>
            </a:r>
            <a:endParaRPr lang="en-US" b="1"/>
          </a:p>
        </p:txBody>
      </p:sp>
      <p:sp>
        <p:nvSpPr>
          <p:cNvPr id="153670" name="Text Box 70"/>
          <p:cNvSpPr txBox="1">
            <a:spLocks noChangeArrowheads="1"/>
          </p:cNvSpPr>
          <p:nvPr/>
        </p:nvSpPr>
        <p:spPr bwMode="auto">
          <a:xfrm>
            <a:off x="1860550" y="4062413"/>
            <a:ext cx="920750" cy="488950"/>
          </a:xfrm>
          <a:prstGeom prst="rect">
            <a:avLst/>
          </a:prstGeom>
          <a:noFill/>
          <a:ln w="9525" cap="rnd">
            <a:noFill/>
            <a:miter lim="800000"/>
            <a:headEnd type="none" w="sm" len="sm"/>
            <a:tailEnd type="none" w="sm" len="sm"/>
          </a:ln>
          <a:effectLst/>
        </p:spPr>
        <p:txBody>
          <a:bodyPr wrap="none">
            <a:spAutoFit/>
          </a:bodyPr>
          <a:lstStyle/>
          <a:p>
            <a:pPr eaLnBrk="0" hangingPunct="0"/>
            <a:r>
              <a:rPr lang="en-US" sz="2600"/>
              <a:t> 0.40</a:t>
            </a:r>
          </a:p>
        </p:txBody>
      </p:sp>
      <p:sp>
        <p:nvSpPr>
          <p:cNvPr id="153671" name="Text Box 71"/>
          <p:cNvSpPr txBox="1">
            <a:spLocks noChangeArrowheads="1"/>
          </p:cNvSpPr>
          <p:nvPr/>
        </p:nvSpPr>
        <p:spPr bwMode="auto">
          <a:xfrm>
            <a:off x="1220788" y="4062413"/>
            <a:ext cx="828675" cy="488950"/>
          </a:xfrm>
          <a:prstGeom prst="rect">
            <a:avLst/>
          </a:prstGeom>
          <a:noFill/>
          <a:ln w="9525" cap="rnd">
            <a:noFill/>
            <a:miter lim="800000"/>
            <a:headEnd type="none" w="sm" len="sm"/>
            <a:tailEnd type="none" w="sm" len="sm"/>
          </a:ln>
          <a:effectLst/>
        </p:spPr>
        <p:txBody>
          <a:bodyPr wrap="none">
            <a:spAutoFit/>
          </a:bodyPr>
          <a:lstStyle/>
          <a:p>
            <a:pPr eaLnBrk="0" hangingPunct="0"/>
            <a:r>
              <a:rPr lang="en-US" sz="2600"/>
              <a:t>0.50</a:t>
            </a:r>
          </a:p>
        </p:txBody>
      </p:sp>
      <p:sp>
        <p:nvSpPr>
          <p:cNvPr id="153672" name="Freeform 72"/>
          <p:cNvSpPr>
            <a:spLocks/>
          </p:cNvSpPr>
          <p:nvPr/>
        </p:nvSpPr>
        <p:spPr bwMode="auto">
          <a:xfrm>
            <a:off x="2514600" y="4495800"/>
            <a:ext cx="4038600" cy="685800"/>
          </a:xfrm>
          <a:custGeom>
            <a:avLst/>
            <a:gdLst/>
            <a:ahLst/>
            <a:cxnLst>
              <a:cxn ang="0">
                <a:pos x="0" y="0"/>
              </a:cxn>
              <a:cxn ang="0">
                <a:pos x="1344" y="336"/>
              </a:cxn>
              <a:cxn ang="0">
                <a:pos x="2544" y="192"/>
              </a:cxn>
            </a:cxnLst>
            <a:rect l="0" t="0" r="r" b="b"/>
            <a:pathLst>
              <a:path w="2544" h="368">
                <a:moveTo>
                  <a:pt x="0" y="0"/>
                </a:moveTo>
                <a:cubicBezTo>
                  <a:pt x="460" y="152"/>
                  <a:pt x="920" y="304"/>
                  <a:pt x="1344" y="336"/>
                </a:cubicBezTo>
                <a:cubicBezTo>
                  <a:pt x="1768" y="368"/>
                  <a:pt x="2156" y="280"/>
                  <a:pt x="2544" y="192"/>
                </a:cubicBezTo>
              </a:path>
            </a:pathLst>
          </a:custGeom>
          <a:noFill/>
          <a:ln w="19050" cap="flat" cmpd="sng">
            <a:solidFill>
              <a:schemeClr val="tx1"/>
            </a:solidFill>
            <a:prstDash val="solid"/>
            <a:round/>
            <a:headEnd/>
            <a:tailEnd/>
          </a:ln>
          <a:effectLst/>
        </p:spPr>
        <p:txBody>
          <a:bodyPr wrap="none" anchor="ctr"/>
          <a:lstStyle/>
          <a:p>
            <a:endParaRPr lang="en-US"/>
          </a:p>
        </p:txBody>
      </p:sp>
      <p:sp>
        <p:nvSpPr>
          <p:cNvPr id="153673" name="AutoShape 73"/>
          <p:cNvSpPr>
            <a:spLocks noChangeArrowheads="1"/>
          </p:cNvSpPr>
          <p:nvPr/>
        </p:nvSpPr>
        <p:spPr bwMode="auto">
          <a:xfrm rot="-2598919">
            <a:off x="2520950" y="4437063"/>
            <a:ext cx="87313" cy="125412"/>
          </a:xfrm>
          <a:prstGeom prst="triangle">
            <a:avLst>
              <a:gd name="adj" fmla="val 0"/>
            </a:avLst>
          </a:prstGeom>
          <a:solidFill>
            <a:schemeClr val="tx1"/>
          </a:solidFill>
          <a:ln w="19050" algn="ctr">
            <a:solidFill>
              <a:schemeClr val="tx1"/>
            </a:solidFill>
            <a:miter lim="800000"/>
            <a:headEnd/>
            <a:tailEnd/>
          </a:ln>
          <a:effectLst/>
        </p:spPr>
        <p:txBody>
          <a:bodyPr wrap="none" anchor="ctr"/>
          <a:lstStyle/>
          <a:p>
            <a:endParaRPr lang="en-US"/>
          </a:p>
        </p:txBody>
      </p:sp>
      <p:sp>
        <p:nvSpPr>
          <p:cNvPr id="153675" name="AutoShape 75"/>
          <p:cNvSpPr>
            <a:spLocks noChangeArrowheads="1"/>
          </p:cNvSpPr>
          <p:nvPr/>
        </p:nvSpPr>
        <p:spPr bwMode="auto">
          <a:xfrm rot="4695959">
            <a:off x="6435725" y="4765675"/>
            <a:ext cx="111125" cy="180975"/>
          </a:xfrm>
          <a:prstGeom prst="triangle">
            <a:avLst>
              <a:gd name="adj" fmla="val 58421"/>
            </a:avLst>
          </a:prstGeom>
          <a:solidFill>
            <a:schemeClr val="tx1"/>
          </a:solidFill>
          <a:ln w="19050" algn="ctr">
            <a:solidFill>
              <a:schemeClr val="tx1"/>
            </a:solidFill>
            <a:miter lim="800000"/>
            <a:headEnd/>
            <a:tailEnd/>
          </a:ln>
          <a:effectLst/>
        </p:spPr>
        <p:txBody>
          <a:bodyPr wrap="none" anchor="ctr"/>
          <a:lstStyle/>
          <a:p>
            <a:endParaRPr lang="en-US"/>
          </a:p>
        </p:txBody>
      </p:sp>
      <p:sp>
        <p:nvSpPr>
          <p:cNvPr id="153676" name="Line 76"/>
          <p:cNvSpPr>
            <a:spLocks noChangeShapeType="1"/>
          </p:cNvSpPr>
          <p:nvPr/>
        </p:nvSpPr>
        <p:spPr bwMode="auto">
          <a:xfrm flipV="1">
            <a:off x="2743200" y="5334000"/>
            <a:ext cx="0" cy="3048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53677" name="Oval 77"/>
          <p:cNvSpPr>
            <a:spLocks noChangeArrowheads="1"/>
          </p:cNvSpPr>
          <p:nvPr/>
        </p:nvSpPr>
        <p:spPr bwMode="auto">
          <a:xfrm>
            <a:off x="4953000" y="4419600"/>
            <a:ext cx="685800" cy="609600"/>
          </a:xfrm>
          <a:prstGeom prst="ellipse">
            <a:avLst/>
          </a:prstGeom>
          <a:noFill/>
          <a:ln w="19050" algn="ctr">
            <a:solidFill>
              <a:schemeClr val="hlink"/>
            </a:solidFill>
            <a:round/>
            <a:headEnd/>
            <a:tailEnd/>
          </a:ln>
          <a:effectLst/>
        </p:spPr>
        <p:txBody>
          <a:bodyPr wrap="none" anchor="ctr"/>
          <a:lstStyle/>
          <a:p>
            <a:endParaRPr lang="en-US"/>
          </a:p>
        </p:txBody>
      </p:sp>
      <p:sp>
        <p:nvSpPr>
          <p:cNvPr id="153678" name="Oval 78"/>
          <p:cNvSpPr>
            <a:spLocks noChangeArrowheads="1"/>
          </p:cNvSpPr>
          <p:nvPr/>
        </p:nvSpPr>
        <p:spPr bwMode="auto">
          <a:xfrm>
            <a:off x="6629400" y="3048000"/>
            <a:ext cx="685800" cy="609600"/>
          </a:xfrm>
          <a:prstGeom prst="ellipse">
            <a:avLst/>
          </a:prstGeom>
          <a:noFill/>
          <a:ln w="19050" algn="ctr">
            <a:solidFill>
              <a:schemeClr val="hlink"/>
            </a:solidFill>
            <a:round/>
            <a:headEnd/>
            <a:tailEnd/>
          </a:ln>
          <a:effectLst/>
        </p:spPr>
        <p:txBody>
          <a:bodyPr wrap="none" anchor="ctr"/>
          <a:lstStyle/>
          <a:p>
            <a:endParaRPr lang="en-US"/>
          </a:p>
        </p:txBody>
      </p:sp>
      <p:sp>
        <p:nvSpPr>
          <p:cNvPr id="61" name="TextBox 60"/>
          <p:cNvSpPr txBox="1"/>
          <p:nvPr/>
        </p:nvSpPr>
        <p:spPr>
          <a:xfrm>
            <a:off x="4495800" y="5715000"/>
            <a:ext cx="4191000" cy="400110"/>
          </a:xfrm>
          <a:prstGeom prst="rect">
            <a:avLst/>
          </a:prstGeom>
          <a:solidFill>
            <a:srgbClr val="FFFF00"/>
          </a:solidFill>
          <a:ln>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smtClean="0">
                <a:solidFill>
                  <a:schemeClr val="bg2"/>
                </a:solidFill>
              </a:rPr>
              <a:t>0.5 – </a:t>
            </a:r>
            <a:r>
              <a:rPr lang="en-US" sz="2000" b="1" dirty="0" err="1" smtClean="0">
                <a:solidFill>
                  <a:schemeClr val="bg2"/>
                </a:solidFill>
              </a:rPr>
              <a:t>normsdist</a:t>
            </a:r>
            <a:r>
              <a:rPr lang="en-US" sz="2000" b="1" dirty="0" smtClean="0">
                <a:solidFill>
                  <a:schemeClr val="bg2"/>
                </a:solidFill>
              </a:rPr>
              <a:t>(1.28) = .3997</a:t>
            </a:r>
            <a:endParaRPr lang="en-US" sz="2000" b="1" dirty="0">
              <a:solidFill>
                <a:schemeClr val="bg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3"/>
          <p:cNvSpPr>
            <a:spLocks noGrp="1"/>
          </p:cNvSpPr>
          <p:nvPr>
            <p:ph type="ftr" sz="quarter" idx="10"/>
          </p:nvPr>
        </p:nvSpPr>
        <p:spPr>
          <a:noFill/>
        </p:spPr>
        <p:txBody>
          <a:bodyPr/>
          <a:lstStyle/>
          <a:p>
            <a:pPr defTabSz="852488"/>
            <a:r>
              <a:rPr lang="en-US"/>
              <a:t>Copyright ©2011 Pearson Education, Inc. publishing as Prentice Hall</a:t>
            </a:r>
          </a:p>
        </p:txBody>
      </p:sp>
      <p:sp>
        <p:nvSpPr>
          <p:cNvPr id="10244" name="Slide Number Placeholder 4"/>
          <p:cNvSpPr>
            <a:spLocks noGrp="1"/>
          </p:cNvSpPr>
          <p:nvPr>
            <p:ph type="sldNum" sz="quarter" idx="11"/>
          </p:nvPr>
        </p:nvSpPr>
        <p:spPr>
          <a:noFill/>
        </p:spPr>
        <p:txBody>
          <a:bodyPr/>
          <a:lstStyle/>
          <a:p>
            <a:pPr defTabSz="852488"/>
            <a:r>
              <a:rPr lang="en-US"/>
              <a:t>9-</a:t>
            </a:r>
            <a:fld id="{F0A5173C-F555-466E-B36A-F78E090DA6FD}" type="slidenum">
              <a:rPr lang="en-US"/>
              <a:pPr defTabSz="852488"/>
              <a:t>42</a:t>
            </a:fld>
            <a:endParaRPr lang="en-US"/>
          </a:p>
        </p:txBody>
      </p:sp>
      <p:sp>
        <p:nvSpPr>
          <p:cNvPr id="10245" name="Rectangle 9"/>
          <p:cNvSpPr>
            <a:spLocks noChangeArrowheads="1"/>
          </p:cNvSpPr>
          <p:nvPr/>
        </p:nvSpPr>
        <p:spPr bwMode="auto">
          <a:xfrm>
            <a:off x="6858000" y="4800600"/>
            <a:ext cx="914400" cy="533400"/>
          </a:xfrm>
          <a:prstGeom prst="rect">
            <a:avLst/>
          </a:prstGeom>
          <a:solidFill>
            <a:srgbClr val="E1FFF7"/>
          </a:solidFill>
          <a:ln w="19050" algn="ctr">
            <a:noFill/>
            <a:miter lim="800000"/>
            <a:headEnd/>
            <a:tailEnd/>
          </a:ln>
        </p:spPr>
        <p:txBody>
          <a:bodyPr wrap="none" anchor="ctr"/>
          <a:lstStyle/>
          <a:p>
            <a:endParaRPr lang="en-US"/>
          </a:p>
        </p:txBody>
      </p:sp>
      <p:sp>
        <p:nvSpPr>
          <p:cNvPr id="10246" name="Rectangle 2"/>
          <p:cNvSpPr>
            <a:spLocks noChangeArrowheads="1"/>
          </p:cNvSpPr>
          <p:nvPr/>
        </p:nvSpPr>
        <p:spPr bwMode="auto">
          <a:xfrm>
            <a:off x="685800" y="2667000"/>
            <a:ext cx="7924800" cy="990600"/>
          </a:xfrm>
          <a:prstGeom prst="rect">
            <a:avLst/>
          </a:prstGeom>
          <a:solidFill>
            <a:srgbClr val="FFFFCC"/>
          </a:solidFill>
          <a:ln w="19050" algn="ctr">
            <a:solidFill>
              <a:schemeClr val="tx1"/>
            </a:solidFill>
            <a:miter lim="800000"/>
            <a:headEnd/>
            <a:tailEnd/>
          </a:ln>
        </p:spPr>
        <p:txBody>
          <a:bodyPr wrap="none" anchor="ctr"/>
          <a:lstStyle/>
          <a:p>
            <a:endParaRPr lang="en-US"/>
          </a:p>
        </p:txBody>
      </p:sp>
      <p:sp>
        <p:nvSpPr>
          <p:cNvPr id="10247" name="Rectangle 3"/>
          <p:cNvSpPr>
            <a:spLocks noGrp="1" noChangeArrowheads="1"/>
          </p:cNvSpPr>
          <p:nvPr>
            <p:ph type="body" idx="1"/>
          </p:nvPr>
        </p:nvSpPr>
        <p:spPr>
          <a:xfrm>
            <a:off x="685800" y="1676400"/>
            <a:ext cx="8153400" cy="2709863"/>
          </a:xfrm>
          <a:noFill/>
        </p:spPr>
        <p:txBody>
          <a:bodyPr>
            <a:spAutoFit/>
          </a:bodyPr>
          <a:lstStyle/>
          <a:p>
            <a:pPr eaLnBrk="1" hangingPunct="1">
              <a:spcBef>
                <a:spcPct val="40000"/>
              </a:spcBef>
              <a:buFont typeface="Wingdings" pitchFamily="2" charset="2"/>
              <a:buNone/>
            </a:pPr>
            <a:r>
              <a:rPr lang="en-US" dirty="0" smtClean="0">
                <a:solidFill>
                  <a:schemeClr val="folHlink"/>
                </a:solidFill>
              </a:rPr>
              <a:t>Obtain sample evidence and compute the test statistic</a:t>
            </a:r>
          </a:p>
          <a:p>
            <a:pPr eaLnBrk="1" hangingPunct="1">
              <a:spcBef>
                <a:spcPct val="40000"/>
              </a:spcBef>
              <a:buFont typeface="Wingdings" pitchFamily="2" charset="2"/>
              <a:buNone/>
            </a:pPr>
            <a:r>
              <a:rPr lang="en-US" dirty="0" smtClean="0"/>
              <a:t>Suppose a sample is taken with the following results:   </a:t>
            </a:r>
            <a:r>
              <a:rPr lang="en-US" dirty="0" smtClean="0">
                <a:solidFill>
                  <a:schemeClr val="folHlink"/>
                </a:solidFill>
              </a:rPr>
              <a:t>n = 64,  x = 53.1  </a:t>
            </a:r>
            <a:r>
              <a:rPr lang="en-US" sz="2000" dirty="0" smtClean="0">
                <a:solidFill>
                  <a:schemeClr val="folHlink"/>
                </a:solidFill>
              </a:rPr>
              <a:t>(</a:t>
            </a:r>
            <a:r>
              <a:rPr lang="en-US" sz="2000" dirty="0" smtClean="0">
                <a:solidFill>
                  <a:schemeClr val="folHlink"/>
                </a:solidFill>
                <a:sym typeface="Symbol" pitchFamily="18" charset="2"/>
              </a:rPr>
              <a:t>=10 was assumed known)</a:t>
            </a:r>
            <a:r>
              <a:rPr lang="en-US" sz="3200" dirty="0" smtClean="0"/>
              <a:t> </a:t>
            </a:r>
          </a:p>
          <a:p>
            <a:pPr lvl="1" eaLnBrk="1" hangingPunct="1">
              <a:lnSpc>
                <a:spcPct val="120000"/>
              </a:lnSpc>
              <a:spcBef>
                <a:spcPct val="40000"/>
              </a:spcBef>
            </a:pPr>
            <a:r>
              <a:rPr lang="en-US" sz="2800" dirty="0" smtClean="0"/>
              <a:t>Then the test statistic is:</a:t>
            </a:r>
          </a:p>
        </p:txBody>
      </p:sp>
      <p:graphicFrame>
        <p:nvGraphicFramePr>
          <p:cNvPr id="10242" name="Object 4">
            <a:hlinkClick r:id="" action="ppaction://ole?verb=0"/>
          </p:cNvPr>
          <p:cNvGraphicFramePr>
            <a:graphicFrameLocks/>
          </p:cNvGraphicFramePr>
          <p:nvPr/>
        </p:nvGraphicFramePr>
        <p:xfrm>
          <a:off x="2133600" y="4572000"/>
          <a:ext cx="5638800" cy="1371600"/>
        </p:xfrm>
        <a:graphic>
          <a:graphicData uri="http://schemas.openxmlformats.org/presentationml/2006/ole">
            <p:oleObj spid="_x0000_s322562" name="Equation" r:id="rId3" imgW="2197080" imgH="647640" progId="Equation.3">
              <p:embed/>
            </p:oleObj>
          </a:graphicData>
        </a:graphic>
      </p:graphicFrame>
      <p:sp>
        <p:nvSpPr>
          <p:cNvPr id="10248" name="Line 5"/>
          <p:cNvSpPr>
            <a:spLocks noChangeShapeType="1"/>
          </p:cNvSpPr>
          <p:nvPr/>
        </p:nvSpPr>
        <p:spPr bwMode="auto">
          <a:xfrm>
            <a:off x="3810000" y="3276600"/>
            <a:ext cx="152400" cy="0"/>
          </a:xfrm>
          <a:prstGeom prst="line">
            <a:avLst/>
          </a:prstGeom>
          <a:noFill/>
          <a:ln w="19050">
            <a:solidFill>
              <a:schemeClr val="folHlink"/>
            </a:solidFill>
            <a:round/>
            <a:headEnd/>
            <a:tailEnd/>
          </a:ln>
        </p:spPr>
        <p:txBody>
          <a:bodyPr wrap="none" anchor="ctr"/>
          <a:lstStyle/>
          <a:p>
            <a:endParaRPr lang="en-US"/>
          </a:p>
        </p:txBody>
      </p:sp>
      <p:sp>
        <p:nvSpPr>
          <p:cNvPr id="10249" name="Rectangle 6"/>
          <p:cNvSpPr>
            <a:spLocks noGrp="1" noChangeArrowheads="1"/>
          </p:cNvSpPr>
          <p:nvPr>
            <p:ph type="title"/>
          </p:nvPr>
        </p:nvSpPr>
        <p:spPr>
          <a:noFill/>
        </p:spPr>
        <p:txBody>
          <a:bodyPr/>
          <a:lstStyle/>
          <a:p>
            <a:pPr eaLnBrk="1" hangingPunct="1"/>
            <a:r>
              <a:rPr lang="en-US" smtClean="0"/>
              <a:t>Example: Test Statistic</a:t>
            </a:r>
          </a:p>
        </p:txBody>
      </p:sp>
      <p:sp>
        <p:nvSpPr>
          <p:cNvPr id="10250" name="Text Box 8"/>
          <p:cNvSpPr txBox="1">
            <a:spLocks noChangeArrowheads="1"/>
          </p:cNvSpPr>
          <p:nvPr/>
        </p:nvSpPr>
        <p:spPr bwMode="auto">
          <a:xfrm>
            <a:off x="7543800" y="1219200"/>
            <a:ext cx="1474788" cy="396875"/>
          </a:xfrm>
          <a:prstGeom prst="rect">
            <a:avLst/>
          </a:prstGeom>
          <a:noFill/>
          <a:ln w="9525">
            <a:noFill/>
            <a:miter lim="800000"/>
            <a:headEnd/>
            <a:tailEnd/>
          </a:ln>
        </p:spPr>
        <p:txBody>
          <a:bodyPr wrap="none">
            <a:spAutoFit/>
          </a:bodyPr>
          <a:lstStyle/>
          <a:p>
            <a:pPr algn="l"/>
            <a:r>
              <a:rPr lang="en-US" sz="2000" i="1">
                <a:solidFill>
                  <a:schemeClr val="tx2"/>
                </a:solidFill>
              </a:rPr>
              <a:t>(continued)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pPr defTabSz="852488"/>
            <a:r>
              <a:rPr lang="en-US"/>
              <a:t>Copyright ©2011 Pearson Education, Inc. publishing as Prentice Hall</a:t>
            </a:r>
          </a:p>
        </p:txBody>
      </p:sp>
      <p:sp>
        <p:nvSpPr>
          <p:cNvPr id="54275" name="Slide Number Placeholder 4"/>
          <p:cNvSpPr>
            <a:spLocks noGrp="1"/>
          </p:cNvSpPr>
          <p:nvPr>
            <p:ph type="sldNum" sz="quarter" idx="11"/>
          </p:nvPr>
        </p:nvSpPr>
        <p:spPr>
          <a:noFill/>
        </p:spPr>
        <p:txBody>
          <a:bodyPr/>
          <a:lstStyle/>
          <a:p>
            <a:pPr defTabSz="852488"/>
            <a:r>
              <a:rPr lang="en-US"/>
              <a:t>9-</a:t>
            </a:r>
            <a:fld id="{A0013F40-F357-4D16-8F86-4EAA8A0211AD}" type="slidenum">
              <a:rPr lang="en-US"/>
              <a:pPr defTabSz="852488"/>
              <a:t>43</a:t>
            </a:fld>
            <a:endParaRPr lang="en-US"/>
          </a:p>
        </p:txBody>
      </p:sp>
      <p:sp>
        <p:nvSpPr>
          <p:cNvPr id="54276" name="Text Box 4"/>
          <p:cNvSpPr txBox="1">
            <a:spLocks noChangeArrowheads="1"/>
          </p:cNvSpPr>
          <p:nvPr/>
        </p:nvSpPr>
        <p:spPr bwMode="auto">
          <a:xfrm>
            <a:off x="6324600" y="4267200"/>
            <a:ext cx="990600" cy="304800"/>
          </a:xfrm>
          <a:prstGeom prst="rect">
            <a:avLst/>
          </a:prstGeom>
          <a:solidFill>
            <a:srgbClr val="FFFFA7"/>
          </a:solidFill>
          <a:ln w="19050" algn="ctr">
            <a:noFill/>
            <a:miter lim="800000"/>
            <a:headEnd/>
            <a:tailEnd/>
          </a:ln>
        </p:spPr>
        <p:txBody>
          <a:bodyPr>
            <a:spAutoFit/>
          </a:bodyPr>
          <a:lstStyle/>
          <a:p>
            <a:pPr>
              <a:spcBef>
                <a:spcPct val="50000"/>
              </a:spcBef>
            </a:pPr>
            <a:r>
              <a:rPr lang="en-US" sz="1400"/>
              <a:t>Reject H</a:t>
            </a:r>
            <a:r>
              <a:rPr lang="en-US" sz="1400" baseline="-25000"/>
              <a:t>0</a:t>
            </a:r>
          </a:p>
        </p:txBody>
      </p:sp>
      <p:sp>
        <p:nvSpPr>
          <p:cNvPr id="54277" name="Text Box 14"/>
          <p:cNvSpPr txBox="1">
            <a:spLocks noChangeArrowheads="1"/>
          </p:cNvSpPr>
          <p:nvPr/>
        </p:nvSpPr>
        <p:spPr bwMode="auto">
          <a:xfrm>
            <a:off x="3505200" y="4267200"/>
            <a:ext cx="1524000" cy="304800"/>
          </a:xfrm>
          <a:prstGeom prst="rect">
            <a:avLst/>
          </a:prstGeom>
          <a:solidFill>
            <a:srgbClr val="FFFFA7"/>
          </a:solidFill>
          <a:ln w="19050" algn="ctr">
            <a:noFill/>
            <a:miter lim="800000"/>
            <a:headEnd/>
            <a:tailEnd/>
          </a:ln>
        </p:spPr>
        <p:txBody>
          <a:bodyPr>
            <a:spAutoFit/>
          </a:bodyPr>
          <a:lstStyle/>
          <a:p>
            <a:pPr>
              <a:spcBef>
                <a:spcPct val="50000"/>
              </a:spcBef>
            </a:pPr>
            <a:r>
              <a:rPr lang="en-US" sz="1400"/>
              <a:t>Do not reject H</a:t>
            </a:r>
            <a:r>
              <a:rPr lang="en-US" sz="1400" baseline="-25000"/>
              <a:t>0</a:t>
            </a:r>
          </a:p>
        </p:txBody>
      </p:sp>
      <p:sp>
        <p:nvSpPr>
          <p:cNvPr id="54278" name="Rectangle 26"/>
          <p:cNvSpPr>
            <a:spLocks noChangeArrowheads="1"/>
          </p:cNvSpPr>
          <p:nvPr/>
        </p:nvSpPr>
        <p:spPr bwMode="auto">
          <a:xfrm>
            <a:off x="4876800" y="4724400"/>
            <a:ext cx="990600" cy="381000"/>
          </a:xfrm>
          <a:prstGeom prst="rect">
            <a:avLst/>
          </a:prstGeom>
          <a:solidFill>
            <a:srgbClr val="CCFFFF"/>
          </a:solidFill>
          <a:ln w="9525" algn="ctr">
            <a:solidFill>
              <a:schemeClr val="tx1"/>
            </a:solidFill>
            <a:miter lim="800000"/>
            <a:headEnd/>
            <a:tailEnd/>
          </a:ln>
        </p:spPr>
        <p:txBody>
          <a:bodyPr wrap="none" anchor="ctr"/>
          <a:lstStyle/>
          <a:p>
            <a:endParaRPr lang="en-US"/>
          </a:p>
        </p:txBody>
      </p:sp>
      <p:sp>
        <p:nvSpPr>
          <p:cNvPr id="54279" name="Rectangle 2"/>
          <p:cNvSpPr>
            <a:spLocks noGrp="1" noChangeArrowheads="1"/>
          </p:cNvSpPr>
          <p:nvPr>
            <p:ph type="title"/>
          </p:nvPr>
        </p:nvSpPr>
        <p:spPr/>
        <p:txBody>
          <a:bodyPr/>
          <a:lstStyle/>
          <a:p>
            <a:pPr eaLnBrk="1" hangingPunct="1"/>
            <a:r>
              <a:rPr lang="en-US" smtClean="0"/>
              <a:t>Example: Decision</a:t>
            </a:r>
          </a:p>
        </p:txBody>
      </p:sp>
      <p:sp>
        <p:nvSpPr>
          <p:cNvPr id="54280" name="Freeform 5"/>
          <p:cNvSpPr>
            <a:spLocks/>
          </p:cNvSpPr>
          <p:nvPr/>
        </p:nvSpPr>
        <p:spPr bwMode="auto">
          <a:xfrm>
            <a:off x="5865813" y="3622675"/>
            <a:ext cx="1150937" cy="414338"/>
          </a:xfrm>
          <a:custGeom>
            <a:avLst/>
            <a:gdLst>
              <a:gd name="T0" fmla="*/ 717 w 725"/>
              <a:gd name="T1" fmla="*/ 257 h 261"/>
              <a:gd name="T2" fmla="*/ 725 w 725"/>
              <a:gd name="T3" fmla="*/ 222 h 261"/>
              <a:gd name="T4" fmla="*/ 490 w 725"/>
              <a:gd name="T5" fmla="*/ 208 h 261"/>
              <a:gd name="T6" fmla="*/ 339 w 725"/>
              <a:gd name="T7" fmla="*/ 170 h 261"/>
              <a:gd name="T8" fmla="*/ 192 w 725"/>
              <a:gd name="T9" fmla="*/ 120 h 261"/>
              <a:gd name="T10" fmla="*/ 0 w 725"/>
              <a:gd name="T11" fmla="*/ 0 h 261"/>
              <a:gd name="T12" fmla="*/ 0 w 725"/>
              <a:gd name="T13" fmla="*/ 261 h 261"/>
              <a:gd name="T14" fmla="*/ 717 w 725"/>
              <a:gd name="T15" fmla="*/ 261 h 261"/>
              <a:gd name="T16" fmla="*/ 717 w 725"/>
              <a:gd name="T17" fmla="*/ 25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5"/>
              <a:gd name="T28" fmla="*/ 0 h 261"/>
              <a:gd name="T29" fmla="*/ 725 w 725"/>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5" h="261">
                <a:moveTo>
                  <a:pt x="717" y="257"/>
                </a:moveTo>
                <a:lnTo>
                  <a:pt x="725" y="222"/>
                </a:lnTo>
                <a:lnTo>
                  <a:pt x="490" y="208"/>
                </a:lnTo>
                <a:lnTo>
                  <a:pt x="339" y="170"/>
                </a:lnTo>
                <a:lnTo>
                  <a:pt x="192" y="120"/>
                </a:lnTo>
                <a:lnTo>
                  <a:pt x="0" y="0"/>
                </a:lnTo>
                <a:lnTo>
                  <a:pt x="0" y="261"/>
                </a:lnTo>
                <a:lnTo>
                  <a:pt x="717" y="261"/>
                </a:lnTo>
                <a:lnTo>
                  <a:pt x="717" y="257"/>
                </a:lnTo>
              </a:path>
            </a:pathLst>
          </a:custGeom>
          <a:solidFill>
            <a:srgbClr val="C3DBFF"/>
          </a:solidFill>
          <a:ln w="12700" cap="rnd">
            <a:noFill/>
            <a:round/>
            <a:headEnd type="none" w="sm" len="sm"/>
            <a:tailEnd type="none" w="sm" len="sm"/>
          </a:ln>
        </p:spPr>
        <p:txBody>
          <a:bodyPr/>
          <a:lstStyle/>
          <a:p>
            <a:endParaRPr lang="en-US"/>
          </a:p>
        </p:txBody>
      </p:sp>
      <p:sp>
        <p:nvSpPr>
          <p:cNvPr id="54281" name="Freeform 6"/>
          <p:cNvSpPr>
            <a:spLocks/>
          </p:cNvSpPr>
          <p:nvPr/>
        </p:nvSpPr>
        <p:spPr bwMode="auto">
          <a:xfrm>
            <a:off x="2362200" y="2667000"/>
            <a:ext cx="2362200" cy="1295400"/>
          </a:xfrm>
          <a:custGeom>
            <a:avLst/>
            <a:gdLst>
              <a:gd name="T0" fmla="*/ 0 w 600"/>
              <a:gd name="T1" fmla="*/ 575 h 576"/>
              <a:gd name="T2" fmla="*/ 63 w 600"/>
              <a:gd name="T3" fmla="*/ 570 h 576"/>
              <a:gd name="T4" fmla="*/ 95 w 600"/>
              <a:gd name="T5" fmla="*/ 562 h 576"/>
              <a:gd name="T6" fmla="*/ 127 w 600"/>
              <a:gd name="T7" fmla="*/ 553 h 576"/>
              <a:gd name="T8" fmla="*/ 158 w 600"/>
              <a:gd name="T9" fmla="*/ 540 h 576"/>
              <a:gd name="T10" fmla="*/ 190 w 600"/>
              <a:gd name="T11" fmla="*/ 521 h 576"/>
              <a:gd name="T12" fmla="*/ 222 w 600"/>
              <a:gd name="T13" fmla="*/ 498 h 576"/>
              <a:gd name="T14" fmla="*/ 284 w 600"/>
              <a:gd name="T15" fmla="*/ 432 h 576"/>
              <a:gd name="T16" fmla="*/ 347 w 600"/>
              <a:gd name="T17" fmla="*/ 338 h 576"/>
              <a:gd name="T18" fmla="*/ 410 w 600"/>
              <a:gd name="T19" fmla="*/ 224 h 576"/>
              <a:gd name="T20" fmla="*/ 441 w 600"/>
              <a:gd name="T21" fmla="*/ 167 h 576"/>
              <a:gd name="T22" fmla="*/ 473 w 600"/>
              <a:gd name="T23" fmla="*/ 114 h 576"/>
              <a:gd name="T24" fmla="*/ 505 w 600"/>
              <a:gd name="T25" fmla="*/ 67 h 576"/>
              <a:gd name="T26" fmla="*/ 535 w 600"/>
              <a:gd name="T27" fmla="*/ 31 h 576"/>
              <a:gd name="T28" fmla="*/ 567 w 600"/>
              <a:gd name="T29" fmla="*/ 8 h 576"/>
              <a:gd name="T30" fmla="*/ 599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p:spPr>
        <p:txBody>
          <a:bodyPr/>
          <a:lstStyle/>
          <a:p>
            <a:endParaRPr lang="en-US"/>
          </a:p>
        </p:txBody>
      </p:sp>
      <p:sp>
        <p:nvSpPr>
          <p:cNvPr id="54282" name="Freeform 7"/>
          <p:cNvSpPr>
            <a:spLocks/>
          </p:cNvSpPr>
          <p:nvPr/>
        </p:nvSpPr>
        <p:spPr bwMode="auto">
          <a:xfrm>
            <a:off x="4724400" y="2667000"/>
            <a:ext cx="2209800" cy="1295400"/>
          </a:xfrm>
          <a:custGeom>
            <a:avLst/>
            <a:gdLst>
              <a:gd name="T0" fmla="*/ 575 w 576"/>
              <a:gd name="T1" fmla="*/ 575 h 576"/>
              <a:gd name="T2" fmla="*/ 515 w 576"/>
              <a:gd name="T3" fmla="*/ 570 h 576"/>
              <a:gd name="T4" fmla="*/ 484 w 576"/>
              <a:gd name="T5" fmla="*/ 562 h 576"/>
              <a:gd name="T6" fmla="*/ 455 w 576"/>
              <a:gd name="T7" fmla="*/ 553 h 576"/>
              <a:gd name="T8" fmla="*/ 424 w 576"/>
              <a:gd name="T9" fmla="*/ 540 h 576"/>
              <a:gd name="T10" fmla="*/ 393 w 576"/>
              <a:gd name="T11" fmla="*/ 521 h 576"/>
              <a:gd name="T12" fmla="*/ 364 w 576"/>
              <a:gd name="T13" fmla="*/ 498 h 576"/>
              <a:gd name="T14" fmla="*/ 303 w 576"/>
              <a:gd name="T15" fmla="*/ 432 h 576"/>
              <a:gd name="T16" fmla="*/ 242 w 576"/>
              <a:gd name="T17" fmla="*/ 338 h 576"/>
              <a:gd name="T18" fmla="*/ 182 w 576"/>
              <a:gd name="T19" fmla="*/ 224 h 576"/>
              <a:gd name="T20" fmla="*/ 151 w 576"/>
              <a:gd name="T21" fmla="*/ 167 h 576"/>
              <a:gd name="T22" fmla="*/ 120 w 576"/>
              <a:gd name="T23" fmla="*/ 114 h 576"/>
              <a:gd name="T24" fmla="*/ 91 w 576"/>
              <a:gd name="T25" fmla="*/ 67 h 576"/>
              <a:gd name="T26" fmla="*/ 60 w 576"/>
              <a:gd name="T27" fmla="*/ 31 h 576"/>
              <a:gd name="T28" fmla="*/ 30 w 576"/>
              <a:gd name="T29" fmla="*/ 8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p:spPr>
        <p:txBody>
          <a:bodyPr/>
          <a:lstStyle/>
          <a:p>
            <a:endParaRPr lang="en-US"/>
          </a:p>
        </p:txBody>
      </p:sp>
      <p:sp>
        <p:nvSpPr>
          <p:cNvPr id="54283" name="Line 8"/>
          <p:cNvSpPr>
            <a:spLocks noChangeShapeType="1"/>
          </p:cNvSpPr>
          <p:nvPr/>
        </p:nvSpPr>
        <p:spPr bwMode="auto">
          <a:xfrm>
            <a:off x="2133600" y="4038600"/>
            <a:ext cx="51054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54284" name="Line 9"/>
          <p:cNvSpPr>
            <a:spLocks noChangeShapeType="1"/>
          </p:cNvSpPr>
          <p:nvPr/>
        </p:nvSpPr>
        <p:spPr bwMode="auto">
          <a:xfrm flipH="1">
            <a:off x="6324600" y="3429000"/>
            <a:ext cx="457200" cy="53340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54285" name="Rectangle 10"/>
          <p:cNvSpPr>
            <a:spLocks noChangeArrowheads="1"/>
          </p:cNvSpPr>
          <p:nvPr/>
        </p:nvSpPr>
        <p:spPr bwMode="auto">
          <a:xfrm flipH="1">
            <a:off x="6705600" y="3048000"/>
            <a:ext cx="1371600" cy="454025"/>
          </a:xfrm>
          <a:prstGeom prst="rect">
            <a:avLst/>
          </a:prstGeom>
          <a:noFill/>
          <a:ln w="9525">
            <a:noFill/>
            <a:miter lim="800000"/>
            <a:headEnd/>
            <a:tailEnd/>
          </a:ln>
        </p:spPr>
        <p:txBody>
          <a:bodyPr lIns="90488" tIns="44450" rIns="90488" bIns="44450">
            <a:spAutoFit/>
          </a:bodyPr>
          <a:lstStyle/>
          <a:p>
            <a:pPr algn="l" eaLnBrk="0" hangingPunct="0">
              <a:spcBef>
                <a:spcPct val="50000"/>
              </a:spcBef>
            </a:pPr>
            <a:r>
              <a:rPr lang="en-US" b="1" i="1">
                <a:latin typeface="Symbol" pitchFamily="18" charset="2"/>
                <a:sym typeface="Symbol" pitchFamily="18" charset="2"/>
              </a:rPr>
              <a:t> </a:t>
            </a:r>
            <a:r>
              <a:rPr lang="en-US" b="1"/>
              <a:t>= 0.10</a:t>
            </a:r>
          </a:p>
        </p:txBody>
      </p:sp>
      <p:sp>
        <p:nvSpPr>
          <p:cNvPr id="54286" name="Line 11"/>
          <p:cNvSpPr>
            <a:spLocks noChangeShapeType="1"/>
          </p:cNvSpPr>
          <p:nvPr/>
        </p:nvSpPr>
        <p:spPr bwMode="auto">
          <a:xfrm>
            <a:off x="4724400" y="2667000"/>
            <a:ext cx="0" cy="1371600"/>
          </a:xfrm>
          <a:prstGeom prst="line">
            <a:avLst/>
          </a:prstGeom>
          <a:noFill/>
          <a:ln w="9525" cap="rnd">
            <a:solidFill>
              <a:schemeClr val="tx1"/>
            </a:solidFill>
            <a:prstDash val="sysDot"/>
            <a:miter lim="800000"/>
            <a:headEnd/>
            <a:tailEnd/>
          </a:ln>
        </p:spPr>
        <p:txBody>
          <a:bodyPr wrap="none"/>
          <a:lstStyle/>
          <a:p>
            <a:endParaRPr lang="en-US"/>
          </a:p>
        </p:txBody>
      </p:sp>
      <p:sp>
        <p:nvSpPr>
          <p:cNvPr id="54287" name="Line 12"/>
          <p:cNvSpPr>
            <a:spLocks noChangeShapeType="1"/>
          </p:cNvSpPr>
          <p:nvPr/>
        </p:nvSpPr>
        <p:spPr bwMode="auto">
          <a:xfrm>
            <a:off x="5867400" y="4114800"/>
            <a:ext cx="0" cy="304800"/>
          </a:xfrm>
          <a:prstGeom prst="line">
            <a:avLst/>
          </a:prstGeom>
          <a:noFill/>
          <a:ln w="19050">
            <a:solidFill>
              <a:schemeClr val="tx1"/>
            </a:solidFill>
            <a:round/>
            <a:headEnd/>
            <a:tailEnd/>
          </a:ln>
        </p:spPr>
        <p:txBody>
          <a:bodyPr wrap="none" anchor="ctr"/>
          <a:lstStyle/>
          <a:p>
            <a:endParaRPr lang="en-US"/>
          </a:p>
        </p:txBody>
      </p:sp>
      <p:sp>
        <p:nvSpPr>
          <p:cNvPr id="54288" name="Line 13"/>
          <p:cNvSpPr>
            <a:spLocks noChangeShapeType="1"/>
          </p:cNvSpPr>
          <p:nvPr/>
        </p:nvSpPr>
        <p:spPr bwMode="auto">
          <a:xfrm>
            <a:off x="5867400" y="4267200"/>
            <a:ext cx="1600200" cy="0"/>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54289" name="Text Box 15"/>
          <p:cNvSpPr txBox="1">
            <a:spLocks noChangeArrowheads="1"/>
          </p:cNvSpPr>
          <p:nvPr/>
        </p:nvSpPr>
        <p:spPr bwMode="auto">
          <a:xfrm>
            <a:off x="5410200" y="4343400"/>
            <a:ext cx="1066800" cy="396875"/>
          </a:xfrm>
          <a:prstGeom prst="rect">
            <a:avLst/>
          </a:prstGeom>
          <a:noFill/>
          <a:ln w="19050" algn="ctr">
            <a:noFill/>
            <a:miter lim="800000"/>
            <a:headEnd/>
            <a:tailEnd/>
          </a:ln>
        </p:spPr>
        <p:txBody>
          <a:bodyPr>
            <a:spAutoFit/>
          </a:bodyPr>
          <a:lstStyle/>
          <a:p>
            <a:pPr>
              <a:spcBef>
                <a:spcPct val="50000"/>
              </a:spcBef>
            </a:pPr>
            <a:r>
              <a:rPr lang="en-US" sz="2000" b="1">
                <a:solidFill>
                  <a:schemeClr val="folHlink"/>
                </a:solidFill>
                <a:cs typeface="Arial" charset="0"/>
              </a:rPr>
              <a:t>1.28</a:t>
            </a:r>
            <a:endParaRPr lang="el-GR" sz="2000" b="1">
              <a:solidFill>
                <a:schemeClr val="folHlink"/>
              </a:solidFill>
              <a:cs typeface="Arial" charset="0"/>
            </a:endParaRPr>
          </a:p>
        </p:txBody>
      </p:sp>
      <p:sp>
        <p:nvSpPr>
          <p:cNvPr id="54290" name="Line 16"/>
          <p:cNvSpPr>
            <a:spLocks noChangeShapeType="1"/>
          </p:cNvSpPr>
          <p:nvPr/>
        </p:nvSpPr>
        <p:spPr bwMode="auto">
          <a:xfrm>
            <a:off x="1981200" y="4267200"/>
            <a:ext cx="3886200" cy="0"/>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54291" name="Text Box 17"/>
          <p:cNvSpPr txBox="1">
            <a:spLocks noChangeArrowheads="1"/>
          </p:cNvSpPr>
          <p:nvPr/>
        </p:nvSpPr>
        <p:spPr bwMode="auto">
          <a:xfrm>
            <a:off x="4495800" y="4495800"/>
            <a:ext cx="457200" cy="366713"/>
          </a:xfrm>
          <a:prstGeom prst="rect">
            <a:avLst/>
          </a:prstGeom>
          <a:noFill/>
          <a:ln w="19050" algn="ctr">
            <a:noFill/>
            <a:miter lim="800000"/>
            <a:headEnd/>
            <a:tailEnd/>
          </a:ln>
        </p:spPr>
        <p:txBody>
          <a:bodyPr>
            <a:spAutoFit/>
          </a:bodyPr>
          <a:lstStyle/>
          <a:p>
            <a:pPr>
              <a:spcBef>
                <a:spcPct val="50000"/>
              </a:spcBef>
            </a:pPr>
            <a:r>
              <a:rPr lang="en-US" sz="1800"/>
              <a:t>0</a:t>
            </a:r>
            <a:endParaRPr lang="el-GR" sz="1800" baseline="-25000">
              <a:cs typeface="Arial" charset="0"/>
            </a:endParaRPr>
          </a:p>
        </p:txBody>
      </p:sp>
      <p:sp>
        <p:nvSpPr>
          <p:cNvPr id="54292" name="Line 18"/>
          <p:cNvSpPr>
            <a:spLocks noChangeShapeType="1"/>
          </p:cNvSpPr>
          <p:nvPr/>
        </p:nvSpPr>
        <p:spPr bwMode="auto">
          <a:xfrm flipV="1">
            <a:off x="5867400" y="2362200"/>
            <a:ext cx="0" cy="1676400"/>
          </a:xfrm>
          <a:prstGeom prst="line">
            <a:avLst/>
          </a:prstGeom>
          <a:noFill/>
          <a:ln w="19050">
            <a:solidFill>
              <a:schemeClr val="tx1"/>
            </a:solidFill>
            <a:prstDash val="sysDot"/>
            <a:round/>
            <a:headEnd/>
            <a:tailEnd/>
          </a:ln>
        </p:spPr>
        <p:txBody>
          <a:bodyPr wrap="none" anchor="ctr"/>
          <a:lstStyle/>
          <a:p>
            <a:endParaRPr lang="en-US"/>
          </a:p>
        </p:txBody>
      </p:sp>
      <p:sp>
        <p:nvSpPr>
          <p:cNvPr id="54293" name="Line 19"/>
          <p:cNvSpPr>
            <a:spLocks noChangeShapeType="1"/>
          </p:cNvSpPr>
          <p:nvPr/>
        </p:nvSpPr>
        <p:spPr bwMode="auto">
          <a:xfrm>
            <a:off x="5867400" y="2514600"/>
            <a:ext cx="1676400" cy="0"/>
          </a:xfrm>
          <a:prstGeom prst="line">
            <a:avLst/>
          </a:prstGeom>
          <a:noFill/>
          <a:ln w="28575">
            <a:solidFill>
              <a:schemeClr val="folHlink"/>
            </a:solidFill>
            <a:round/>
            <a:headEnd/>
            <a:tailEnd type="triangle" w="med" len="med"/>
          </a:ln>
        </p:spPr>
        <p:txBody>
          <a:bodyPr wrap="none" anchor="ctr"/>
          <a:lstStyle/>
          <a:p>
            <a:endParaRPr lang="en-US"/>
          </a:p>
        </p:txBody>
      </p:sp>
      <p:sp>
        <p:nvSpPr>
          <p:cNvPr id="54294" name="Text Box 20"/>
          <p:cNvSpPr txBox="1">
            <a:spLocks noChangeArrowheads="1"/>
          </p:cNvSpPr>
          <p:nvPr/>
        </p:nvSpPr>
        <p:spPr bwMode="auto">
          <a:xfrm>
            <a:off x="5943600" y="2133600"/>
            <a:ext cx="1524000" cy="396875"/>
          </a:xfrm>
          <a:prstGeom prst="rect">
            <a:avLst/>
          </a:prstGeom>
          <a:noFill/>
          <a:ln w="19050" algn="ctr">
            <a:noFill/>
            <a:miter lim="800000"/>
            <a:headEnd/>
            <a:tailEnd/>
          </a:ln>
        </p:spPr>
        <p:txBody>
          <a:bodyPr>
            <a:spAutoFit/>
          </a:bodyPr>
          <a:lstStyle/>
          <a:p>
            <a:pPr>
              <a:spcBef>
                <a:spcPct val="50000"/>
              </a:spcBef>
            </a:pPr>
            <a:r>
              <a:rPr lang="en-US" sz="2000" b="1">
                <a:solidFill>
                  <a:schemeClr val="folHlink"/>
                </a:solidFill>
              </a:rPr>
              <a:t>Reject H</a:t>
            </a:r>
            <a:r>
              <a:rPr lang="en-US" sz="2000" b="1" baseline="-25000">
                <a:solidFill>
                  <a:schemeClr val="folHlink"/>
                </a:solidFill>
              </a:rPr>
              <a:t>0</a:t>
            </a:r>
          </a:p>
        </p:txBody>
      </p:sp>
      <p:sp>
        <p:nvSpPr>
          <p:cNvPr id="54295" name="Text Box 21"/>
          <p:cNvSpPr txBox="1">
            <a:spLocks noChangeArrowheads="1"/>
          </p:cNvSpPr>
          <p:nvPr/>
        </p:nvSpPr>
        <p:spPr bwMode="auto">
          <a:xfrm>
            <a:off x="1524000" y="5181600"/>
            <a:ext cx="6477000" cy="1206500"/>
          </a:xfrm>
          <a:prstGeom prst="rect">
            <a:avLst/>
          </a:prstGeom>
          <a:solidFill>
            <a:srgbClr val="FFFFC3"/>
          </a:solidFill>
          <a:ln w="19050" algn="ctr">
            <a:solidFill>
              <a:schemeClr val="tx1"/>
            </a:solidFill>
            <a:miter lim="800000"/>
            <a:headEnd/>
            <a:tailEnd/>
          </a:ln>
        </p:spPr>
        <p:txBody>
          <a:bodyPr>
            <a:spAutoFit/>
          </a:bodyPr>
          <a:lstStyle/>
          <a:p>
            <a:pPr algn="l">
              <a:spcBef>
                <a:spcPct val="50000"/>
              </a:spcBef>
            </a:pPr>
            <a:r>
              <a:rPr lang="en-US" b="1">
                <a:solidFill>
                  <a:schemeClr val="folHlink"/>
                </a:solidFill>
              </a:rPr>
              <a:t>Do not reject H</a:t>
            </a:r>
            <a:r>
              <a:rPr lang="en-US" b="1" baseline="-25000">
                <a:solidFill>
                  <a:schemeClr val="folHlink"/>
                </a:solidFill>
              </a:rPr>
              <a:t>0</a:t>
            </a:r>
            <a:r>
              <a:rPr lang="en-US" b="1">
                <a:solidFill>
                  <a:schemeClr val="folHlink"/>
                </a:solidFill>
              </a:rPr>
              <a:t> since z = 0.88 </a:t>
            </a:r>
            <a:r>
              <a:rPr lang="en-US" b="1">
                <a:solidFill>
                  <a:schemeClr val="folHlink"/>
                </a:solidFill>
                <a:cs typeface="Arial" charset="0"/>
              </a:rPr>
              <a:t>≤</a:t>
            </a:r>
            <a:r>
              <a:rPr lang="en-US" b="1">
                <a:solidFill>
                  <a:schemeClr val="folHlink"/>
                </a:solidFill>
              </a:rPr>
              <a:t> 1.28</a:t>
            </a:r>
          </a:p>
          <a:p>
            <a:pPr algn="l">
              <a:lnSpc>
                <a:spcPct val="80000"/>
              </a:lnSpc>
              <a:spcBef>
                <a:spcPct val="50000"/>
              </a:spcBef>
            </a:pPr>
            <a:r>
              <a:rPr lang="en-US"/>
              <a:t>i.e.: there is not sufficient evidence that the</a:t>
            </a:r>
          </a:p>
          <a:p>
            <a:pPr algn="l">
              <a:lnSpc>
                <a:spcPct val="20000"/>
              </a:lnSpc>
              <a:spcBef>
                <a:spcPct val="50000"/>
              </a:spcBef>
            </a:pPr>
            <a:r>
              <a:rPr lang="en-US"/>
              <a:t>       mean bill is over $52</a:t>
            </a:r>
          </a:p>
        </p:txBody>
      </p:sp>
      <p:sp>
        <p:nvSpPr>
          <p:cNvPr id="54296" name="Line 22"/>
          <p:cNvSpPr>
            <a:spLocks noChangeShapeType="1"/>
          </p:cNvSpPr>
          <p:nvPr/>
        </p:nvSpPr>
        <p:spPr bwMode="auto">
          <a:xfrm flipV="1">
            <a:off x="5334000" y="4038600"/>
            <a:ext cx="0" cy="685800"/>
          </a:xfrm>
          <a:prstGeom prst="line">
            <a:avLst/>
          </a:prstGeom>
          <a:noFill/>
          <a:ln w="57150">
            <a:solidFill>
              <a:schemeClr val="folHlink"/>
            </a:solidFill>
            <a:round/>
            <a:headEnd/>
            <a:tailEnd type="triangle" w="med" len="med"/>
          </a:ln>
        </p:spPr>
        <p:txBody>
          <a:bodyPr wrap="none" anchor="ctr"/>
          <a:lstStyle/>
          <a:p>
            <a:endParaRPr lang="en-US"/>
          </a:p>
        </p:txBody>
      </p:sp>
      <p:sp>
        <p:nvSpPr>
          <p:cNvPr id="54297" name="Text Box 23"/>
          <p:cNvSpPr txBox="1">
            <a:spLocks noChangeArrowheads="1"/>
          </p:cNvSpPr>
          <p:nvPr/>
        </p:nvSpPr>
        <p:spPr bwMode="auto">
          <a:xfrm>
            <a:off x="4800600" y="4724400"/>
            <a:ext cx="1143000" cy="396875"/>
          </a:xfrm>
          <a:prstGeom prst="rect">
            <a:avLst/>
          </a:prstGeom>
          <a:noFill/>
          <a:ln w="19050" algn="ctr">
            <a:noFill/>
            <a:miter lim="800000"/>
            <a:headEnd/>
            <a:tailEnd/>
          </a:ln>
        </p:spPr>
        <p:txBody>
          <a:bodyPr>
            <a:spAutoFit/>
          </a:bodyPr>
          <a:lstStyle/>
          <a:p>
            <a:pPr>
              <a:spcBef>
                <a:spcPct val="50000"/>
              </a:spcBef>
            </a:pPr>
            <a:r>
              <a:rPr lang="en-US" sz="2000" b="1" u="sng">
                <a:solidFill>
                  <a:schemeClr val="folHlink"/>
                </a:solidFill>
              </a:rPr>
              <a:t>z </a:t>
            </a:r>
            <a:r>
              <a:rPr lang="en-US" sz="2000" b="1" u="sng">
                <a:solidFill>
                  <a:schemeClr val="folHlink"/>
                </a:solidFill>
                <a:cs typeface="Arial" charset="0"/>
              </a:rPr>
              <a:t>= 0.88</a:t>
            </a:r>
            <a:endParaRPr lang="el-GR" sz="2000" b="1" u="sng">
              <a:solidFill>
                <a:schemeClr val="folHlink"/>
              </a:solidFill>
              <a:cs typeface="Arial" charset="0"/>
            </a:endParaRPr>
          </a:p>
        </p:txBody>
      </p:sp>
      <p:sp>
        <p:nvSpPr>
          <p:cNvPr id="54298" name="Text Box 24"/>
          <p:cNvSpPr>
            <a:spLocks noGrp="1" noChangeArrowheads="1"/>
          </p:cNvSpPr>
          <p:nvPr>
            <p:ph type="body" idx="1"/>
          </p:nvPr>
        </p:nvSpPr>
        <p:spPr>
          <a:xfrm>
            <a:off x="1219200" y="1600200"/>
            <a:ext cx="7315200" cy="609600"/>
          </a:xfrm>
          <a:noFill/>
        </p:spPr>
        <p:txBody>
          <a:bodyPr/>
          <a:lstStyle/>
          <a:p>
            <a:pPr marL="0" indent="0" defTabSz="914400" eaLnBrk="1" hangingPunct="1">
              <a:spcBef>
                <a:spcPct val="40000"/>
              </a:spcBef>
              <a:buFont typeface="Wingdings" pitchFamily="2" charset="2"/>
              <a:buNone/>
            </a:pPr>
            <a:r>
              <a:rPr lang="en-US" smtClean="0">
                <a:solidFill>
                  <a:schemeClr val="folHlink"/>
                </a:solidFill>
              </a:rPr>
              <a:t>Reach a decision and interpret the result:</a:t>
            </a:r>
          </a:p>
        </p:txBody>
      </p:sp>
      <p:sp>
        <p:nvSpPr>
          <p:cNvPr id="54299" name="Text Box 25"/>
          <p:cNvSpPr txBox="1">
            <a:spLocks noChangeArrowheads="1"/>
          </p:cNvSpPr>
          <p:nvPr/>
        </p:nvSpPr>
        <p:spPr bwMode="auto">
          <a:xfrm>
            <a:off x="7543800" y="1219200"/>
            <a:ext cx="1474788" cy="396875"/>
          </a:xfrm>
          <a:prstGeom prst="rect">
            <a:avLst/>
          </a:prstGeom>
          <a:noFill/>
          <a:ln w="9525">
            <a:noFill/>
            <a:miter lim="800000"/>
            <a:headEnd/>
            <a:tailEnd/>
          </a:ln>
        </p:spPr>
        <p:txBody>
          <a:bodyPr wrap="none">
            <a:spAutoFit/>
          </a:bodyPr>
          <a:lstStyle/>
          <a:p>
            <a:pPr algn="l"/>
            <a:r>
              <a:rPr lang="en-US" sz="2000" i="1">
                <a:solidFill>
                  <a:schemeClr val="tx2"/>
                </a:solidFill>
              </a:rPr>
              <a:t>(continued)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0"/>
          </p:nvPr>
        </p:nvSpPr>
        <p:spPr>
          <a:noFill/>
        </p:spPr>
        <p:txBody>
          <a:bodyPr/>
          <a:lstStyle/>
          <a:p>
            <a:pPr defTabSz="852488"/>
            <a:r>
              <a:rPr lang="en-US"/>
              <a:t>Copyright ©2011 Pearson Education, Inc. publishing as Prentice Hall</a:t>
            </a:r>
          </a:p>
        </p:txBody>
      </p:sp>
      <p:sp>
        <p:nvSpPr>
          <p:cNvPr id="11268" name="Slide Number Placeholder 4"/>
          <p:cNvSpPr>
            <a:spLocks noGrp="1"/>
          </p:cNvSpPr>
          <p:nvPr>
            <p:ph type="sldNum" sz="quarter" idx="11"/>
          </p:nvPr>
        </p:nvSpPr>
        <p:spPr>
          <a:noFill/>
        </p:spPr>
        <p:txBody>
          <a:bodyPr/>
          <a:lstStyle/>
          <a:p>
            <a:pPr defTabSz="852488"/>
            <a:r>
              <a:rPr lang="en-US"/>
              <a:t>9-</a:t>
            </a:r>
            <a:fld id="{11625CB7-9C80-417D-9AC3-0C7D7B7E850A}" type="slidenum">
              <a:rPr lang="en-US"/>
              <a:pPr defTabSz="852488"/>
              <a:t>44</a:t>
            </a:fld>
            <a:endParaRPr lang="en-US"/>
          </a:p>
        </p:txBody>
      </p:sp>
      <p:sp>
        <p:nvSpPr>
          <p:cNvPr id="11269" name="Rectangle 1056"/>
          <p:cNvSpPr>
            <a:spLocks noChangeArrowheads="1"/>
          </p:cNvSpPr>
          <p:nvPr/>
        </p:nvSpPr>
        <p:spPr bwMode="auto">
          <a:xfrm>
            <a:off x="6019800" y="4724400"/>
            <a:ext cx="990600" cy="304800"/>
          </a:xfrm>
          <a:prstGeom prst="rect">
            <a:avLst/>
          </a:prstGeom>
          <a:solidFill>
            <a:srgbClr val="B5D7F9"/>
          </a:solidFill>
          <a:ln w="19050" algn="ctr">
            <a:noFill/>
            <a:miter lim="800000"/>
            <a:headEnd/>
            <a:tailEnd/>
          </a:ln>
        </p:spPr>
        <p:txBody>
          <a:bodyPr wrap="none" anchor="ctr"/>
          <a:lstStyle/>
          <a:p>
            <a:endParaRPr lang="en-US"/>
          </a:p>
        </p:txBody>
      </p:sp>
      <p:graphicFrame>
        <p:nvGraphicFramePr>
          <p:cNvPr id="11266" name="Object 1049"/>
          <p:cNvGraphicFramePr>
            <a:graphicFrameLocks noChangeAspect="1"/>
          </p:cNvGraphicFramePr>
          <p:nvPr/>
        </p:nvGraphicFramePr>
        <p:xfrm>
          <a:off x="5791200" y="2514600"/>
          <a:ext cx="3163888" cy="2513013"/>
        </p:xfrm>
        <a:graphic>
          <a:graphicData uri="http://schemas.openxmlformats.org/presentationml/2006/ole">
            <p:oleObj spid="_x0000_s323586" name="Equation" r:id="rId3" imgW="1726920" imgH="1371600" progId="Equation.3">
              <p:embed/>
            </p:oleObj>
          </a:graphicData>
        </a:graphic>
      </p:graphicFrame>
      <p:sp>
        <p:nvSpPr>
          <p:cNvPr id="11270" name="Text Box 1027"/>
          <p:cNvSpPr txBox="1">
            <a:spLocks noChangeArrowheads="1"/>
          </p:cNvSpPr>
          <p:nvPr/>
        </p:nvSpPr>
        <p:spPr bwMode="auto">
          <a:xfrm>
            <a:off x="4495800" y="4572000"/>
            <a:ext cx="990600" cy="304800"/>
          </a:xfrm>
          <a:prstGeom prst="rect">
            <a:avLst/>
          </a:prstGeom>
          <a:solidFill>
            <a:srgbClr val="FAFEB4"/>
          </a:solidFill>
          <a:ln w="19050" algn="ctr">
            <a:noFill/>
            <a:miter lim="800000"/>
            <a:headEnd/>
            <a:tailEnd/>
          </a:ln>
        </p:spPr>
        <p:txBody>
          <a:bodyPr>
            <a:spAutoFit/>
          </a:bodyPr>
          <a:lstStyle/>
          <a:p>
            <a:pPr>
              <a:spcBef>
                <a:spcPct val="50000"/>
              </a:spcBef>
            </a:pPr>
            <a:r>
              <a:rPr lang="en-US" sz="1400"/>
              <a:t>Reject H</a:t>
            </a:r>
            <a:r>
              <a:rPr lang="en-US" sz="1400" baseline="-25000"/>
              <a:t>0</a:t>
            </a:r>
          </a:p>
        </p:txBody>
      </p:sp>
      <p:sp>
        <p:nvSpPr>
          <p:cNvPr id="11271" name="Freeform 1028"/>
          <p:cNvSpPr>
            <a:spLocks/>
          </p:cNvSpPr>
          <p:nvPr/>
        </p:nvSpPr>
        <p:spPr bwMode="auto">
          <a:xfrm>
            <a:off x="3502025" y="3375025"/>
            <a:ext cx="1685925" cy="966788"/>
          </a:xfrm>
          <a:custGeom>
            <a:avLst/>
            <a:gdLst>
              <a:gd name="T0" fmla="*/ 1054 w 1062"/>
              <a:gd name="T1" fmla="*/ 605 h 609"/>
              <a:gd name="T2" fmla="*/ 1062 w 1062"/>
              <a:gd name="T3" fmla="*/ 570 h 609"/>
              <a:gd name="T4" fmla="*/ 658 w 1062"/>
              <a:gd name="T5" fmla="*/ 522 h 609"/>
              <a:gd name="T6" fmla="*/ 430 w 1062"/>
              <a:gd name="T7" fmla="*/ 414 h 609"/>
              <a:gd name="T8" fmla="*/ 266 w 1062"/>
              <a:gd name="T9" fmla="*/ 280 h 609"/>
              <a:gd name="T10" fmla="*/ 4 w 1062"/>
              <a:gd name="T11" fmla="*/ 0 h 609"/>
              <a:gd name="T12" fmla="*/ 0 w 1062"/>
              <a:gd name="T13" fmla="*/ 604 h 609"/>
              <a:gd name="T14" fmla="*/ 1054 w 1062"/>
              <a:gd name="T15" fmla="*/ 609 h 609"/>
              <a:gd name="T16" fmla="*/ 1054 w 1062"/>
              <a:gd name="T17" fmla="*/ 605 h 6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2"/>
              <a:gd name="T28" fmla="*/ 0 h 609"/>
              <a:gd name="T29" fmla="*/ 1062 w 1062"/>
              <a:gd name="T30" fmla="*/ 609 h 6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2" h="609">
                <a:moveTo>
                  <a:pt x="1054" y="605"/>
                </a:moveTo>
                <a:lnTo>
                  <a:pt x="1062" y="570"/>
                </a:lnTo>
                <a:lnTo>
                  <a:pt x="658" y="522"/>
                </a:lnTo>
                <a:lnTo>
                  <a:pt x="430" y="414"/>
                </a:lnTo>
                <a:lnTo>
                  <a:pt x="266" y="280"/>
                </a:lnTo>
                <a:lnTo>
                  <a:pt x="4" y="0"/>
                </a:lnTo>
                <a:lnTo>
                  <a:pt x="0" y="604"/>
                </a:lnTo>
                <a:lnTo>
                  <a:pt x="1054" y="609"/>
                </a:lnTo>
                <a:lnTo>
                  <a:pt x="1054" y="605"/>
                </a:lnTo>
              </a:path>
            </a:pathLst>
          </a:custGeom>
          <a:solidFill>
            <a:srgbClr val="33CC33"/>
          </a:solidFill>
          <a:ln w="12700" cap="rnd">
            <a:noFill/>
            <a:round/>
            <a:headEnd type="none" w="sm" len="sm"/>
            <a:tailEnd type="none" w="sm" len="sm"/>
          </a:ln>
        </p:spPr>
        <p:txBody>
          <a:bodyPr/>
          <a:lstStyle/>
          <a:p>
            <a:endParaRPr lang="en-US"/>
          </a:p>
        </p:txBody>
      </p:sp>
      <p:sp>
        <p:nvSpPr>
          <p:cNvPr id="11272" name="Freeform 1029"/>
          <p:cNvSpPr>
            <a:spLocks/>
          </p:cNvSpPr>
          <p:nvPr/>
        </p:nvSpPr>
        <p:spPr bwMode="auto">
          <a:xfrm>
            <a:off x="533400" y="2971800"/>
            <a:ext cx="2362200" cy="1295400"/>
          </a:xfrm>
          <a:custGeom>
            <a:avLst/>
            <a:gdLst>
              <a:gd name="T0" fmla="*/ 0 w 600"/>
              <a:gd name="T1" fmla="*/ 575 h 576"/>
              <a:gd name="T2" fmla="*/ 63 w 600"/>
              <a:gd name="T3" fmla="*/ 570 h 576"/>
              <a:gd name="T4" fmla="*/ 95 w 600"/>
              <a:gd name="T5" fmla="*/ 562 h 576"/>
              <a:gd name="T6" fmla="*/ 127 w 600"/>
              <a:gd name="T7" fmla="*/ 553 h 576"/>
              <a:gd name="T8" fmla="*/ 158 w 600"/>
              <a:gd name="T9" fmla="*/ 540 h 576"/>
              <a:gd name="T10" fmla="*/ 190 w 600"/>
              <a:gd name="T11" fmla="*/ 521 h 576"/>
              <a:gd name="T12" fmla="*/ 222 w 600"/>
              <a:gd name="T13" fmla="*/ 498 h 576"/>
              <a:gd name="T14" fmla="*/ 284 w 600"/>
              <a:gd name="T15" fmla="*/ 432 h 576"/>
              <a:gd name="T16" fmla="*/ 347 w 600"/>
              <a:gd name="T17" fmla="*/ 338 h 576"/>
              <a:gd name="T18" fmla="*/ 410 w 600"/>
              <a:gd name="T19" fmla="*/ 224 h 576"/>
              <a:gd name="T20" fmla="*/ 441 w 600"/>
              <a:gd name="T21" fmla="*/ 167 h 576"/>
              <a:gd name="T22" fmla="*/ 473 w 600"/>
              <a:gd name="T23" fmla="*/ 114 h 576"/>
              <a:gd name="T24" fmla="*/ 505 w 600"/>
              <a:gd name="T25" fmla="*/ 67 h 576"/>
              <a:gd name="T26" fmla="*/ 535 w 600"/>
              <a:gd name="T27" fmla="*/ 31 h 576"/>
              <a:gd name="T28" fmla="*/ 567 w 600"/>
              <a:gd name="T29" fmla="*/ 8 h 576"/>
              <a:gd name="T30" fmla="*/ 599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p:spPr>
        <p:txBody>
          <a:bodyPr/>
          <a:lstStyle/>
          <a:p>
            <a:endParaRPr lang="en-US"/>
          </a:p>
        </p:txBody>
      </p:sp>
      <p:sp>
        <p:nvSpPr>
          <p:cNvPr id="11273" name="Freeform 1030"/>
          <p:cNvSpPr>
            <a:spLocks/>
          </p:cNvSpPr>
          <p:nvPr/>
        </p:nvSpPr>
        <p:spPr bwMode="auto">
          <a:xfrm>
            <a:off x="2895600" y="2971800"/>
            <a:ext cx="2209800" cy="1295400"/>
          </a:xfrm>
          <a:custGeom>
            <a:avLst/>
            <a:gdLst>
              <a:gd name="T0" fmla="*/ 575 w 576"/>
              <a:gd name="T1" fmla="*/ 575 h 576"/>
              <a:gd name="T2" fmla="*/ 515 w 576"/>
              <a:gd name="T3" fmla="*/ 570 h 576"/>
              <a:gd name="T4" fmla="*/ 484 w 576"/>
              <a:gd name="T5" fmla="*/ 562 h 576"/>
              <a:gd name="T6" fmla="*/ 455 w 576"/>
              <a:gd name="T7" fmla="*/ 553 h 576"/>
              <a:gd name="T8" fmla="*/ 424 w 576"/>
              <a:gd name="T9" fmla="*/ 540 h 576"/>
              <a:gd name="T10" fmla="*/ 393 w 576"/>
              <a:gd name="T11" fmla="*/ 521 h 576"/>
              <a:gd name="T12" fmla="*/ 364 w 576"/>
              <a:gd name="T13" fmla="*/ 498 h 576"/>
              <a:gd name="T14" fmla="*/ 303 w 576"/>
              <a:gd name="T15" fmla="*/ 432 h 576"/>
              <a:gd name="T16" fmla="*/ 242 w 576"/>
              <a:gd name="T17" fmla="*/ 338 h 576"/>
              <a:gd name="T18" fmla="*/ 182 w 576"/>
              <a:gd name="T19" fmla="*/ 224 h 576"/>
              <a:gd name="T20" fmla="*/ 151 w 576"/>
              <a:gd name="T21" fmla="*/ 167 h 576"/>
              <a:gd name="T22" fmla="*/ 120 w 576"/>
              <a:gd name="T23" fmla="*/ 114 h 576"/>
              <a:gd name="T24" fmla="*/ 91 w 576"/>
              <a:gd name="T25" fmla="*/ 67 h 576"/>
              <a:gd name="T26" fmla="*/ 60 w 576"/>
              <a:gd name="T27" fmla="*/ 31 h 576"/>
              <a:gd name="T28" fmla="*/ 30 w 576"/>
              <a:gd name="T29" fmla="*/ 8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p:spPr>
        <p:txBody>
          <a:bodyPr/>
          <a:lstStyle/>
          <a:p>
            <a:endParaRPr lang="en-US"/>
          </a:p>
        </p:txBody>
      </p:sp>
      <p:sp>
        <p:nvSpPr>
          <p:cNvPr id="11274" name="Line 1031"/>
          <p:cNvSpPr>
            <a:spLocks noChangeShapeType="1"/>
          </p:cNvSpPr>
          <p:nvPr/>
        </p:nvSpPr>
        <p:spPr bwMode="auto">
          <a:xfrm>
            <a:off x="304800" y="4343400"/>
            <a:ext cx="51054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1275" name="Rectangle 1033"/>
          <p:cNvSpPr>
            <a:spLocks noChangeArrowheads="1"/>
          </p:cNvSpPr>
          <p:nvPr/>
        </p:nvSpPr>
        <p:spPr bwMode="auto">
          <a:xfrm flipH="1">
            <a:off x="4343400" y="3429000"/>
            <a:ext cx="1219200" cy="363538"/>
          </a:xfrm>
          <a:prstGeom prst="rect">
            <a:avLst/>
          </a:prstGeom>
          <a:noFill/>
          <a:ln w="9525">
            <a:noFill/>
            <a:miter lim="800000"/>
            <a:headEnd/>
            <a:tailEnd/>
          </a:ln>
        </p:spPr>
        <p:txBody>
          <a:bodyPr lIns="90488" tIns="44450" rIns="90488" bIns="44450">
            <a:spAutoFit/>
          </a:bodyPr>
          <a:lstStyle/>
          <a:p>
            <a:pPr algn="l" eaLnBrk="0" hangingPunct="0">
              <a:spcBef>
                <a:spcPct val="50000"/>
              </a:spcBef>
            </a:pPr>
            <a:r>
              <a:rPr lang="en-US" sz="1800" b="1" i="1">
                <a:latin typeface="Symbol" pitchFamily="18" charset="2"/>
                <a:sym typeface="Symbol" pitchFamily="18" charset="2"/>
              </a:rPr>
              <a:t> </a:t>
            </a:r>
            <a:r>
              <a:rPr lang="en-US" sz="1800" b="1"/>
              <a:t>= 0.10</a:t>
            </a:r>
          </a:p>
        </p:txBody>
      </p:sp>
      <p:sp>
        <p:nvSpPr>
          <p:cNvPr id="11276" name="Line 1034"/>
          <p:cNvSpPr>
            <a:spLocks noChangeShapeType="1"/>
          </p:cNvSpPr>
          <p:nvPr/>
        </p:nvSpPr>
        <p:spPr bwMode="auto">
          <a:xfrm>
            <a:off x="2895600" y="2971800"/>
            <a:ext cx="0" cy="1371600"/>
          </a:xfrm>
          <a:prstGeom prst="line">
            <a:avLst/>
          </a:prstGeom>
          <a:noFill/>
          <a:ln w="9525" cap="rnd">
            <a:solidFill>
              <a:schemeClr val="tx1"/>
            </a:solidFill>
            <a:prstDash val="sysDot"/>
            <a:miter lim="800000"/>
            <a:headEnd/>
            <a:tailEnd/>
          </a:ln>
        </p:spPr>
        <p:txBody>
          <a:bodyPr wrap="none"/>
          <a:lstStyle/>
          <a:p>
            <a:endParaRPr lang="en-US"/>
          </a:p>
        </p:txBody>
      </p:sp>
      <p:sp>
        <p:nvSpPr>
          <p:cNvPr id="11277" name="Line 1036"/>
          <p:cNvSpPr>
            <a:spLocks noChangeShapeType="1"/>
          </p:cNvSpPr>
          <p:nvPr/>
        </p:nvSpPr>
        <p:spPr bwMode="auto">
          <a:xfrm>
            <a:off x="4038600" y="4572000"/>
            <a:ext cx="1600200" cy="0"/>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1278" name="Text Box 1037"/>
          <p:cNvSpPr txBox="1">
            <a:spLocks noChangeArrowheads="1"/>
          </p:cNvSpPr>
          <p:nvPr/>
        </p:nvSpPr>
        <p:spPr bwMode="auto">
          <a:xfrm>
            <a:off x="1676400" y="4572000"/>
            <a:ext cx="1524000" cy="304800"/>
          </a:xfrm>
          <a:prstGeom prst="rect">
            <a:avLst/>
          </a:prstGeom>
          <a:noFill/>
          <a:ln w="19050" algn="ctr">
            <a:noFill/>
            <a:miter lim="800000"/>
            <a:headEnd/>
            <a:tailEnd/>
          </a:ln>
        </p:spPr>
        <p:txBody>
          <a:bodyPr>
            <a:spAutoFit/>
          </a:bodyPr>
          <a:lstStyle/>
          <a:p>
            <a:pPr>
              <a:spcBef>
                <a:spcPct val="50000"/>
              </a:spcBef>
            </a:pPr>
            <a:r>
              <a:rPr lang="en-US" sz="1400"/>
              <a:t>Do not reject H</a:t>
            </a:r>
            <a:r>
              <a:rPr lang="en-US" sz="1400" baseline="-25000"/>
              <a:t>0</a:t>
            </a:r>
          </a:p>
        </p:txBody>
      </p:sp>
      <p:sp>
        <p:nvSpPr>
          <p:cNvPr id="11279" name="Text Box 1038"/>
          <p:cNvSpPr txBox="1">
            <a:spLocks noChangeArrowheads="1"/>
          </p:cNvSpPr>
          <p:nvPr/>
        </p:nvSpPr>
        <p:spPr bwMode="auto">
          <a:xfrm>
            <a:off x="3581400" y="4648200"/>
            <a:ext cx="1066800" cy="396875"/>
          </a:xfrm>
          <a:prstGeom prst="rect">
            <a:avLst/>
          </a:prstGeom>
          <a:noFill/>
          <a:ln w="19050" algn="ctr">
            <a:noFill/>
            <a:miter lim="800000"/>
            <a:headEnd/>
            <a:tailEnd/>
          </a:ln>
        </p:spPr>
        <p:txBody>
          <a:bodyPr>
            <a:spAutoFit/>
          </a:bodyPr>
          <a:lstStyle/>
          <a:p>
            <a:pPr>
              <a:spcBef>
                <a:spcPct val="50000"/>
              </a:spcBef>
            </a:pPr>
            <a:r>
              <a:rPr lang="en-US" sz="2000" b="1">
                <a:cs typeface="Arial" charset="0"/>
              </a:rPr>
              <a:t>1.28</a:t>
            </a:r>
            <a:endParaRPr lang="el-GR" sz="2000" b="1">
              <a:cs typeface="Arial" charset="0"/>
            </a:endParaRPr>
          </a:p>
        </p:txBody>
      </p:sp>
      <p:sp>
        <p:nvSpPr>
          <p:cNvPr id="11280" name="Line 1039"/>
          <p:cNvSpPr>
            <a:spLocks noChangeShapeType="1"/>
          </p:cNvSpPr>
          <p:nvPr/>
        </p:nvSpPr>
        <p:spPr bwMode="auto">
          <a:xfrm>
            <a:off x="152400" y="4572000"/>
            <a:ext cx="3886200" cy="0"/>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1281" name="Text Box 1040"/>
          <p:cNvSpPr txBox="1">
            <a:spLocks noChangeArrowheads="1"/>
          </p:cNvSpPr>
          <p:nvPr/>
        </p:nvSpPr>
        <p:spPr bwMode="auto">
          <a:xfrm>
            <a:off x="2667000" y="4267200"/>
            <a:ext cx="457200" cy="366713"/>
          </a:xfrm>
          <a:prstGeom prst="rect">
            <a:avLst/>
          </a:prstGeom>
          <a:noFill/>
          <a:ln w="19050" algn="ctr">
            <a:noFill/>
            <a:miter lim="800000"/>
            <a:headEnd/>
            <a:tailEnd/>
          </a:ln>
        </p:spPr>
        <p:txBody>
          <a:bodyPr>
            <a:spAutoFit/>
          </a:bodyPr>
          <a:lstStyle/>
          <a:p>
            <a:pPr>
              <a:spcBef>
                <a:spcPct val="50000"/>
              </a:spcBef>
            </a:pPr>
            <a:r>
              <a:rPr lang="en-US" sz="1800"/>
              <a:t>0</a:t>
            </a:r>
            <a:endParaRPr lang="el-GR" sz="1800" baseline="-25000">
              <a:cs typeface="Arial" charset="0"/>
            </a:endParaRPr>
          </a:p>
        </p:txBody>
      </p:sp>
      <p:sp>
        <p:nvSpPr>
          <p:cNvPr id="11282" name="Line 1041"/>
          <p:cNvSpPr>
            <a:spLocks noChangeShapeType="1"/>
          </p:cNvSpPr>
          <p:nvPr/>
        </p:nvSpPr>
        <p:spPr bwMode="auto">
          <a:xfrm flipV="1">
            <a:off x="4038600" y="3276600"/>
            <a:ext cx="0" cy="1066800"/>
          </a:xfrm>
          <a:prstGeom prst="line">
            <a:avLst/>
          </a:prstGeom>
          <a:noFill/>
          <a:ln w="19050">
            <a:solidFill>
              <a:schemeClr val="tx1"/>
            </a:solidFill>
            <a:prstDash val="sysDot"/>
            <a:round/>
            <a:headEnd/>
            <a:tailEnd/>
          </a:ln>
        </p:spPr>
        <p:txBody>
          <a:bodyPr wrap="none" anchor="ctr"/>
          <a:lstStyle/>
          <a:p>
            <a:endParaRPr lang="en-US"/>
          </a:p>
        </p:txBody>
      </p:sp>
      <p:sp>
        <p:nvSpPr>
          <p:cNvPr id="11283" name="Line 1042"/>
          <p:cNvSpPr>
            <a:spLocks noChangeShapeType="1"/>
          </p:cNvSpPr>
          <p:nvPr/>
        </p:nvSpPr>
        <p:spPr bwMode="auto">
          <a:xfrm>
            <a:off x="4038600" y="3505200"/>
            <a:ext cx="1676400" cy="0"/>
          </a:xfrm>
          <a:prstGeom prst="line">
            <a:avLst/>
          </a:prstGeom>
          <a:noFill/>
          <a:ln w="19050">
            <a:solidFill>
              <a:schemeClr val="tx1"/>
            </a:solidFill>
            <a:round/>
            <a:headEnd/>
            <a:tailEnd type="triangle" w="med" len="med"/>
          </a:ln>
        </p:spPr>
        <p:txBody>
          <a:bodyPr wrap="none" anchor="ctr"/>
          <a:lstStyle/>
          <a:p>
            <a:endParaRPr lang="en-US"/>
          </a:p>
        </p:txBody>
      </p:sp>
      <p:sp>
        <p:nvSpPr>
          <p:cNvPr id="11284" name="Text Box 1043"/>
          <p:cNvSpPr txBox="1">
            <a:spLocks noChangeArrowheads="1"/>
          </p:cNvSpPr>
          <p:nvPr/>
        </p:nvSpPr>
        <p:spPr bwMode="auto">
          <a:xfrm>
            <a:off x="4114800" y="3124200"/>
            <a:ext cx="1524000" cy="366713"/>
          </a:xfrm>
          <a:prstGeom prst="rect">
            <a:avLst/>
          </a:prstGeom>
          <a:noFill/>
          <a:ln w="19050" algn="ctr">
            <a:noFill/>
            <a:miter lim="800000"/>
            <a:headEnd/>
            <a:tailEnd/>
          </a:ln>
        </p:spPr>
        <p:txBody>
          <a:bodyPr>
            <a:spAutoFit/>
          </a:bodyPr>
          <a:lstStyle/>
          <a:p>
            <a:pPr>
              <a:spcBef>
                <a:spcPct val="50000"/>
              </a:spcBef>
            </a:pPr>
            <a:r>
              <a:rPr lang="en-US" sz="1800" b="1"/>
              <a:t>Reject H</a:t>
            </a:r>
            <a:r>
              <a:rPr lang="en-US" sz="1800" b="1" baseline="-25000"/>
              <a:t>0</a:t>
            </a:r>
          </a:p>
        </p:txBody>
      </p:sp>
      <p:sp>
        <p:nvSpPr>
          <p:cNvPr id="11285" name="Line 1045"/>
          <p:cNvSpPr>
            <a:spLocks noChangeShapeType="1"/>
          </p:cNvSpPr>
          <p:nvPr/>
        </p:nvSpPr>
        <p:spPr bwMode="auto">
          <a:xfrm flipV="1">
            <a:off x="3505200" y="4343400"/>
            <a:ext cx="0" cy="685800"/>
          </a:xfrm>
          <a:prstGeom prst="line">
            <a:avLst/>
          </a:prstGeom>
          <a:noFill/>
          <a:ln w="57150">
            <a:solidFill>
              <a:schemeClr val="folHlink"/>
            </a:solidFill>
            <a:round/>
            <a:headEnd/>
            <a:tailEnd type="triangle" w="med" len="med"/>
          </a:ln>
        </p:spPr>
        <p:txBody>
          <a:bodyPr wrap="none" anchor="ctr"/>
          <a:lstStyle/>
          <a:p>
            <a:endParaRPr lang="en-US"/>
          </a:p>
        </p:txBody>
      </p:sp>
      <p:sp>
        <p:nvSpPr>
          <p:cNvPr id="11286" name="Text Box 1046"/>
          <p:cNvSpPr txBox="1">
            <a:spLocks noChangeArrowheads="1"/>
          </p:cNvSpPr>
          <p:nvPr/>
        </p:nvSpPr>
        <p:spPr bwMode="auto">
          <a:xfrm>
            <a:off x="2971800" y="5029200"/>
            <a:ext cx="1143000" cy="396875"/>
          </a:xfrm>
          <a:prstGeom prst="rect">
            <a:avLst/>
          </a:prstGeom>
          <a:noFill/>
          <a:ln w="19050" algn="ctr">
            <a:noFill/>
            <a:miter lim="800000"/>
            <a:headEnd/>
            <a:tailEnd/>
          </a:ln>
        </p:spPr>
        <p:txBody>
          <a:bodyPr>
            <a:spAutoFit/>
          </a:bodyPr>
          <a:lstStyle/>
          <a:p>
            <a:pPr>
              <a:spcBef>
                <a:spcPct val="50000"/>
              </a:spcBef>
            </a:pPr>
            <a:r>
              <a:rPr lang="en-US" sz="2000" b="1" dirty="0">
                <a:solidFill>
                  <a:schemeClr val="folHlink"/>
                </a:solidFill>
              </a:rPr>
              <a:t>z </a:t>
            </a:r>
            <a:r>
              <a:rPr lang="en-US" sz="2000" b="1" dirty="0">
                <a:solidFill>
                  <a:schemeClr val="folHlink"/>
                </a:solidFill>
                <a:cs typeface="Arial" charset="0"/>
              </a:rPr>
              <a:t>= 0.88</a:t>
            </a:r>
            <a:endParaRPr lang="el-GR" sz="2000" b="1" dirty="0">
              <a:solidFill>
                <a:schemeClr val="folHlink"/>
              </a:solidFill>
              <a:cs typeface="Arial" charset="0"/>
            </a:endParaRPr>
          </a:p>
        </p:txBody>
      </p:sp>
      <p:sp>
        <p:nvSpPr>
          <p:cNvPr id="11287" name="Text Box 1047"/>
          <p:cNvSpPr>
            <a:spLocks noGrp="1" noChangeArrowheads="1"/>
          </p:cNvSpPr>
          <p:nvPr>
            <p:ph type="body" idx="1"/>
          </p:nvPr>
        </p:nvSpPr>
        <p:spPr>
          <a:xfrm>
            <a:off x="1219200" y="1752600"/>
            <a:ext cx="7315200" cy="609600"/>
          </a:xfrm>
          <a:noFill/>
        </p:spPr>
        <p:txBody>
          <a:bodyPr/>
          <a:lstStyle/>
          <a:p>
            <a:pPr marL="0" indent="0" defTabSz="914400" eaLnBrk="1" hangingPunct="1">
              <a:spcBef>
                <a:spcPct val="40000"/>
              </a:spcBef>
              <a:buFont typeface="Wingdings" pitchFamily="2" charset="2"/>
              <a:buNone/>
            </a:pPr>
            <a:r>
              <a:rPr lang="en-US" smtClean="0">
                <a:solidFill>
                  <a:schemeClr val="folHlink"/>
                </a:solidFill>
              </a:rPr>
              <a:t>Calculate the p-value and compare to </a:t>
            </a:r>
            <a:r>
              <a:rPr lang="en-US" b="1" smtClean="0">
                <a:solidFill>
                  <a:schemeClr val="folHlink"/>
                </a:solidFill>
                <a:sym typeface="Symbol" pitchFamily="18" charset="2"/>
              </a:rPr>
              <a:t></a:t>
            </a:r>
          </a:p>
        </p:txBody>
      </p:sp>
      <p:sp>
        <p:nvSpPr>
          <p:cNvPr id="11288" name="Text Box 1048"/>
          <p:cNvSpPr txBox="1">
            <a:spLocks noChangeArrowheads="1"/>
          </p:cNvSpPr>
          <p:nvPr/>
        </p:nvSpPr>
        <p:spPr bwMode="auto">
          <a:xfrm>
            <a:off x="7543800" y="1219200"/>
            <a:ext cx="1474788" cy="396875"/>
          </a:xfrm>
          <a:prstGeom prst="rect">
            <a:avLst/>
          </a:prstGeom>
          <a:noFill/>
          <a:ln w="9525">
            <a:noFill/>
            <a:miter lim="800000"/>
            <a:headEnd/>
            <a:tailEnd/>
          </a:ln>
        </p:spPr>
        <p:txBody>
          <a:bodyPr wrap="none">
            <a:spAutoFit/>
          </a:bodyPr>
          <a:lstStyle/>
          <a:p>
            <a:pPr algn="l"/>
            <a:r>
              <a:rPr lang="en-US" sz="2000" i="1">
                <a:solidFill>
                  <a:schemeClr val="tx2"/>
                </a:solidFill>
              </a:rPr>
              <a:t>(continued)</a:t>
            </a:r>
          </a:p>
        </p:txBody>
      </p:sp>
      <p:sp>
        <p:nvSpPr>
          <p:cNvPr id="11289" name="Line 1050"/>
          <p:cNvSpPr>
            <a:spLocks noChangeShapeType="1"/>
          </p:cNvSpPr>
          <p:nvPr/>
        </p:nvSpPr>
        <p:spPr bwMode="auto">
          <a:xfrm flipV="1">
            <a:off x="3505200" y="2667000"/>
            <a:ext cx="0" cy="1676400"/>
          </a:xfrm>
          <a:prstGeom prst="line">
            <a:avLst/>
          </a:prstGeom>
          <a:noFill/>
          <a:ln w="19050">
            <a:solidFill>
              <a:schemeClr val="tx1"/>
            </a:solidFill>
            <a:prstDash val="sysDot"/>
            <a:round/>
            <a:headEnd/>
            <a:tailEnd/>
          </a:ln>
        </p:spPr>
        <p:txBody>
          <a:bodyPr wrap="none" anchor="ctr"/>
          <a:lstStyle/>
          <a:p>
            <a:endParaRPr lang="en-US"/>
          </a:p>
        </p:txBody>
      </p:sp>
      <p:sp>
        <p:nvSpPr>
          <p:cNvPr id="11290" name="Line 1051"/>
          <p:cNvSpPr>
            <a:spLocks noChangeShapeType="1"/>
          </p:cNvSpPr>
          <p:nvPr/>
        </p:nvSpPr>
        <p:spPr bwMode="auto">
          <a:xfrm>
            <a:off x="3505200" y="2819400"/>
            <a:ext cx="2209800" cy="0"/>
          </a:xfrm>
          <a:prstGeom prst="line">
            <a:avLst/>
          </a:prstGeom>
          <a:noFill/>
          <a:ln w="28575">
            <a:solidFill>
              <a:schemeClr val="folHlink"/>
            </a:solidFill>
            <a:round/>
            <a:headEnd/>
            <a:tailEnd type="triangle" w="med" len="med"/>
          </a:ln>
        </p:spPr>
        <p:txBody>
          <a:bodyPr wrap="none" anchor="ctr"/>
          <a:lstStyle/>
          <a:p>
            <a:endParaRPr lang="en-US"/>
          </a:p>
        </p:txBody>
      </p:sp>
      <p:sp>
        <p:nvSpPr>
          <p:cNvPr id="11291" name="Rectangle 1052"/>
          <p:cNvSpPr>
            <a:spLocks noChangeArrowheads="1"/>
          </p:cNvSpPr>
          <p:nvPr/>
        </p:nvSpPr>
        <p:spPr bwMode="auto">
          <a:xfrm flipH="1">
            <a:off x="3581400" y="2438400"/>
            <a:ext cx="2209800" cy="397545"/>
          </a:xfrm>
          <a:prstGeom prst="rect">
            <a:avLst/>
          </a:prstGeom>
          <a:noFill/>
          <a:ln w="9525">
            <a:noFill/>
            <a:miter lim="800000"/>
            <a:headEnd/>
            <a:tailEnd/>
          </a:ln>
        </p:spPr>
        <p:txBody>
          <a:bodyPr wrap="square" lIns="90488" tIns="44450" rIns="90488" bIns="44450">
            <a:spAutoFit/>
          </a:bodyPr>
          <a:lstStyle/>
          <a:p>
            <a:pPr algn="l" eaLnBrk="0" hangingPunct="0">
              <a:spcBef>
                <a:spcPct val="50000"/>
              </a:spcBef>
            </a:pPr>
            <a:r>
              <a:rPr lang="en-US" sz="2000" b="1" dirty="0">
                <a:solidFill>
                  <a:srgbClr val="FF0000"/>
                </a:solidFill>
                <a:sym typeface="Symbol" pitchFamily="18" charset="2"/>
              </a:rPr>
              <a:t>p-value </a:t>
            </a:r>
            <a:r>
              <a:rPr lang="en-US" sz="2000" b="1" dirty="0" smtClean="0">
                <a:solidFill>
                  <a:srgbClr val="FF0000"/>
                </a:solidFill>
              </a:rPr>
              <a:t>= 0.1894</a:t>
            </a:r>
            <a:endParaRPr lang="en-US" sz="2000" b="1" dirty="0">
              <a:solidFill>
                <a:srgbClr val="FF0000"/>
              </a:solidFill>
            </a:endParaRPr>
          </a:p>
        </p:txBody>
      </p:sp>
      <p:sp>
        <p:nvSpPr>
          <p:cNvPr id="11292" name="Rectangle 1054"/>
          <p:cNvSpPr>
            <a:spLocks noGrp="1" noChangeArrowheads="1"/>
          </p:cNvSpPr>
          <p:nvPr>
            <p:ph type="title"/>
          </p:nvPr>
        </p:nvSpPr>
        <p:spPr>
          <a:noFill/>
        </p:spPr>
        <p:txBody>
          <a:bodyPr/>
          <a:lstStyle/>
          <a:p>
            <a:pPr defTabSz="914400" eaLnBrk="1" hangingPunct="1"/>
            <a:r>
              <a:rPr lang="en-US" i="1" smtClean="0"/>
              <a:t>p </a:t>
            </a:r>
            <a:r>
              <a:rPr lang="en-US" smtClean="0"/>
              <a:t>-Value Solution</a:t>
            </a:r>
          </a:p>
        </p:txBody>
      </p:sp>
      <p:sp>
        <p:nvSpPr>
          <p:cNvPr id="11293" name="Line 1035"/>
          <p:cNvSpPr>
            <a:spLocks noChangeShapeType="1"/>
          </p:cNvSpPr>
          <p:nvPr/>
        </p:nvSpPr>
        <p:spPr bwMode="auto">
          <a:xfrm>
            <a:off x="4038600" y="4419600"/>
            <a:ext cx="0" cy="304800"/>
          </a:xfrm>
          <a:prstGeom prst="line">
            <a:avLst/>
          </a:prstGeom>
          <a:noFill/>
          <a:ln w="19050">
            <a:solidFill>
              <a:schemeClr val="tx1"/>
            </a:solidFill>
            <a:round/>
            <a:headEnd/>
            <a:tailEnd/>
          </a:ln>
        </p:spPr>
        <p:txBody>
          <a:bodyPr wrap="none" anchor="ctr"/>
          <a:lstStyle/>
          <a:p>
            <a:endParaRPr lang="en-US"/>
          </a:p>
        </p:txBody>
      </p:sp>
      <p:sp>
        <p:nvSpPr>
          <p:cNvPr id="11294" name="Text Box 1055"/>
          <p:cNvSpPr txBox="1">
            <a:spLocks noChangeArrowheads="1"/>
          </p:cNvSpPr>
          <p:nvPr/>
        </p:nvSpPr>
        <p:spPr bwMode="auto">
          <a:xfrm>
            <a:off x="914400" y="5638800"/>
            <a:ext cx="7391400" cy="476250"/>
          </a:xfrm>
          <a:prstGeom prst="rect">
            <a:avLst/>
          </a:prstGeom>
          <a:solidFill>
            <a:srgbClr val="FFFFC3"/>
          </a:solidFill>
          <a:ln w="19050" algn="ctr">
            <a:solidFill>
              <a:schemeClr val="tx1"/>
            </a:solidFill>
            <a:miter lim="800000"/>
            <a:headEnd/>
            <a:tailEnd/>
          </a:ln>
        </p:spPr>
        <p:txBody>
          <a:bodyPr>
            <a:spAutoFit/>
          </a:bodyPr>
          <a:lstStyle/>
          <a:p>
            <a:pPr algn="l">
              <a:spcBef>
                <a:spcPct val="50000"/>
              </a:spcBef>
            </a:pPr>
            <a:r>
              <a:rPr lang="en-US" b="1" dirty="0">
                <a:solidFill>
                  <a:schemeClr val="folHlink"/>
                </a:solidFill>
              </a:rPr>
              <a:t>Do not reject H</a:t>
            </a:r>
            <a:r>
              <a:rPr lang="en-US" b="1" baseline="-25000" dirty="0">
                <a:solidFill>
                  <a:schemeClr val="folHlink"/>
                </a:solidFill>
              </a:rPr>
              <a:t>0</a:t>
            </a:r>
            <a:r>
              <a:rPr lang="en-US" b="1" dirty="0">
                <a:solidFill>
                  <a:schemeClr val="folHlink"/>
                </a:solidFill>
              </a:rPr>
              <a:t> since p-value = 0.1894 </a:t>
            </a:r>
            <a:r>
              <a:rPr lang="en-US" b="1" dirty="0">
                <a:solidFill>
                  <a:schemeClr val="folHlink"/>
                </a:solidFill>
                <a:cs typeface="Arial" charset="0"/>
              </a:rPr>
              <a:t>&gt;</a:t>
            </a:r>
            <a:r>
              <a:rPr lang="en-US" b="1" dirty="0">
                <a:solidFill>
                  <a:schemeClr val="folHlink"/>
                </a:solidFill>
              </a:rPr>
              <a:t> </a:t>
            </a:r>
            <a:r>
              <a:rPr lang="en-US" b="1" dirty="0">
                <a:solidFill>
                  <a:schemeClr val="folHlink"/>
                </a:solidFill>
                <a:sym typeface="Symbol" pitchFamily="18" charset="2"/>
              </a:rPr>
              <a:t> = 0.10</a:t>
            </a:r>
            <a:endParaRPr lang="en-US" dirty="0">
              <a:solidFill>
                <a:schemeClr val="folHlink"/>
              </a:solidFill>
            </a:endParaRPr>
          </a:p>
        </p:txBody>
      </p:sp>
      <p:sp>
        <p:nvSpPr>
          <p:cNvPr id="31" name="TextBox 30"/>
          <p:cNvSpPr txBox="1"/>
          <p:nvPr/>
        </p:nvSpPr>
        <p:spPr>
          <a:xfrm>
            <a:off x="5486400" y="5105400"/>
            <a:ext cx="3429000" cy="369332"/>
          </a:xfrm>
          <a:prstGeom prst="rect">
            <a:avLst/>
          </a:prstGeom>
          <a:solidFill>
            <a:srgbClr val="FFFF00"/>
          </a:solidFill>
          <a:ln>
            <a:solidFill>
              <a:schemeClr val="bg1"/>
            </a:solidFill>
          </a:ln>
        </p:spPr>
        <p:txBody>
          <a:bodyPr wrap="square" rtlCol="0">
            <a:spAutoFit/>
          </a:bodyPr>
          <a:lstStyle/>
          <a:p>
            <a:r>
              <a:rPr lang="en-US" sz="1800" b="1" dirty="0" smtClean="0">
                <a:solidFill>
                  <a:srgbClr val="FF0000"/>
                </a:solidFill>
              </a:rPr>
              <a:t>1-NORMSDIST(0.88) = 0.1894</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r>
              <a:rPr lang="en-US"/>
              <a:t>Copyright ©2011 Pearson Education, Inc. publishing as Prentice Hall</a:t>
            </a:r>
          </a:p>
        </p:txBody>
      </p:sp>
      <p:sp>
        <p:nvSpPr>
          <p:cNvPr id="22" name="Slide Number Placeholder 4"/>
          <p:cNvSpPr>
            <a:spLocks noGrp="1"/>
          </p:cNvSpPr>
          <p:nvPr>
            <p:ph type="sldNum" sz="quarter" idx="11"/>
          </p:nvPr>
        </p:nvSpPr>
        <p:spPr/>
        <p:txBody>
          <a:bodyPr/>
          <a:lstStyle/>
          <a:p>
            <a:r>
              <a:rPr lang="en-US"/>
              <a:t>9-</a:t>
            </a:r>
            <a:fld id="{BE1F6A97-907E-44AB-B262-9EE744EC9F2E}" type="slidenum">
              <a:rPr lang="en-US"/>
              <a:pPr/>
              <a:t>45</a:t>
            </a:fld>
            <a:endParaRPr lang="en-US"/>
          </a:p>
        </p:txBody>
      </p:sp>
      <p:sp>
        <p:nvSpPr>
          <p:cNvPr id="272386" name="Line 1026"/>
          <p:cNvSpPr>
            <a:spLocks noChangeShapeType="1"/>
          </p:cNvSpPr>
          <p:nvPr/>
        </p:nvSpPr>
        <p:spPr bwMode="auto">
          <a:xfrm>
            <a:off x="4570413" y="3352800"/>
            <a:ext cx="1587" cy="228600"/>
          </a:xfrm>
          <a:prstGeom prst="line">
            <a:avLst/>
          </a:prstGeom>
          <a:noFill/>
          <a:ln w="28575">
            <a:solidFill>
              <a:schemeClr val="tx1"/>
            </a:solidFill>
            <a:miter lim="800000"/>
            <a:headEnd/>
            <a:tailEnd/>
          </a:ln>
          <a:effectLst/>
        </p:spPr>
        <p:txBody>
          <a:bodyPr wrap="none"/>
          <a:lstStyle/>
          <a:p>
            <a:endParaRPr lang="en-US"/>
          </a:p>
        </p:txBody>
      </p:sp>
      <p:sp>
        <p:nvSpPr>
          <p:cNvPr id="272387" name="Rectangle 1027"/>
          <p:cNvSpPr>
            <a:spLocks noGrp="1" noChangeArrowheads="1"/>
          </p:cNvSpPr>
          <p:nvPr>
            <p:ph type="title"/>
          </p:nvPr>
        </p:nvSpPr>
        <p:spPr>
          <a:xfrm>
            <a:off x="990600" y="152400"/>
            <a:ext cx="7793038" cy="1143000"/>
          </a:xfrm>
        </p:spPr>
        <p:txBody>
          <a:bodyPr/>
          <a:lstStyle/>
          <a:p>
            <a:pPr>
              <a:lnSpc>
                <a:spcPct val="85000"/>
              </a:lnSpc>
            </a:pPr>
            <a:r>
              <a:rPr lang="en-US"/>
              <a:t>Critical Value </a:t>
            </a:r>
            <a:br>
              <a:rPr lang="en-US"/>
            </a:br>
            <a:r>
              <a:rPr lang="en-US"/>
              <a:t>Approach to Testing</a:t>
            </a:r>
          </a:p>
        </p:txBody>
      </p:sp>
      <p:sp>
        <p:nvSpPr>
          <p:cNvPr id="272388" name="Rectangle 1028"/>
          <p:cNvSpPr>
            <a:spLocks noGrp="1" noChangeArrowheads="1"/>
          </p:cNvSpPr>
          <p:nvPr>
            <p:ph type="body" idx="1"/>
          </p:nvPr>
        </p:nvSpPr>
        <p:spPr>
          <a:xfrm>
            <a:off x="762000" y="1600200"/>
            <a:ext cx="8382000" cy="1295400"/>
          </a:xfrm>
        </p:spPr>
        <p:txBody>
          <a:bodyPr/>
          <a:lstStyle/>
          <a:p>
            <a:r>
              <a:rPr lang="en-US" b="1" dirty="0"/>
              <a:t>When </a:t>
            </a:r>
            <a:r>
              <a:rPr lang="el-GR" b="1" dirty="0">
                <a:cs typeface="Arial" pitchFamily="34" charset="0"/>
              </a:rPr>
              <a:t>σ</a:t>
            </a:r>
            <a:r>
              <a:rPr lang="en-US" b="1" dirty="0">
                <a:cs typeface="Arial" pitchFamily="34" charset="0"/>
              </a:rPr>
              <a:t> is unknown</a:t>
            </a:r>
            <a:r>
              <a:rPr lang="en-US" dirty="0">
                <a:cs typeface="Arial" pitchFamily="34" charset="0"/>
              </a:rPr>
              <a:t>, c</a:t>
            </a:r>
            <a:r>
              <a:rPr lang="en-US" dirty="0"/>
              <a:t>onvert sample statistic (    ) to a </a:t>
            </a:r>
            <a:r>
              <a:rPr lang="en-US" dirty="0">
                <a:solidFill>
                  <a:schemeClr val="folHlink"/>
                </a:solidFill>
              </a:rPr>
              <a:t> t  test statistic</a:t>
            </a:r>
            <a:endParaRPr lang="en-US" dirty="0"/>
          </a:p>
          <a:p>
            <a:pPr>
              <a:buFont typeface="Wingdings" pitchFamily="2" charset="2"/>
              <a:buNone/>
            </a:pPr>
            <a:endParaRPr lang="en-US" dirty="0"/>
          </a:p>
        </p:txBody>
      </p:sp>
      <p:sp>
        <p:nvSpPr>
          <p:cNvPr id="272389" name="Text Box 1029"/>
          <p:cNvSpPr txBox="1">
            <a:spLocks noChangeArrowheads="1"/>
          </p:cNvSpPr>
          <p:nvPr/>
        </p:nvSpPr>
        <p:spPr bwMode="auto">
          <a:xfrm>
            <a:off x="8382000" y="1600200"/>
            <a:ext cx="533400" cy="523220"/>
          </a:xfrm>
          <a:prstGeom prst="rect">
            <a:avLst/>
          </a:prstGeom>
          <a:noFill/>
          <a:ln w="19050" algn="ctr">
            <a:noFill/>
            <a:miter lim="800000"/>
            <a:headEnd/>
            <a:tailEnd/>
          </a:ln>
          <a:effectLst/>
        </p:spPr>
        <p:txBody>
          <a:bodyPr wrap="square">
            <a:spAutoFit/>
          </a:bodyPr>
          <a:lstStyle/>
          <a:p>
            <a:pPr>
              <a:spcBef>
                <a:spcPct val="50000"/>
              </a:spcBef>
            </a:pPr>
            <a:r>
              <a:rPr lang="en-US" sz="1400" dirty="0"/>
              <a:t> </a:t>
            </a:r>
            <a:r>
              <a:rPr lang="en-US" sz="2800" dirty="0"/>
              <a:t>x</a:t>
            </a:r>
          </a:p>
        </p:txBody>
      </p:sp>
      <p:sp>
        <p:nvSpPr>
          <p:cNvPr id="272390" name="Line 1030"/>
          <p:cNvSpPr>
            <a:spLocks noChangeShapeType="1"/>
          </p:cNvSpPr>
          <p:nvPr/>
        </p:nvSpPr>
        <p:spPr bwMode="auto">
          <a:xfrm>
            <a:off x="8534400" y="1676400"/>
            <a:ext cx="152400" cy="0"/>
          </a:xfrm>
          <a:prstGeom prst="line">
            <a:avLst/>
          </a:prstGeom>
          <a:noFill/>
          <a:ln w="19050">
            <a:solidFill>
              <a:schemeClr val="tx1"/>
            </a:solidFill>
            <a:round/>
            <a:headEnd/>
            <a:tailEnd/>
          </a:ln>
          <a:effectLst/>
        </p:spPr>
        <p:txBody>
          <a:bodyPr wrap="none" anchor="ctr"/>
          <a:lstStyle/>
          <a:p>
            <a:endParaRPr lang="en-US"/>
          </a:p>
        </p:txBody>
      </p:sp>
      <p:sp>
        <p:nvSpPr>
          <p:cNvPr id="272391" name="Freeform 1031"/>
          <p:cNvSpPr>
            <a:spLocks/>
          </p:cNvSpPr>
          <p:nvPr/>
        </p:nvSpPr>
        <p:spPr bwMode="auto">
          <a:xfrm>
            <a:off x="2057400" y="3810000"/>
            <a:ext cx="1819275" cy="609600"/>
          </a:xfrm>
          <a:custGeom>
            <a:avLst/>
            <a:gdLst/>
            <a:ahLst/>
            <a:cxnLst>
              <a:cxn ang="0">
                <a:pos x="0" y="428"/>
              </a:cxn>
              <a:cxn ang="0">
                <a:pos x="1067" y="428"/>
              </a:cxn>
              <a:cxn ang="0">
                <a:pos x="1067" y="0"/>
              </a:cxn>
              <a:cxn ang="0">
                <a:pos x="0" y="0"/>
              </a:cxn>
              <a:cxn ang="0">
                <a:pos x="0" y="428"/>
              </a:cxn>
            </a:cxnLst>
            <a:rect l="0" t="0" r="r" b="b"/>
            <a:pathLst>
              <a:path w="1068" h="429">
                <a:moveTo>
                  <a:pt x="0" y="428"/>
                </a:moveTo>
                <a:lnTo>
                  <a:pt x="1067" y="428"/>
                </a:lnTo>
                <a:lnTo>
                  <a:pt x="1067" y="0"/>
                </a:lnTo>
                <a:lnTo>
                  <a:pt x="0" y="0"/>
                </a:lnTo>
                <a:lnTo>
                  <a:pt x="0" y="428"/>
                </a:lnTo>
              </a:path>
            </a:pathLst>
          </a:custGeom>
          <a:noFill/>
          <a:ln w="25400" cap="rnd" cmpd="sng">
            <a:solidFill>
              <a:srgbClr val="1A1A1A"/>
            </a:solidFill>
            <a:prstDash val="solid"/>
            <a:round/>
            <a:headEnd type="none" w="med" len="med"/>
            <a:tailEnd type="none" w="med" len="med"/>
          </a:ln>
          <a:effectLst/>
        </p:spPr>
        <p:txBody>
          <a:bodyPr/>
          <a:lstStyle/>
          <a:p>
            <a:endParaRPr lang="en-US"/>
          </a:p>
        </p:txBody>
      </p:sp>
      <p:sp>
        <p:nvSpPr>
          <p:cNvPr id="272392" name="Freeform 1032"/>
          <p:cNvSpPr>
            <a:spLocks/>
          </p:cNvSpPr>
          <p:nvPr/>
        </p:nvSpPr>
        <p:spPr bwMode="auto">
          <a:xfrm>
            <a:off x="3579813" y="2514600"/>
            <a:ext cx="1981200" cy="914400"/>
          </a:xfrm>
          <a:custGeom>
            <a:avLst/>
            <a:gdLst/>
            <a:ahLst/>
            <a:cxnLst>
              <a:cxn ang="0">
                <a:pos x="0" y="513"/>
              </a:cxn>
              <a:cxn ang="0">
                <a:pos x="1114" y="513"/>
              </a:cxn>
              <a:cxn ang="0">
                <a:pos x="1114" y="0"/>
              </a:cxn>
              <a:cxn ang="0">
                <a:pos x="0" y="0"/>
              </a:cxn>
              <a:cxn ang="0">
                <a:pos x="0" y="513"/>
              </a:cxn>
            </a:cxnLst>
            <a:rect l="0" t="0" r="r" b="b"/>
            <a:pathLst>
              <a:path w="1115" h="514">
                <a:moveTo>
                  <a:pt x="0" y="513"/>
                </a:moveTo>
                <a:lnTo>
                  <a:pt x="1114" y="513"/>
                </a:lnTo>
                <a:lnTo>
                  <a:pt x="1114" y="0"/>
                </a:lnTo>
                <a:lnTo>
                  <a:pt x="0" y="0"/>
                </a:lnTo>
                <a:lnTo>
                  <a:pt x="0" y="513"/>
                </a:lnTo>
              </a:path>
            </a:pathLst>
          </a:custGeom>
          <a:solidFill>
            <a:srgbClr val="CCFFFF"/>
          </a:solidFill>
          <a:ln w="25400" cap="rnd" cmpd="sng">
            <a:solidFill>
              <a:srgbClr val="1A1A1A"/>
            </a:solidFill>
            <a:prstDash val="solid"/>
            <a:round/>
            <a:headEnd type="none" w="med" len="med"/>
            <a:tailEnd type="none" w="med" len="med"/>
          </a:ln>
          <a:effectLst/>
        </p:spPr>
        <p:txBody>
          <a:bodyPr/>
          <a:lstStyle/>
          <a:p>
            <a:endParaRPr lang="en-US"/>
          </a:p>
        </p:txBody>
      </p:sp>
      <p:sp>
        <p:nvSpPr>
          <p:cNvPr id="272393" name="Rectangle 1033"/>
          <p:cNvSpPr>
            <a:spLocks noChangeArrowheads="1"/>
          </p:cNvSpPr>
          <p:nvPr/>
        </p:nvSpPr>
        <p:spPr bwMode="auto">
          <a:xfrm>
            <a:off x="2209800" y="3886200"/>
            <a:ext cx="1463675" cy="454025"/>
          </a:xfrm>
          <a:prstGeom prst="rect">
            <a:avLst/>
          </a:prstGeom>
          <a:noFill/>
          <a:ln w="12700">
            <a:noFill/>
            <a:miter lim="800000"/>
            <a:headEnd/>
            <a:tailEnd/>
          </a:ln>
          <a:effectLst/>
        </p:spPr>
        <p:txBody>
          <a:bodyPr wrap="none" lIns="90488" tIns="44450" rIns="90488" bIns="44450">
            <a:spAutoFit/>
          </a:bodyPr>
          <a:lstStyle/>
          <a:p>
            <a:pPr algn="l" eaLnBrk="0" hangingPunct="0"/>
            <a:r>
              <a:rPr lang="en-US" b="1">
                <a:sym typeface="Symbol" pitchFamily="18" charset="2"/>
              </a:rPr>
              <a:t> Known</a:t>
            </a:r>
          </a:p>
        </p:txBody>
      </p:sp>
      <p:sp>
        <p:nvSpPr>
          <p:cNvPr id="272394" name="Freeform 1034"/>
          <p:cNvSpPr>
            <a:spLocks/>
          </p:cNvSpPr>
          <p:nvPr/>
        </p:nvSpPr>
        <p:spPr bwMode="auto">
          <a:xfrm>
            <a:off x="5334000" y="3810000"/>
            <a:ext cx="2057400" cy="609600"/>
          </a:xfrm>
          <a:custGeom>
            <a:avLst/>
            <a:gdLst/>
            <a:ahLst/>
            <a:cxnLst>
              <a:cxn ang="0">
                <a:pos x="0" y="435"/>
              </a:cxn>
              <a:cxn ang="0">
                <a:pos x="1240" y="435"/>
              </a:cxn>
              <a:cxn ang="0">
                <a:pos x="1240" y="0"/>
              </a:cxn>
              <a:cxn ang="0">
                <a:pos x="0" y="0"/>
              </a:cxn>
              <a:cxn ang="0">
                <a:pos x="0" y="435"/>
              </a:cxn>
            </a:cxnLst>
            <a:rect l="0" t="0" r="r" b="b"/>
            <a:pathLst>
              <a:path w="1241" h="436">
                <a:moveTo>
                  <a:pt x="0" y="435"/>
                </a:moveTo>
                <a:lnTo>
                  <a:pt x="1240" y="435"/>
                </a:lnTo>
                <a:lnTo>
                  <a:pt x="1240" y="0"/>
                </a:lnTo>
                <a:lnTo>
                  <a:pt x="0" y="0"/>
                </a:lnTo>
                <a:lnTo>
                  <a:pt x="0" y="435"/>
                </a:lnTo>
              </a:path>
            </a:pathLst>
          </a:custGeom>
          <a:solidFill>
            <a:srgbClr val="CCFFFF"/>
          </a:solidFill>
          <a:ln w="25400" cap="rnd" cmpd="sng">
            <a:solidFill>
              <a:srgbClr val="1A1A1A"/>
            </a:solidFill>
            <a:prstDash val="solid"/>
            <a:round/>
            <a:headEnd type="none" w="med" len="med"/>
            <a:tailEnd type="none" w="med" len="med"/>
          </a:ln>
          <a:effectLst/>
        </p:spPr>
        <p:txBody>
          <a:bodyPr/>
          <a:lstStyle/>
          <a:p>
            <a:endParaRPr lang="en-US"/>
          </a:p>
        </p:txBody>
      </p:sp>
      <p:sp>
        <p:nvSpPr>
          <p:cNvPr id="272395" name="Line 1035"/>
          <p:cNvSpPr>
            <a:spLocks noChangeShapeType="1"/>
          </p:cNvSpPr>
          <p:nvPr/>
        </p:nvSpPr>
        <p:spPr bwMode="auto">
          <a:xfrm>
            <a:off x="2971800" y="3581400"/>
            <a:ext cx="3505200" cy="0"/>
          </a:xfrm>
          <a:prstGeom prst="line">
            <a:avLst/>
          </a:prstGeom>
          <a:noFill/>
          <a:ln w="28575">
            <a:solidFill>
              <a:schemeClr val="tx1"/>
            </a:solidFill>
            <a:round/>
            <a:headEnd/>
            <a:tailEnd/>
          </a:ln>
          <a:effectLst/>
        </p:spPr>
        <p:txBody>
          <a:bodyPr wrap="none"/>
          <a:lstStyle/>
          <a:p>
            <a:endParaRPr lang="en-US"/>
          </a:p>
        </p:txBody>
      </p:sp>
      <p:sp>
        <p:nvSpPr>
          <p:cNvPr id="272396" name="Line 1036"/>
          <p:cNvSpPr>
            <a:spLocks noChangeShapeType="1"/>
          </p:cNvSpPr>
          <p:nvPr/>
        </p:nvSpPr>
        <p:spPr bwMode="auto">
          <a:xfrm>
            <a:off x="2971800" y="3581400"/>
            <a:ext cx="1588" cy="228600"/>
          </a:xfrm>
          <a:prstGeom prst="line">
            <a:avLst/>
          </a:prstGeom>
          <a:noFill/>
          <a:ln w="28575">
            <a:solidFill>
              <a:schemeClr val="tx1"/>
            </a:solidFill>
            <a:miter lim="800000"/>
            <a:headEnd/>
            <a:tailEnd/>
          </a:ln>
          <a:effectLst/>
        </p:spPr>
        <p:txBody>
          <a:bodyPr wrap="none"/>
          <a:lstStyle/>
          <a:p>
            <a:endParaRPr lang="en-US"/>
          </a:p>
        </p:txBody>
      </p:sp>
      <p:sp>
        <p:nvSpPr>
          <p:cNvPr id="272397" name="Line 1037"/>
          <p:cNvSpPr>
            <a:spLocks noChangeShapeType="1"/>
          </p:cNvSpPr>
          <p:nvPr/>
        </p:nvSpPr>
        <p:spPr bwMode="auto">
          <a:xfrm>
            <a:off x="6477000" y="3581400"/>
            <a:ext cx="1588" cy="228600"/>
          </a:xfrm>
          <a:prstGeom prst="line">
            <a:avLst/>
          </a:prstGeom>
          <a:noFill/>
          <a:ln w="28575">
            <a:solidFill>
              <a:schemeClr val="tx1"/>
            </a:solidFill>
            <a:miter lim="800000"/>
            <a:headEnd/>
            <a:tailEnd/>
          </a:ln>
          <a:effectLst/>
        </p:spPr>
        <p:txBody>
          <a:bodyPr wrap="none"/>
          <a:lstStyle/>
          <a:p>
            <a:endParaRPr lang="en-US"/>
          </a:p>
        </p:txBody>
      </p:sp>
      <p:sp>
        <p:nvSpPr>
          <p:cNvPr id="272398" name="Rectangle 1038"/>
          <p:cNvSpPr>
            <a:spLocks noChangeArrowheads="1"/>
          </p:cNvSpPr>
          <p:nvPr/>
        </p:nvSpPr>
        <p:spPr bwMode="auto">
          <a:xfrm>
            <a:off x="5486400" y="3886200"/>
            <a:ext cx="1819275" cy="454025"/>
          </a:xfrm>
          <a:prstGeom prst="rect">
            <a:avLst/>
          </a:prstGeom>
          <a:noFill/>
          <a:ln w="12700">
            <a:noFill/>
            <a:miter lim="800000"/>
            <a:headEnd/>
            <a:tailEnd/>
          </a:ln>
          <a:effectLst/>
        </p:spPr>
        <p:txBody>
          <a:bodyPr wrap="none" lIns="90488" tIns="44450" rIns="90488" bIns="44450">
            <a:spAutoFit/>
          </a:bodyPr>
          <a:lstStyle/>
          <a:p>
            <a:pPr algn="l" eaLnBrk="0" hangingPunct="0"/>
            <a:r>
              <a:rPr lang="en-US" b="1">
                <a:sym typeface="Symbol" pitchFamily="18" charset="2"/>
              </a:rPr>
              <a:t> Unknown</a:t>
            </a:r>
          </a:p>
        </p:txBody>
      </p:sp>
      <p:sp>
        <p:nvSpPr>
          <p:cNvPr id="272399" name="Rectangle 1039"/>
          <p:cNvSpPr>
            <a:spLocks noChangeArrowheads="1"/>
          </p:cNvSpPr>
          <p:nvPr/>
        </p:nvSpPr>
        <p:spPr bwMode="auto">
          <a:xfrm>
            <a:off x="3122613" y="2514600"/>
            <a:ext cx="2743200" cy="819150"/>
          </a:xfrm>
          <a:prstGeom prst="rect">
            <a:avLst/>
          </a:prstGeom>
          <a:noFill/>
          <a:ln w="12700">
            <a:noFill/>
            <a:miter lim="800000"/>
            <a:headEnd/>
            <a:tailEnd/>
          </a:ln>
          <a:effectLst/>
        </p:spPr>
        <p:txBody>
          <a:bodyPr lIns="90488" tIns="44450" rIns="90488" bIns="44450">
            <a:spAutoFit/>
          </a:bodyPr>
          <a:lstStyle/>
          <a:p>
            <a:pPr eaLnBrk="0" hangingPunct="0"/>
            <a:r>
              <a:rPr lang="en-US" b="1">
                <a:sym typeface="Symbol" pitchFamily="18" charset="2"/>
              </a:rPr>
              <a:t>Hypothesis </a:t>
            </a:r>
          </a:p>
          <a:p>
            <a:pPr eaLnBrk="0" hangingPunct="0"/>
            <a:r>
              <a:rPr lang="en-US" b="1">
                <a:sym typeface="Symbol" pitchFamily="18" charset="2"/>
              </a:rPr>
              <a:t>Tests for </a:t>
            </a:r>
          </a:p>
        </p:txBody>
      </p:sp>
      <p:sp>
        <p:nvSpPr>
          <p:cNvPr id="272400" name="Rectangle 1040"/>
          <p:cNvSpPr>
            <a:spLocks noChangeArrowheads="1"/>
          </p:cNvSpPr>
          <p:nvPr/>
        </p:nvSpPr>
        <p:spPr bwMode="auto">
          <a:xfrm>
            <a:off x="6248400" y="4876800"/>
            <a:ext cx="1905000" cy="1524000"/>
          </a:xfrm>
          <a:prstGeom prst="rect">
            <a:avLst/>
          </a:prstGeom>
          <a:solidFill>
            <a:srgbClr val="FFFFDD"/>
          </a:solidFill>
          <a:ln w="9525" algn="ctr">
            <a:solidFill>
              <a:schemeClr val="tx1"/>
            </a:solidFill>
            <a:miter lim="800000"/>
            <a:headEnd/>
            <a:tailEnd/>
          </a:ln>
          <a:effectLst/>
        </p:spPr>
        <p:txBody>
          <a:bodyPr wrap="none" anchor="ctr"/>
          <a:lstStyle/>
          <a:p>
            <a:endParaRPr lang="en-US"/>
          </a:p>
        </p:txBody>
      </p:sp>
      <p:sp>
        <p:nvSpPr>
          <p:cNvPr id="272401" name="Text Box 1041"/>
          <p:cNvSpPr txBox="1">
            <a:spLocks noChangeArrowheads="1"/>
          </p:cNvSpPr>
          <p:nvPr/>
        </p:nvSpPr>
        <p:spPr bwMode="auto">
          <a:xfrm>
            <a:off x="5257800" y="4419600"/>
            <a:ext cx="3276600" cy="457200"/>
          </a:xfrm>
          <a:prstGeom prst="rect">
            <a:avLst/>
          </a:prstGeom>
          <a:noFill/>
          <a:ln w="19050" algn="ctr">
            <a:noFill/>
            <a:miter lim="800000"/>
            <a:headEnd/>
            <a:tailEnd/>
          </a:ln>
          <a:effectLst/>
        </p:spPr>
        <p:txBody>
          <a:bodyPr>
            <a:spAutoFit/>
          </a:bodyPr>
          <a:lstStyle/>
          <a:p>
            <a:pPr algn="l">
              <a:spcBef>
                <a:spcPct val="50000"/>
              </a:spcBef>
            </a:pPr>
            <a:r>
              <a:rPr lang="en-US"/>
              <a:t>The test statistic is:</a:t>
            </a:r>
          </a:p>
        </p:txBody>
      </p:sp>
      <p:sp>
        <p:nvSpPr>
          <p:cNvPr id="272402" name="Freeform 1042"/>
          <p:cNvSpPr>
            <a:spLocks/>
          </p:cNvSpPr>
          <p:nvPr/>
        </p:nvSpPr>
        <p:spPr bwMode="auto">
          <a:xfrm>
            <a:off x="5181600" y="3657600"/>
            <a:ext cx="3733800" cy="2819400"/>
          </a:xfrm>
          <a:custGeom>
            <a:avLst/>
            <a:gdLst/>
            <a:ahLst/>
            <a:cxnLst>
              <a:cxn ang="0">
                <a:pos x="2784" y="0"/>
              </a:cxn>
              <a:cxn ang="0">
                <a:pos x="2784" y="2208"/>
              </a:cxn>
              <a:cxn ang="0">
                <a:pos x="0" y="2208"/>
              </a:cxn>
              <a:cxn ang="0">
                <a:pos x="0" y="0"/>
              </a:cxn>
              <a:cxn ang="0">
                <a:pos x="2784" y="0"/>
              </a:cxn>
            </a:cxnLst>
            <a:rect l="0" t="0" r="r" b="b"/>
            <a:pathLst>
              <a:path w="2784" h="2208">
                <a:moveTo>
                  <a:pt x="2784" y="0"/>
                </a:moveTo>
                <a:lnTo>
                  <a:pt x="2784" y="2208"/>
                </a:lnTo>
                <a:lnTo>
                  <a:pt x="0" y="2208"/>
                </a:lnTo>
                <a:lnTo>
                  <a:pt x="0" y="0"/>
                </a:lnTo>
                <a:lnTo>
                  <a:pt x="2784" y="0"/>
                </a:lnTo>
              </a:path>
            </a:pathLst>
          </a:custGeom>
          <a:noFill/>
          <a:ln w="28575" cap="flat" cmpd="sng">
            <a:solidFill>
              <a:schemeClr val="hlink"/>
            </a:solidFill>
            <a:prstDash val="solid"/>
            <a:round/>
            <a:headEnd/>
            <a:tailEnd/>
          </a:ln>
          <a:effectLst/>
        </p:spPr>
        <p:txBody>
          <a:bodyPr wrap="none" anchor="ctr"/>
          <a:lstStyle/>
          <a:p>
            <a:endParaRPr lang="en-US"/>
          </a:p>
        </p:txBody>
      </p:sp>
      <p:graphicFrame>
        <p:nvGraphicFramePr>
          <p:cNvPr id="272404" name="Object 1044">
            <a:hlinkClick r:id="" action="ppaction://ole?verb=0"/>
          </p:cNvPr>
          <p:cNvGraphicFramePr>
            <a:graphicFrameLocks/>
          </p:cNvGraphicFramePr>
          <p:nvPr/>
        </p:nvGraphicFramePr>
        <p:xfrm>
          <a:off x="6324600" y="4876800"/>
          <a:ext cx="1828800" cy="1524000"/>
        </p:xfrm>
        <a:graphic>
          <a:graphicData uri="http://schemas.openxmlformats.org/presentationml/2006/ole">
            <p:oleObj spid="_x0000_s272404" name="Equation" r:id="rId3" imgW="888840" imgH="647640" progId="Equation.3">
              <p:embed/>
            </p:oleObj>
          </a:graphicData>
        </a:graphic>
      </p:graphicFrame>
      <p:sp>
        <p:nvSpPr>
          <p:cNvPr id="272405" name="Text Box 1045"/>
          <p:cNvSpPr txBox="1">
            <a:spLocks noChangeArrowheads="1"/>
          </p:cNvSpPr>
          <p:nvPr/>
        </p:nvSpPr>
        <p:spPr bwMode="auto">
          <a:xfrm>
            <a:off x="2438400" y="5715000"/>
            <a:ext cx="2743200" cy="641350"/>
          </a:xfrm>
          <a:prstGeom prst="rect">
            <a:avLst/>
          </a:prstGeom>
          <a:noFill/>
          <a:ln w="19050" algn="ctr">
            <a:noFill/>
            <a:miter lim="800000"/>
            <a:headEnd/>
            <a:tailEnd/>
          </a:ln>
          <a:effectLst/>
        </p:spPr>
        <p:txBody>
          <a:bodyPr>
            <a:spAutoFit/>
          </a:bodyPr>
          <a:lstStyle/>
          <a:p>
            <a:pPr>
              <a:spcBef>
                <a:spcPct val="50000"/>
              </a:spcBef>
            </a:pPr>
            <a:r>
              <a:rPr lang="en-US" sz="1800"/>
              <a:t>(The population must be approximately normal)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p>
            <a:r>
              <a:rPr lang="en-US"/>
              <a:t>9-</a:t>
            </a:r>
            <a:fld id="{35B9CD35-25B6-4500-B347-D55977FD5E7A}" type="slidenum">
              <a:rPr lang="en-US"/>
              <a:pPr/>
              <a:t>46</a:t>
            </a:fld>
            <a:endParaRPr lang="en-US"/>
          </a:p>
        </p:txBody>
      </p:sp>
      <p:sp>
        <p:nvSpPr>
          <p:cNvPr id="270338" name="Rectangle 2"/>
          <p:cNvSpPr>
            <a:spLocks noGrp="1" noChangeArrowheads="1"/>
          </p:cNvSpPr>
          <p:nvPr>
            <p:ph type="title"/>
          </p:nvPr>
        </p:nvSpPr>
        <p:spPr>
          <a:xfrm>
            <a:off x="1143000" y="609600"/>
            <a:ext cx="7239000" cy="762000"/>
          </a:xfrm>
        </p:spPr>
        <p:txBody>
          <a:bodyPr/>
          <a:lstStyle/>
          <a:p>
            <a:pPr>
              <a:lnSpc>
                <a:spcPct val="85000"/>
              </a:lnSpc>
            </a:pPr>
            <a:r>
              <a:rPr lang="en-US"/>
              <a:t>Hypothesis Tests for </a:t>
            </a:r>
            <a:r>
              <a:rPr lang="el-GR">
                <a:cs typeface="Arial" pitchFamily="34" charset="0"/>
              </a:rPr>
              <a:t>μ</a:t>
            </a:r>
            <a:r>
              <a:rPr lang="en-US">
                <a:cs typeface="Arial" pitchFamily="34" charset="0"/>
              </a:rPr>
              <a:t>, </a:t>
            </a:r>
            <a:br>
              <a:rPr lang="en-US">
                <a:cs typeface="Arial" pitchFamily="34" charset="0"/>
              </a:rPr>
            </a:br>
            <a:r>
              <a:rPr lang="el-GR">
                <a:cs typeface="Arial" pitchFamily="34" charset="0"/>
              </a:rPr>
              <a:t>σ</a:t>
            </a:r>
            <a:r>
              <a:rPr lang="en-US">
                <a:cs typeface="Arial" pitchFamily="34" charset="0"/>
              </a:rPr>
              <a:t> Unknown</a:t>
            </a:r>
            <a:endParaRPr lang="el-GR">
              <a:cs typeface="Arial" pitchFamily="34" charset="0"/>
            </a:endParaRPr>
          </a:p>
        </p:txBody>
      </p:sp>
      <p:sp>
        <p:nvSpPr>
          <p:cNvPr id="270339" name="Rectangle 3"/>
          <p:cNvSpPr>
            <a:spLocks noGrp="1" noChangeArrowheads="1"/>
          </p:cNvSpPr>
          <p:nvPr>
            <p:ph type="body" idx="1"/>
          </p:nvPr>
        </p:nvSpPr>
        <p:spPr>
          <a:xfrm>
            <a:off x="762000" y="1676400"/>
            <a:ext cx="8229600" cy="4648200"/>
          </a:xfrm>
        </p:spPr>
        <p:txBody>
          <a:bodyPr/>
          <a:lstStyle/>
          <a:p>
            <a:pPr marL="533400" indent="-533400">
              <a:lnSpc>
                <a:spcPct val="90000"/>
              </a:lnSpc>
              <a:spcBef>
                <a:spcPts val="600"/>
              </a:spcBef>
              <a:buSzTx/>
              <a:buFont typeface="Wingdings" pitchFamily="2" charset="2"/>
              <a:buAutoNum type="arabicPeriod"/>
            </a:pPr>
            <a:r>
              <a:rPr lang="en-US" dirty="0"/>
              <a:t>Specify the population value of interest</a:t>
            </a:r>
          </a:p>
          <a:p>
            <a:pPr marL="533400" indent="-533400">
              <a:lnSpc>
                <a:spcPct val="90000"/>
              </a:lnSpc>
              <a:spcBef>
                <a:spcPts val="600"/>
              </a:spcBef>
              <a:buSzTx/>
              <a:buFont typeface="Wingdings" pitchFamily="2" charset="2"/>
              <a:buAutoNum type="arabicPeriod"/>
            </a:pPr>
            <a:r>
              <a:rPr lang="en-US" dirty="0"/>
              <a:t>Formulate the appropriate null and alternative hypotheses</a:t>
            </a:r>
          </a:p>
          <a:p>
            <a:pPr marL="533400" indent="-533400">
              <a:lnSpc>
                <a:spcPct val="90000"/>
              </a:lnSpc>
              <a:spcBef>
                <a:spcPts val="600"/>
              </a:spcBef>
              <a:buSzTx/>
              <a:buFont typeface="Wingdings" pitchFamily="2" charset="2"/>
              <a:buAutoNum type="arabicPeriod"/>
            </a:pPr>
            <a:r>
              <a:rPr lang="en-US" dirty="0"/>
              <a:t>Specify the desired level of significance</a:t>
            </a:r>
          </a:p>
          <a:p>
            <a:pPr marL="533400" indent="-533400">
              <a:lnSpc>
                <a:spcPct val="90000"/>
              </a:lnSpc>
              <a:spcBef>
                <a:spcPts val="600"/>
              </a:spcBef>
              <a:buSzTx/>
              <a:buFont typeface="Wingdings" pitchFamily="2" charset="2"/>
              <a:buAutoNum type="arabicPeriod"/>
            </a:pPr>
            <a:r>
              <a:rPr lang="en-US" dirty="0"/>
              <a:t>Determine the rejection region </a:t>
            </a:r>
            <a:r>
              <a:rPr lang="en-US" dirty="0">
                <a:solidFill>
                  <a:schemeClr val="folHlink"/>
                </a:solidFill>
              </a:rPr>
              <a:t>(critical values are from the </a:t>
            </a:r>
            <a:r>
              <a:rPr lang="en-US" b="1" u="sng" dirty="0">
                <a:solidFill>
                  <a:schemeClr val="folHlink"/>
                </a:solidFill>
              </a:rPr>
              <a:t>t-distribution</a:t>
            </a:r>
            <a:r>
              <a:rPr lang="en-US" dirty="0">
                <a:solidFill>
                  <a:schemeClr val="folHlink"/>
                </a:solidFill>
              </a:rPr>
              <a:t> with n-1 </a:t>
            </a:r>
            <a:r>
              <a:rPr lang="en-US" dirty="0" err="1">
                <a:solidFill>
                  <a:schemeClr val="folHlink"/>
                </a:solidFill>
              </a:rPr>
              <a:t>d.f</a:t>
            </a:r>
            <a:r>
              <a:rPr lang="en-US" dirty="0">
                <a:solidFill>
                  <a:schemeClr val="folHlink"/>
                </a:solidFill>
              </a:rPr>
              <a:t>.)</a:t>
            </a:r>
          </a:p>
          <a:p>
            <a:pPr marL="533400" indent="-533400">
              <a:lnSpc>
                <a:spcPct val="90000"/>
              </a:lnSpc>
              <a:spcBef>
                <a:spcPts val="600"/>
              </a:spcBef>
              <a:buSzTx/>
              <a:buFont typeface="Wingdings" pitchFamily="2" charset="2"/>
              <a:buAutoNum type="arabicPeriod"/>
            </a:pPr>
            <a:r>
              <a:rPr lang="en-US" dirty="0"/>
              <a:t>Obtain sample evidence and compute the</a:t>
            </a:r>
            <a:r>
              <a:rPr lang="en-US" dirty="0">
                <a:solidFill>
                  <a:schemeClr val="folHlink"/>
                </a:solidFill>
              </a:rPr>
              <a:t> test statistic</a:t>
            </a:r>
          </a:p>
          <a:p>
            <a:pPr marL="533400" indent="-533400">
              <a:lnSpc>
                <a:spcPct val="90000"/>
              </a:lnSpc>
              <a:spcBef>
                <a:spcPts val="600"/>
              </a:spcBef>
              <a:buSzTx/>
              <a:buFont typeface="Wingdings" pitchFamily="2" charset="2"/>
              <a:buAutoNum type="arabicPeriod"/>
            </a:pPr>
            <a:r>
              <a:rPr lang="en-US" dirty="0"/>
              <a:t>Reach a decision and interpret the result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Copyright ©2011 Pearson Education, Inc. publishing as Prentice Hall</a:t>
            </a:r>
          </a:p>
        </p:txBody>
      </p:sp>
      <p:sp>
        <p:nvSpPr>
          <p:cNvPr id="8" name="Slide Number Placeholder 4"/>
          <p:cNvSpPr>
            <a:spLocks noGrp="1"/>
          </p:cNvSpPr>
          <p:nvPr>
            <p:ph type="sldNum" sz="quarter" idx="11"/>
          </p:nvPr>
        </p:nvSpPr>
        <p:spPr/>
        <p:txBody>
          <a:bodyPr/>
          <a:lstStyle/>
          <a:p>
            <a:r>
              <a:rPr lang="en-US"/>
              <a:t>9-</a:t>
            </a:r>
            <a:fld id="{9613A038-8BB1-4BAB-99BC-FD2F6E090F40}" type="slidenum">
              <a:rPr lang="en-US"/>
              <a:pPr/>
              <a:t>47</a:t>
            </a:fld>
            <a:endParaRPr lang="en-US"/>
          </a:p>
        </p:txBody>
      </p:sp>
      <p:sp>
        <p:nvSpPr>
          <p:cNvPr id="158722" name="Rectangle 2"/>
          <p:cNvSpPr>
            <a:spLocks noGrp="1" noChangeArrowheads="1"/>
          </p:cNvSpPr>
          <p:nvPr>
            <p:ph type="title"/>
          </p:nvPr>
        </p:nvSpPr>
        <p:spPr>
          <a:xfrm>
            <a:off x="990600" y="304800"/>
            <a:ext cx="7793038" cy="990600"/>
          </a:xfrm>
        </p:spPr>
        <p:txBody>
          <a:bodyPr/>
          <a:lstStyle/>
          <a:p>
            <a:pPr>
              <a:lnSpc>
                <a:spcPct val="85000"/>
              </a:lnSpc>
            </a:pPr>
            <a:r>
              <a:rPr lang="en-US"/>
              <a:t>Example: Two-Tail Test</a:t>
            </a:r>
            <a:br>
              <a:rPr lang="en-US"/>
            </a:br>
            <a:r>
              <a:rPr lang="en-US"/>
              <a:t>(</a:t>
            </a:r>
            <a:r>
              <a:rPr lang="en-US">
                <a:sym typeface="Symbol" pitchFamily="18" charset="2"/>
              </a:rPr>
              <a:t> Unknown)</a:t>
            </a:r>
            <a:endParaRPr lang="en-US" i="1">
              <a:sym typeface="Symbol" pitchFamily="18" charset="2"/>
            </a:endParaRPr>
          </a:p>
        </p:txBody>
      </p:sp>
      <p:sp>
        <p:nvSpPr>
          <p:cNvPr id="158723" name="Rectangle 3"/>
          <p:cNvSpPr>
            <a:spLocks noGrp="1" noChangeArrowheads="1"/>
          </p:cNvSpPr>
          <p:nvPr>
            <p:ph type="body" sz="half" idx="1"/>
          </p:nvPr>
        </p:nvSpPr>
        <p:spPr>
          <a:xfrm>
            <a:off x="533400" y="1752600"/>
            <a:ext cx="5029200" cy="4648200"/>
          </a:xfrm>
          <a:solidFill>
            <a:srgbClr val="FFFFC3"/>
          </a:solidFill>
          <a:ln w="19050">
            <a:solidFill>
              <a:schemeClr val="tx1"/>
            </a:solidFill>
          </a:ln>
        </p:spPr>
        <p:txBody>
          <a:bodyPr lIns="90488" tIns="44450" rIns="90488" bIns="44450"/>
          <a:lstStyle/>
          <a:p>
            <a:pPr>
              <a:buFont typeface="Wingdings" pitchFamily="2" charset="2"/>
              <a:buNone/>
            </a:pPr>
            <a:r>
              <a:rPr lang="en-US" sz="2300" dirty="0"/>
              <a:t>   </a:t>
            </a:r>
            <a:r>
              <a:rPr lang="en-US" sz="3200" dirty="0"/>
              <a:t>The </a:t>
            </a:r>
            <a:r>
              <a:rPr lang="en-US" sz="3200" dirty="0">
                <a:solidFill>
                  <a:srgbClr val="FF0000"/>
                </a:solidFill>
              </a:rPr>
              <a:t>average cost </a:t>
            </a:r>
            <a:r>
              <a:rPr lang="en-US" sz="3200" dirty="0"/>
              <a:t>of a hotel room in New York is said to be </a:t>
            </a:r>
            <a:r>
              <a:rPr lang="en-US" sz="3200" dirty="0">
                <a:solidFill>
                  <a:srgbClr val="FF0000"/>
                </a:solidFill>
              </a:rPr>
              <a:t>$168 </a:t>
            </a:r>
            <a:r>
              <a:rPr lang="en-US" sz="3200" dirty="0"/>
              <a:t>per night.  A </a:t>
            </a:r>
            <a:r>
              <a:rPr lang="en-US" sz="3200" dirty="0">
                <a:solidFill>
                  <a:srgbClr val="FF0000"/>
                </a:solidFill>
              </a:rPr>
              <a:t>random sample of 25</a:t>
            </a:r>
            <a:r>
              <a:rPr lang="en-US" sz="3200" dirty="0"/>
              <a:t> hotels resulted in    </a:t>
            </a:r>
            <a:r>
              <a:rPr lang="en-US" sz="3200" dirty="0">
                <a:solidFill>
                  <a:srgbClr val="FF0000"/>
                </a:solidFill>
              </a:rPr>
              <a:t>x  = $172.50  </a:t>
            </a:r>
            <a:r>
              <a:rPr lang="en-US" sz="3200" dirty="0"/>
              <a:t>and  </a:t>
            </a:r>
          </a:p>
          <a:p>
            <a:pPr>
              <a:buFont typeface="Wingdings" pitchFamily="2" charset="2"/>
              <a:buNone/>
            </a:pPr>
            <a:r>
              <a:rPr lang="en-US" sz="3200" dirty="0"/>
              <a:t>   </a:t>
            </a:r>
            <a:r>
              <a:rPr lang="en-US" sz="3200" dirty="0" smtClean="0">
                <a:solidFill>
                  <a:srgbClr val="FF0000"/>
                </a:solidFill>
              </a:rPr>
              <a:t>s </a:t>
            </a:r>
            <a:r>
              <a:rPr lang="en-US" sz="3200" dirty="0">
                <a:solidFill>
                  <a:srgbClr val="FF0000"/>
                </a:solidFill>
              </a:rPr>
              <a:t>= $15.40</a:t>
            </a:r>
            <a:r>
              <a:rPr lang="en-US" sz="3200" dirty="0"/>
              <a:t>. Test at the </a:t>
            </a:r>
          </a:p>
          <a:p>
            <a:pPr>
              <a:buFont typeface="Wingdings" pitchFamily="2" charset="2"/>
              <a:buNone/>
            </a:pPr>
            <a:r>
              <a:rPr lang="en-US" sz="3200" dirty="0"/>
              <a:t>   </a:t>
            </a:r>
            <a:r>
              <a:rPr lang="en-US" sz="3200" b="1" dirty="0">
                <a:solidFill>
                  <a:srgbClr val="FF0000"/>
                </a:solidFill>
                <a:sym typeface="Symbol" pitchFamily="18" charset="2"/>
              </a:rPr>
              <a:t></a:t>
            </a:r>
            <a:r>
              <a:rPr lang="en-US" sz="3200" dirty="0">
                <a:solidFill>
                  <a:srgbClr val="FF0000"/>
                </a:solidFill>
              </a:rPr>
              <a:t> = 0.05  </a:t>
            </a:r>
            <a:r>
              <a:rPr lang="en-US" sz="3200" dirty="0"/>
              <a:t>level</a:t>
            </a:r>
          </a:p>
          <a:p>
            <a:pPr>
              <a:buFont typeface="Wingdings" pitchFamily="2" charset="2"/>
              <a:buNone/>
            </a:pPr>
            <a:r>
              <a:rPr lang="en-US" sz="1500" dirty="0"/>
              <a:t>	(Assume the population distribution is normal)</a:t>
            </a:r>
          </a:p>
        </p:txBody>
      </p:sp>
      <p:sp>
        <p:nvSpPr>
          <p:cNvPr id="158728" name="Rectangle 8"/>
          <p:cNvSpPr>
            <a:spLocks noChangeArrowheads="1"/>
          </p:cNvSpPr>
          <p:nvPr/>
        </p:nvSpPr>
        <p:spPr bwMode="auto">
          <a:xfrm>
            <a:off x="6096000" y="4267200"/>
            <a:ext cx="2057400" cy="1047750"/>
          </a:xfrm>
          <a:prstGeom prst="rect">
            <a:avLst/>
          </a:prstGeom>
          <a:noFill/>
          <a:ln w="19050">
            <a:solidFill>
              <a:schemeClr val="tx1"/>
            </a:solidFill>
            <a:miter lim="800000"/>
            <a:headEnd/>
            <a:tailEnd/>
          </a:ln>
          <a:effectLst/>
        </p:spPr>
        <p:txBody>
          <a:bodyPr lIns="90488" tIns="44450" rIns="90488" bIns="44450">
            <a:spAutoFit/>
          </a:bodyPr>
          <a:lstStyle/>
          <a:p>
            <a:pPr algn="l" eaLnBrk="0" hangingPunct="0">
              <a:lnSpc>
                <a:spcPct val="110000"/>
              </a:lnSpc>
              <a:spcBef>
                <a:spcPct val="50000"/>
              </a:spcBef>
            </a:pPr>
            <a:r>
              <a:rPr lang="en-US" sz="2800" b="1"/>
              <a:t>H</a:t>
            </a:r>
            <a:r>
              <a:rPr lang="en-US" sz="2800" b="1" baseline="-25000"/>
              <a:t>0</a:t>
            </a:r>
            <a:r>
              <a:rPr lang="en-US" sz="2800" b="1"/>
              <a:t>:</a:t>
            </a:r>
            <a:r>
              <a:rPr lang="en-US" sz="2800" b="1">
                <a:latin typeface="Times New Roman" pitchFamily="18" charset="0"/>
              </a:rPr>
              <a:t> </a:t>
            </a:r>
            <a:r>
              <a:rPr lang="el-GR" sz="2800" b="1">
                <a:cs typeface="Arial" pitchFamily="34" charset="0"/>
              </a:rPr>
              <a:t>μ</a:t>
            </a:r>
            <a:r>
              <a:rPr lang="en-US" sz="2800" b="1">
                <a:latin typeface="Symbol" pitchFamily="18" charset="2"/>
              </a:rPr>
              <a:t> </a:t>
            </a:r>
            <a:r>
              <a:rPr lang="en-US" sz="2800" b="1"/>
              <a:t>= 168</a:t>
            </a:r>
            <a:r>
              <a:rPr lang="en-US" sz="2800" b="1">
                <a:latin typeface="Times New Roman" pitchFamily="18" charset="0"/>
              </a:rPr>
              <a:t>   </a:t>
            </a:r>
            <a:r>
              <a:rPr lang="en-US" sz="2800" b="1"/>
              <a:t>H</a:t>
            </a:r>
            <a:r>
              <a:rPr lang="en-US" sz="2800" b="1" baseline="-25000"/>
              <a:t>A</a:t>
            </a:r>
            <a:r>
              <a:rPr lang="en-US" sz="2800" b="1"/>
              <a:t>:</a:t>
            </a:r>
            <a:r>
              <a:rPr lang="en-US" sz="2800" b="1">
                <a:latin typeface="Times New Roman" pitchFamily="18" charset="0"/>
              </a:rPr>
              <a:t> </a:t>
            </a:r>
            <a:r>
              <a:rPr lang="el-GR" sz="2800" b="1">
                <a:cs typeface="Arial" pitchFamily="34" charset="0"/>
              </a:rPr>
              <a:t>μ</a:t>
            </a:r>
            <a:r>
              <a:rPr lang="en-US" sz="2800" b="1">
                <a:latin typeface="Symbol" pitchFamily="18" charset="2"/>
              </a:rPr>
              <a:t> ¹</a:t>
            </a:r>
            <a:r>
              <a:rPr lang="en-US" sz="2800" b="1">
                <a:latin typeface="Times New Roman" pitchFamily="18" charset="0"/>
              </a:rPr>
              <a:t> </a:t>
            </a:r>
            <a:r>
              <a:rPr lang="en-US" sz="2800" b="1"/>
              <a:t>168</a:t>
            </a:r>
          </a:p>
        </p:txBody>
      </p:sp>
      <p:pic>
        <p:nvPicPr>
          <p:cNvPr id="158730" name="Picture 10" descr="j0212013"/>
          <p:cNvPicPr>
            <a:picLocks noChangeAspect="1" noChangeArrowheads="1"/>
          </p:cNvPicPr>
          <p:nvPr/>
        </p:nvPicPr>
        <p:blipFill>
          <a:blip r:embed="rId2" cstate="print"/>
          <a:srcRect/>
          <a:stretch>
            <a:fillRect/>
          </a:stretch>
        </p:blipFill>
        <p:spPr bwMode="auto">
          <a:xfrm>
            <a:off x="5867400" y="1676400"/>
            <a:ext cx="2566988" cy="2187575"/>
          </a:xfrm>
          <a:prstGeom prst="rect">
            <a:avLst/>
          </a:prstGeom>
          <a:noFill/>
        </p:spPr>
      </p:pic>
      <p:sp>
        <p:nvSpPr>
          <p:cNvPr id="158733" name="Line 13"/>
          <p:cNvSpPr>
            <a:spLocks noChangeShapeType="1"/>
          </p:cNvSpPr>
          <p:nvPr/>
        </p:nvSpPr>
        <p:spPr bwMode="auto">
          <a:xfrm>
            <a:off x="990600" y="4343400"/>
            <a:ext cx="152400" cy="0"/>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TDIST and TINV</a:t>
            </a:r>
            <a:endParaRPr lang="en-US" dirty="0"/>
          </a:p>
        </p:txBody>
      </p:sp>
      <p:sp>
        <p:nvSpPr>
          <p:cNvPr id="3" name="Content Placeholder 2"/>
          <p:cNvSpPr>
            <a:spLocks noGrp="1"/>
          </p:cNvSpPr>
          <p:nvPr>
            <p:ph idx="1"/>
          </p:nvPr>
        </p:nvSpPr>
        <p:spPr/>
        <p:txBody>
          <a:bodyPr/>
          <a:lstStyle/>
          <a:p>
            <a:endParaRPr lang="en-US" dirty="0" smtClean="0"/>
          </a:p>
          <a:p>
            <a:r>
              <a:rPr lang="en-US" b="1" dirty="0" smtClean="0"/>
              <a:t>Down load and review </a:t>
            </a:r>
            <a:r>
              <a:rPr lang="en-US" b="1" u="sng" dirty="0" smtClean="0"/>
              <a:t>TDIST vs. TINV </a:t>
            </a:r>
            <a:r>
              <a:rPr lang="en-US" b="1" dirty="0" smtClean="0"/>
              <a:t>file on the class website</a:t>
            </a:r>
          </a:p>
          <a:p>
            <a:endParaRPr lang="en-US" dirty="0"/>
          </a:p>
        </p:txBody>
      </p:sp>
      <p:sp>
        <p:nvSpPr>
          <p:cNvPr id="4" name="Footer Placeholder 3"/>
          <p:cNvSpPr>
            <a:spLocks noGrp="1"/>
          </p:cNvSpPr>
          <p:nvPr>
            <p:ph type="ftr" sz="quarter" idx="10"/>
          </p:nvPr>
        </p:nvSpPr>
        <p:spPr/>
        <p:txBody>
          <a:bodyPr/>
          <a:lstStyle/>
          <a:p>
            <a:r>
              <a:rPr lang="en-US" smtClean="0"/>
              <a:t>Copyright ©2011 Pearson Education, Inc. publishing as Prentice Hall</a:t>
            </a:r>
            <a:endParaRPr lang="en-US"/>
          </a:p>
        </p:txBody>
      </p:sp>
      <p:sp>
        <p:nvSpPr>
          <p:cNvPr id="5" name="Slide Number Placeholder 4"/>
          <p:cNvSpPr>
            <a:spLocks noGrp="1"/>
          </p:cNvSpPr>
          <p:nvPr>
            <p:ph type="sldNum" sz="quarter" idx="11"/>
          </p:nvPr>
        </p:nvSpPr>
        <p:spPr/>
        <p:txBody>
          <a:bodyPr/>
          <a:lstStyle/>
          <a:p>
            <a:r>
              <a:rPr lang="en-US" smtClean="0"/>
              <a:t>9-</a:t>
            </a:r>
            <a:fld id="{69F4F5DA-B92F-4B2B-B438-A98850D6A23A}"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3"/>
          <p:cNvSpPr>
            <a:spLocks noGrp="1"/>
          </p:cNvSpPr>
          <p:nvPr>
            <p:ph type="ftr" sz="quarter" idx="10"/>
          </p:nvPr>
        </p:nvSpPr>
        <p:spPr/>
        <p:txBody>
          <a:bodyPr/>
          <a:lstStyle/>
          <a:p>
            <a:r>
              <a:rPr lang="en-US"/>
              <a:t>Copyright ©2011 Pearson Education, Inc. publishing as Prentice Hall</a:t>
            </a:r>
          </a:p>
        </p:txBody>
      </p:sp>
      <p:sp>
        <p:nvSpPr>
          <p:cNvPr id="40" name="Slide Number Placeholder 4"/>
          <p:cNvSpPr>
            <a:spLocks noGrp="1"/>
          </p:cNvSpPr>
          <p:nvPr>
            <p:ph type="sldNum" sz="quarter" idx="11"/>
          </p:nvPr>
        </p:nvSpPr>
        <p:spPr/>
        <p:txBody>
          <a:bodyPr/>
          <a:lstStyle/>
          <a:p>
            <a:r>
              <a:rPr lang="en-US"/>
              <a:t>9-</a:t>
            </a:r>
            <a:fld id="{CAA089C2-B6CC-49DB-829A-1801E24AFE33}" type="slidenum">
              <a:rPr lang="en-US"/>
              <a:pPr/>
              <a:t>49</a:t>
            </a:fld>
            <a:endParaRPr lang="en-US"/>
          </a:p>
        </p:txBody>
      </p:sp>
      <p:sp>
        <p:nvSpPr>
          <p:cNvPr id="223296" name="Line 1088"/>
          <p:cNvSpPr>
            <a:spLocks noChangeShapeType="1"/>
          </p:cNvSpPr>
          <p:nvPr/>
        </p:nvSpPr>
        <p:spPr bwMode="auto">
          <a:xfrm flipV="1">
            <a:off x="3200400" y="4953000"/>
            <a:ext cx="304800" cy="1524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23300" name="Rectangle 1092"/>
          <p:cNvSpPr>
            <a:spLocks noChangeArrowheads="1"/>
          </p:cNvSpPr>
          <p:nvPr/>
        </p:nvSpPr>
        <p:spPr bwMode="auto">
          <a:xfrm>
            <a:off x="7467600" y="4648200"/>
            <a:ext cx="609600" cy="381000"/>
          </a:xfrm>
          <a:prstGeom prst="rect">
            <a:avLst/>
          </a:prstGeom>
          <a:solidFill>
            <a:srgbClr val="B5D7F9"/>
          </a:solidFill>
          <a:ln w="19050" algn="ctr">
            <a:noFill/>
            <a:miter lim="800000"/>
            <a:headEnd/>
            <a:tailEnd/>
          </a:ln>
          <a:effectLst/>
        </p:spPr>
        <p:txBody>
          <a:bodyPr wrap="none" anchor="ctr"/>
          <a:lstStyle/>
          <a:p>
            <a:endParaRPr lang="en-US"/>
          </a:p>
        </p:txBody>
      </p:sp>
      <p:sp>
        <p:nvSpPr>
          <p:cNvPr id="223298" name="Rectangle 1090"/>
          <p:cNvSpPr>
            <a:spLocks noChangeArrowheads="1"/>
          </p:cNvSpPr>
          <p:nvPr/>
        </p:nvSpPr>
        <p:spPr bwMode="auto">
          <a:xfrm>
            <a:off x="7467600" y="3873500"/>
            <a:ext cx="990600" cy="228600"/>
          </a:xfrm>
          <a:prstGeom prst="rect">
            <a:avLst/>
          </a:prstGeom>
          <a:solidFill>
            <a:srgbClr val="FDDBE4"/>
          </a:solidFill>
          <a:ln w="9525">
            <a:noFill/>
            <a:miter lim="800000"/>
            <a:headEnd/>
            <a:tailEnd/>
          </a:ln>
          <a:effectLst/>
        </p:spPr>
        <p:txBody>
          <a:bodyPr wrap="none" anchor="ctr"/>
          <a:lstStyle/>
          <a:p>
            <a:endParaRPr lang="en-US"/>
          </a:p>
        </p:txBody>
      </p:sp>
      <p:sp>
        <p:nvSpPr>
          <p:cNvPr id="223297" name="Rectangle 1089"/>
          <p:cNvSpPr>
            <a:spLocks noChangeArrowheads="1"/>
          </p:cNvSpPr>
          <p:nvPr/>
        </p:nvSpPr>
        <p:spPr bwMode="auto">
          <a:xfrm>
            <a:off x="4343400" y="3873500"/>
            <a:ext cx="1066800" cy="228600"/>
          </a:xfrm>
          <a:prstGeom prst="rect">
            <a:avLst/>
          </a:prstGeom>
          <a:solidFill>
            <a:srgbClr val="FDDBE4"/>
          </a:solidFill>
          <a:ln w="9525">
            <a:noFill/>
            <a:miter lim="800000"/>
            <a:headEnd/>
            <a:tailEnd/>
          </a:ln>
          <a:effectLst/>
        </p:spPr>
        <p:txBody>
          <a:bodyPr wrap="none" anchor="ctr"/>
          <a:lstStyle/>
          <a:p>
            <a:endParaRPr lang="en-US"/>
          </a:p>
        </p:txBody>
      </p:sp>
      <p:sp>
        <p:nvSpPr>
          <p:cNvPr id="223236" name="Rectangle 1028"/>
          <p:cNvSpPr>
            <a:spLocks noChangeArrowheads="1"/>
          </p:cNvSpPr>
          <p:nvPr/>
        </p:nvSpPr>
        <p:spPr bwMode="auto">
          <a:xfrm>
            <a:off x="533400" y="4724400"/>
            <a:ext cx="2667000" cy="762000"/>
          </a:xfrm>
          <a:prstGeom prst="rect">
            <a:avLst/>
          </a:prstGeom>
          <a:solidFill>
            <a:srgbClr val="E4E4F8"/>
          </a:solidFill>
          <a:ln w="9525">
            <a:noFill/>
            <a:miter lim="800000"/>
            <a:headEnd/>
            <a:tailEnd/>
          </a:ln>
          <a:effectLst/>
        </p:spPr>
        <p:txBody>
          <a:bodyPr wrap="none" anchor="ctr"/>
          <a:lstStyle/>
          <a:p>
            <a:endParaRPr lang="en-US"/>
          </a:p>
        </p:txBody>
      </p:sp>
      <p:sp>
        <p:nvSpPr>
          <p:cNvPr id="223238" name="Rectangle 1030"/>
          <p:cNvSpPr>
            <a:spLocks noChangeArrowheads="1"/>
          </p:cNvSpPr>
          <p:nvPr/>
        </p:nvSpPr>
        <p:spPr bwMode="auto">
          <a:xfrm>
            <a:off x="609600" y="3810000"/>
            <a:ext cx="2286000" cy="838200"/>
          </a:xfrm>
          <a:prstGeom prst="rect">
            <a:avLst/>
          </a:prstGeom>
          <a:solidFill>
            <a:srgbClr val="FDDBE4"/>
          </a:solidFill>
          <a:ln w="9525">
            <a:noFill/>
            <a:miter lim="800000"/>
            <a:headEnd/>
            <a:tailEnd/>
          </a:ln>
          <a:effectLst/>
        </p:spPr>
        <p:txBody>
          <a:bodyPr wrap="none" anchor="ctr"/>
          <a:lstStyle/>
          <a:p>
            <a:endParaRPr lang="en-US"/>
          </a:p>
        </p:txBody>
      </p:sp>
      <p:sp>
        <p:nvSpPr>
          <p:cNvPr id="223239" name="Rectangle 1031"/>
          <p:cNvSpPr>
            <a:spLocks noGrp="1" noChangeArrowheads="1"/>
          </p:cNvSpPr>
          <p:nvPr>
            <p:ph type="body" sz="half" idx="1"/>
          </p:nvPr>
        </p:nvSpPr>
        <p:spPr>
          <a:xfrm>
            <a:off x="228600" y="2895600"/>
            <a:ext cx="3124200" cy="3048000"/>
          </a:xfrm>
          <a:noFill/>
          <a:ln/>
        </p:spPr>
        <p:txBody>
          <a:bodyPr lIns="90488" tIns="44450" rIns="90488" bIns="44450"/>
          <a:lstStyle/>
          <a:p>
            <a:pPr>
              <a:lnSpc>
                <a:spcPct val="85000"/>
              </a:lnSpc>
              <a:spcBef>
                <a:spcPct val="35000"/>
              </a:spcBef>
              <a:buSzTx/>
              <a:buFont typeface="Wingdings" pitchFamily="2" charset="2"/>
              <a:buChar char="§"/>
            </a:pPr>
            <a:r>
              <a:rPr lang="en-US" sz="2400" b="1" dirty="0">
                <a:latin typeface="Symbol" pitchFamily="18" charset="2"/>
              </a:rPr>
              <a:t>a </a:t>
            </a:r>
            <a:r>
              <a:rPr lang="en-US" sz="2400" dirty="0"/>
              <a:t>= </a:t>
            </a:r>
            <a:r>
              <a:rPr lang="en-US" sz="2400" b="1" dirty="0"/>
              <a:t>0.05</a:t>
            </a:r>
          </a:p>
          <a:p>
            <a:pPr>
              <a:lnSpc>
                <a:spcPct val="85000"/>
              </a:lnSpc>
              <a:spcBef>
                <a:spcPct val="35000"/>
              </a:spcBef>
              <a:buSzTx/>
              <a:buFont typeface="Wingdings" pitchFamily="2" charset="2"/>
              <a:buChar char="§"/>
            </a:pPr>
            <a:r>
              <a:rPr lang="en-US" sz="2400" b="1" dirty="0"/>
              <a:t>n</a:t>
            </a:r>
            <a:r>
              <a:rPr lang="en-US" sz="2400" b="1" i="1" dirty="0"/>
              <a:t> </a:t>
            </a:r>
            <a:r>
              <a:rPr lang="en-US" sz="2400" b="1" dirty="0"/>
              <a:t>= 25</a:t>
            </a:r>
          </a:p>
          <a:p>
            <a:pPr>
              <a:lnSpc>
                <a:spcPct val="85000"/>
              </a:lnSpc>
              <a:spcBef>
                <a:spcPct val="35000"/>
              </a:spcBef>
              <a:buSzTx/>
              <a:buFont typeface="Wingdings" pitchFamily="2" charset="2"/>
              <a:buChar char="§"/>
            </a:pPr>
            <a:r>
              <a:rPr lang="en-US" sz="2400" b="1" dirty="0"/>
              <a:t>Critical Values: </a:t>
            </a:r>
          </a:p>
          <a:p>
            <a:pPr>
              <a:lnSpc>
                <a:spcPct val="85000"/>
              </a:lnSpc>
              <a:spcBef>
                <a:spcPct val="35000"/>
              </a:spcBef>
              <a:buFont typeface="Wingdings" pitchFamily="2" charset="2"/>
              <a:buNone/>
            </a:pPr>
            <a:r>
              <a:rPr lang="en-US" sz="2400" b="1" dirty="0"/>
              <a:t>     t</a:t>
            </a:r>
            <a:r>
              <a:rPr lang="en-US" sz="2400" b="1" baseline="-25000" dirty="0"/>
              <a:t>24 </a:t>
            </a:r>
            <a:r>
              <a:rPr lang="en-US" sz="2400" b="1" dirty="0"/>
              <a:t>= ± 2.0639 </a:t>
            </a:r>
          </a:p>
          <a:p>
            <a:pPr>
              <a:lnSpc>
                <a:spcPct val="85000"/>
              </a:lnSpc>
              <a:spcBef>
                <a:spcPct val="35000"/>
              </a:spcBef>
            </a:pPr>
            <a:r>
              <a:rPr lang="en-US" sz="2400" b="1" dirty="0">
                <a:sym typeface="Symbol" pitchFamily="18" charset="2"/>
              </a:rPr>
              <a:t> is unknown, so </a:t>
            </a:r>
          </a:p>
          <a:p>
            <a:pPr>
              <a:lnSpc>
                <a:spcPct val="85000"/>
              </a:lnSpc>
              <a:spcBef>
                <a:spcPct val="35000"/>
              </a:spcBef>
              <a:buSzTx/>
              <a:buFont typeface="Wingdings" pitchFamily="2" charset="2"/>
              <a:buNone/>
            </a:pPr>
            <a:r>
              <a:rPr lang="en-US" sz="2400" b="1" dirty="0">
                <a:sym typeface="Symbol" pitchFamily="18" charset="2"/>
              </a:rPr>
              <a:t>    use a </a:t>
            </a:r>
            <a:r>
              <a:rPr lang="en-US" sz="2400" b="1" dirty="0">
                <a:solidFill>
                  <a:schemeClr val="hlink"/>
                </a:solidFill>
                <a:sym typeface="Symbol" pitchFamily="18" charset="2"/>
              </a:rPr>
              <a:t>t statistic</a:t>
            </a:r>
          </a:p>
        </p:txBody>
      </p:sp>
      <p:sp>
        <p:nvSpPr>
          <p:cNvPr id="223240" name="Rectangle 1032"/>
          <p:cNvSpPr>
            <a:spLocks noGrp="1" noChangeArrowheads="1"/>
          </p:cNvSpPr>
          <p:nvPr>
            <p:ph type="title"/>
          </p:nvPr>
        </p:nvSpPr>
        <p:spPr>
          <a:xfrm>
            <a:off x="1274763" y="381000"/>
            <a:ext cx="7793037" cy="762000"/>
          </a:xfrm>
        </p:spPr>
        <p:txBody>
          <a:bodyPr/>
          <a:lstStyle/>
          <a:p>
            <a:pPr>
              <a:lnSpc>
                <a:spcPct val="110000"/>
              </a:lnSpc>
            </a:pPr>
            <a:r>
              <a:rPr lang="en-US"/>
              <a:t>Example Solution: Two-Tail Test</a:t>
            </a:r>
          </a:p>
        </p:txBody>
      </p:sp>
      <p:sp>
        <p:nvSpPr>
          <p:cNvPr id="223244" name="Rectangle 1036"/>
          <p:cNvSpPr>
            <a:spLocks noChangeArrowheads="1"/>
          </p:cNvSpPr>
          <p:nvPr/>
        </p:nvSpPr>
        <p:spPr bwMode="auto">
          <a:xfrm>
            <a:off x="3276600" y="5638800"/>
            <a:ext cx="5562600" cy="708025"/>
          </a:xfrm>
          <a:prstGeom prst="rect">
            <a:avLst/>
          </a:prstGeom>
          <a:solidFill>
            <a:srgbClr val="FFFFC3"/>
          </a:solidFill>
          <a:ln w="9525">
            <a:solidFill>
              <a:schemeClr val="tx1"/>
            </a:solidFill>
            <a:miter lim="800000"/>
            <a:headEnd/>
            <a:tailEnd/>
          </a:ln>
          <a:effectLst/>
        </p:spPr>
        <p:txBody>
          <a:bodyPr lIns="90488" tIns="44450" rIns="90488" bIns="44450">
            <a:spAutoFit/>
          </a:bodyPr>
          <a:lstStyle/>
          <a:p>
            <a:pPr eaLnBrk="0" hangingPunct="0">
              <a:spcBef>
                <a:spcPct val="50000"/>
              </a:spcBef>
            </a:pPr>
            <a:r>
              <a:rPr lang="en-US" sz="2000" b="1"/>
              <a:t>Do not reject H</a:t>
            </a:r>
            <a:r>
              <a:rPr lang="en-US" sz="2000" b="1" baseline="-25000"/>
              <a:t>0</a:t>
            </a:r>
            <a:r>
              <a:rPr lang="en-US" sz="2000" b="1"/>
              <a:t>:</a:t>
            </a:r>
            <a:r>
              <a:rPr lang="en-US" sz="2000"/>
              <a:t> not sufficient evidence that true mean cost is different than $168</a:t>
            </a:r>
          </a:p>
        </p:txBody>
      </p:sp>
      <p:sp>
        <p:nvSpPr>
          <p:cNvPr id="223267" name="Text Box 1059"/>
          <p:cNvSpPr txBox="1">
            <a:spLocks noChangeArrowheads="1"/>
          </p:cNvSpPr>
          <p:nvPr/>
        </p:nvSpPr>
        <p:spPr bwMode="auto">
          <a:xfrm>
            <a:off x="7924800" y="3276600"/>
            <a:ext cx="990600" cy="304800"/>
          </a:xfrm>
          <a:prstGeom prst="rect">
            <a:avLst/>
          </a:prstGeom>
          <a:solidFill>
            <a:srgbClr val="FAFEB4"/>
          </a:solidFill>
          <a:ln w="19050" algn="ctr">
            <a:noFill/>
            <a:miter lim="800000"/>
            <a:headEnd/>
            <a:tailEnd/>
          </a:ln>
          <a:effectLst/>
        </p:spPr>
        <p:txBody>
          <a:bodyPr>
            <a:spAutoFit/>
          </a:bodyPr>
          <a:lstStyle/>
          <a:p>
            <a:pPr>
              <a:spcBef>
                <a:spcPct val="50000"/>
              </a:spcBef>
            </a:pPr>
            <a:r>
              <a:rPr lang="en-US" sz="1400"/>
              <a:t>Reject H</a:t>
            </a:r>
            <a:r>
              <a:rPr lang="en-US" sz="1400" baseline="-25000"/>
              <a:t>0</a:t>
            </a:r>
          </a:p>
        </p:txBody>
      </p:sp>
      <p:sp>
        <p:nvSpPr>
          <p:cNvPr id="223268" name="Text Box 1060"/>
          <p:cNvSpPr txBox="1">
            <a:spLocks noChangeArrowheads="1"/>
          </p:cNvSpPr>
          <p:nvPr/>
        </p:nvSpPr>
        <p:spPr bwMode="auto">
          <a:xfrm>
            <a:off x="3733800" y="3276600"/>
            <a:ext cx="990600" cy="304800"/>
          </a:xfrm>
          <a:prstGeom prst="rect">
            <a:avLst/>
          </a:prstGeom>
          <a:solidFill>
            <a:srgbClr val="FAFEB4"/>
          </a:solidFill>
          <a:ln w="19050" algn="ctr">
            <a:noFill/>
            <a:miter lim="800000"/>
            <a:headEnd/>
            <a:tailEnd/>
          </a:ln>
          <a:effectLst/>
        </p:spPr>
        <p:txBody>
          <a:bodyPr>
            <a:spAutoFit/>
          </a:bodyPr>
          <a:lstStyle/>
          <a:p>
            <a:pPr>
              <a:spcBef>
                <a:spcPct val="50000"/>
              </a:spcBef>
            </a:pPr>
            <a:r>
              <a:rPr lang="en-US" sz="1400"/>
              <a:t>Reject H</a:t>
            </a:r>
            <a:r>
              <a:rPr lang="en-US" sz="1400" baseline="-25000"/>
              <a:t>0</a:t>
            </a:r>
          </a:p>
        </p:txBody>
      </p:sp>
      <p:sp>
        <p:nvSpPr>
          <p:cNvPr id="223269" name="Freeform 1061"/>
          <p:cNvSpPr>
            <a:spLocks/>
          </p:cNvSpPr>
          <p:nvPr/>
        </p:nvSpPr>
        <p:spPr bwMode="auto">
          <a:xfrm flipH="1">
            <a:off x="7848600" y="2819400"/>
            <a:ext cx="842963" cy="228600"/>
          </a:xfrm>
          <a:custGeom>
            <a:avLst/>
            <a:gdLst/>
            <a:ahLst/>
            <a:cxnLst>
              <a:cxn ang="0">
                <a:pos x="9" y="177"/>
              </a:cxn>
              <a:cxn ang="0">
                <a:pos x="0" y="132"/>
              </a:cxn>
              <a:cxn ang="0">
                <a:pos x="258" y="114"/>
              </a:cxn>
              <a:cxn ang="0">
                <a:pos x="423" y="66"/>
              </a:cxn>
              <a:cxn ang="0">
                <a:pos x="504" y="48"/>
              </a:cxn>
              <a:cxn ang="0">
                <a:pos x="582" y="0"/>
              </a:cxn>
              <a:cxn ang="0">
                <a:pos x="582" y="183"/>
              </a:cxn>
              <a:cxn ang="0">
                <a:pos x="9" y="182"/>
              </a:cxn>
              <a:cxn ang="0">
                <a:pos x="9" y="177"/>
              </a:cxn>
            </a:cxnLst>
            <a:rect l="0" t="0" r="r" b="b"/>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23270" name="Freeform 1062"/>
          <p:cNvSpPr>
            <a:spLocks/>
          </p:cNvSpPr>
          <p:nvPr/>
        </p:nvSpPr>
        <p:spPr bwMode="auto">
          <a:xfrm>
            <a:off x="3962400" y="2819400"/>
            <a:ext cx="833438" cy="228600"/>
          </a:xfrm>
          <a:custGeom>
            <a:avLst/>
            <a:gdLst/>
            <a:ahLst/>
            <a:cxnLst>
              <a:cxn ang="0">
                <a:pos x="9" y="177"/>
              </a:cxn>
              <a:cxn ang="0">
                <a:pos x="0" y="132"/>
              </a:cxn>
              <a:cxn ang="0">
                <a:pos x="258" y="114"/>
              </a:cxn>
              <a:cxn ang="0">
                <a:pos x="423" y="66"/>
              </a:cxn>
              <a:cxn ang="0">
                <a:pos x="504" y="48"/>
              </a:cxn>
              <a:cxn ang="0">
                <a:pos x="582" y="0"/>
              </a:cxn>
              <a:cxn ang="0">
                <a:pos x="582" y="183"/>
              </a:cxn>
              <a:cxn ang="0">
                <a:pos x="9" y="182"/>
              </a:cxn>
              <a:cxn ang="0">
                <a:pos x="9" y="177"/>
              </a:cxn>
            </a:cxnLst>
            <a:rect l="0" t="0" r="r" b="b"/>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23271" name="Freeform 1063"/>
          <p:cNvSpPr>
            <a:spLocks/>
          </p:cNvSpPr>
          <p:nvPr/>
        </p:nvSpPr>
        <p:spPr bwMode="auto">
          <a:xfrm>
            <a:off x="4038600" y="16764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23272" name="Freeform 1064"/>
          <p:cNvSpPr>
            <a:spLocks/>
          </p:cNvSpPr>
          <p:nvPr/>
        </p:nvSpPr>
        <p:spPr bwMode="auto">
          <a:xfrm>
            <a:off x="6400800" y="16764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23273" name="Line 1065"/>
          <p:cNvSpPr>
            <a:spLocks noChangeShapeType="1"/>
          </p:cNvSpPr>
          <p:nvPr/>
        </p:nvSpPr>
        <p:spPr bwMode="auto">
          <a:xfrm>
            <a:off x="3810000" y="30480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23274" name="Line 1066"/>
          <p:cNvSpPr>
            <a:spLocks noChangeShapeType="1"/>
          </p:cNvSpPr>
          <p:nvPr/>
        </p:nvSpPr>
        <p:spPr bwMode="auto">
          <a:xfrm>
            <a:off x="4114800" y="2514600"/>
            <a:ext cx="457200" cy="4572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23275" name="Rectangle 1067"/>
          <p:cNvSpPr>
            <a:spLocks noChangeArrowheads="1"/>
          </p:cNvSpPr>
          <p:nvPr/>
        </p:nvSpPr>
        <p:spPr bwMode="auto">
          <a:xfrm flipH="1">
            <a:off x="3352800" y="2133600"/>
            <a:ext cx="13716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a:latin typeface="Symbol" pitchFamily="18" charset="2"/>
              </a:rPr>
              <a:t>a</a:t>
            </a:r>
            <a:r>
              <a:rPr lang="en-US" sz="2000"/>
              <a:t>/2=0.025</a:t>
            </a:r>
          </a:p>
        </p:txBody>
      </p:sp>
      <p:sp>
        <p:nvSpPr>
          <p:cNvPr id="223276" name="Line 1068"/>
          <p:cNvSpPr>
            <a:spLocks noChangeShapeType="1"/>
          </p:cNvSpPr>
          <p:nvPr/>
        </p:nvSpPr>
        <p:spPr bwMode="auto">
          <a:xfrm>
            <a:off x="6400800" y="1676400"/>
            <a:ext cx="0" cy="1371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223277" name="Line 1069"/>
          <p:cNvSpPr>
            <a:spLocks noChangeShapeType="1"/>
          </p:cNvSpPr>
          <p:nvPr/>
        </p:nvSpPr>
        <p:spPr bwMode="auto">
          <a:xfrm>
            <a:off x="4800600" y="3124200"/>
            <a:ext cx="0" cy="304800"/>
          </a:xfrm>
          <a:prstGeom prst="line">
            <a:avLst/>
          </a:prstGeom>
          <a:noFill/>
          <a:ln w="19050">
            <a:solidFill>
              <a:schemeClr val="tx1"/>
            </a:solidFill>
            <a:round/>
            <a:headEnd/>
            <a:tailEnd/>
          </a:ln>
          <a:effectLst/>
        </p:spPr>
        <p:txBody>
          <a:bodyPr wrap="none" anchor="ctr"/>
          <a:lstStyle/>
          <a:p>
            <a:endParaRPr lang="en-US"/>
          </a:p>
        </p:txBody>
      </p:sp>
      <p:sp>
        <p:nvSpPr>
          <p:cNvPr id="223278" name="Text Box 1070"/>
          <p:cNvSpPr txBox="1">
            <a:spLocks noChangeArrowheads="1"/>
          </p:cNvSpPr>
          <p:nvPr/>
        </p:nvSpPr>
        <p:spPr bwMode="auto">
          <a:xfrm>
            <a:off x="4572000" y="3429000"/>
            <a:ext cx="685800" cy="396875"/>
          </a:xfrm>
          <a:prstGeom prst="rect">
            <a:avLst/>
          </a:prstGeom>
          <a:noFill/>
          <a:ln w="19050" algn="ctr">
            <a:noFill/>
            <a:miter lim="800000"/>
            <a:headEnd/>
            <a:tailEnd/>
          </a:ln>
          <a:effectLst/>
        </p:spPr>
        <p:txBody>
          <a:bodyPr>
            <a:spAutoFit/>
          </a:bodyPr>
          <a:lstStyle/>
          <a:p>
            <a:pPr>
              <a:spcBef>
                <a:spcPct val="50000"/>
              </a:spcBef>
            </a:pPr>
            <a:r>
              <a:rPr lang="en-US" sz="2000"/>
              <a:t>-t</a:t>
            </a:r>
            <a:r>
              <a:rPr lang="el-GR" sz="2000" baseline="-25000">
                <a:cs typeface="Arial" pitchFamily="34" charset="0"/>
              </a:rPr>
              <a:t>α</a:t>
            </a:r>
            <a:r>
              <a:rPr lang="en-US" sz="2000" baseline="-25000">
                <a:cs typeface="Arial" pitchFamily="34" charset="0"/>
              </a:rPr>
              <a:t>/2</a:t>
            </a:r>
            <a:endParaRPr lang="el-GR" sz="2000" baseline="-25000">
              <a:cs typeface="Arial" pitchFamily="34" charset="0"/>
            </a:endParaRPr>
          </a:p>
        </p:txBody>
      </p:sp>
      <p:sp>
        <p:nvSpPr>
          <p:cNvPr id="223279" name="Line 1071"/>
          <p:cNvSpPr>
            <a:spLocks noChangeShapeType="1"/>
          </p:cNvSpPr>
          <p:nvPr/>
        </p:nvSpPr>
        <p:spPr bwMode="auto">
          <a:xfrm>
            <a:off x="4800600" y="3276600"/>
            <a:ext cx="3048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23280" name="Text Box 1072"/>
          <p:cNvSpPr txBox="1">
            <a:spLocks noChangeArrowheads="1"/>
          </p:cNvSpPr>
          <p:nvPr/>
        </p:nvSpPr>
        <p:spPr bwMode="auto">
          <a:xfrm>
            <a:off x="5638800" y="3276600"/>
            <a:ext cx="1524000" cy="304800"/>
          </a:xfrm>
          <a:prstGeom prst="rect">
            <a:avLst/>
          </a:prstGeom>
          <a:noFill/>
          <a:ln w="19050" algn="ctr">
            <a:noFill/>
            <a:miter lim="800000"/>
            <a:headEnd/>
            <a:tailEnd/>
          </a:ln>
          <a:effectLst/>
        </p:spPr>
        <p:txBody>
          <a:bodyPr>
            <a:spAutoFit/>
          </a:bodyPr>
          <a:lstStyle/>
          <a:p>
            <a:pPr>
              <a:spcBef>
                <a:spcPct val="50000"/>
              </a:spcBef>
            </a:pPr>
            <a:r>
              <a:rPr lang="en-US" sz="1400"/>
              <a:t>Do not reject H</a:t>
            </a:r>
            <a:r>
              <a:rPr lang="en-US" sz="1400" baseline="-25000"/>
              <a:t>0</a:t>
            </a:r>
          </a:p>
        </p:txBody>
      </p:sp>
      <p:sp>
        <p:nvSpPr>
          <p:cNvPr id="223282" name="Line 1074"/>
          <p:cNvSpPr>
            <a:spLocks noChangeShapeType="1"/>
          </p:cNvSpPr>
          <p:nvPr/>
        </p:nvSpPr>
        <p:spPr bwMode="auto">
          <a:xfrm>
            <a:off x="3657600" y="3276600"/>
            <a:ext cx="1143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23283" name="Text Box 1075"/>
          <p:cNvSpPr txBox="1">
            <a:spLocks noChangeArrowheads="1"/>
          </p:cNvSpPr>
          <p:nvPr/>
        </p:nvSpPr>
        <p:spPr bwMode="auto">
          <a:xfrm>
            <a:off x="6172200" y="3505200"/>
            <a:ext cx="457200" cy="366713"/>
          </a:xfrm>
          <a:prstGeom prst="rect">
            <a:avLst/>
          </a:prstGeom>
          <a:noFill/>
          <a:ln w="19050" algn="ctr">
            <a:noFill/>
            <a:miter lim="800000"/>
            <a:headEnd/>
            <a:tailEnd/>
          </a:ln>
          <a:effectLst/>
        </p:spPr>
        <p:txBody>
          <a:bodyPr>
            <a:spAutoFit/>
          </a:bodyPr>
          <a:lstStyle/>
          <a:p>
            <a:pPr>
              <a:spcBef>
                <a:spcPct val="50000"/>
              </a:spcBef>
            </a:pPr>
            <a:r>
              <a:rPr lang="en-US" sz="1800"/>
              <a:t>0</a:t>
            </a:r>
            <a:endParaRPr lang="el-GR" sz="1800" baseline="-25000">
              <a:cs typeface="Arial" pitchFamily="34" charset="0"/>
            </a:endParaRPr>
          </a:p>
        </p:txBody>
      </p:sp>
      <p:sp>
        <p:nvSpPr>
          <p:cNvPr id="223284" name="Text Box 1076"/>
          <p:cNvSpPr txBox="1">
            <a:spLocks noChangeArrowheads="1"/>
          </p:cNvSpPr>
          <p:nvPr/>
        </p:nvSpPr>
        <p:spPr bwMode="auto">
          <a:xfrm>
            <a:off x="7620000" y="3413125"/>
            <a:ext cx="609600" cy="396875"/>
          </a:xfrm>
          <a:prstGeom prst="rect">
            <a:avLst/>
          </a:prstGeom>
          <a:noFill/>
          <a:ln w="19050" algn="ctr">
            <a:noFill/>
            <a:miter lim="800000"/>
            <a:headEnd/>
            <a:tailEnd/>
          </a:ln>
          <a:effectLst/>
        </p:spPr>
        <p:txBody>
          <a:bodyPr>
            <a:spAutoFit/>
          </a:bodyPr>
          <a:lstStyle/>
          <a:p>
            <a:pPr>
              <a:spcBef>
                <a:spcPct val="50000"/>
              </a:spcBef>
            </a:pPr>
            <a:r>
              <a:rPr lang="en-US" sz="2000"/>
              <a:t>t</a:t>
            </a:r>
            <a:r>
              <a:rPr lang="el-GR" sz="2000" baseline="-25000">
                <a:cs typeface="Arial" pitchFamily="34" charset="0"/>
              </a:rPr>
              <a:t>α</a:t>
            </a:r>
            <a:r>
              <a:rPr lang="en-US" sz="2000" baseline="-25000">
                <a:cs typeface="Arial" pitchFamily="34" charset="0"/>
              </a:rPr>
              <a:t>/2</a:t>
            </a:r>
            <a:endParaRPr lang="el-GR" sz="2000" baseline="-25000">
              <a:cs typeface="Arial" pitchFamily="34" charset="0"/>
            </a:endParaRPr>
          </a:p>
        </p:txBody>
      </p:sp>
      <p:sp>
        <p:nvSpPr>
          <p:cNvPr id="223286" name="Line 1078"/>
          <p:cNvSpPr>
            <a:spLocks noChangeShapeType="1"/>
          </p:cNvSpPr>
          <p:nvPr/>
        </p:nvSpPr>
        <p:spPr bwMode="auto">
          <a:xfrm>
            <a:off x="7848600" y="3124200"/>
            <a:ext cx="0" cy="304800"/>
          </a:xfrm>
          <a:prstGeom prst="line">
            <a:avLst/>
          </a:prstGeom>
          <a:noFill/>
          <a:ln w="19050">
            <a:solidFill>
              <a:schemeClr val="tx1"/>
            </a:solidFill>
            <a:round/>
            <a:headEnd/>
            <a:tailEnd/>
          </a:ln>
          <a:effectLst/>
        </p:spPr>
        <p:txBody>
          <a:bodyPr wrap="none" anchor="ctr"/>
          <a:lstStyle/>
          <a:p>
            <a:endParaRPr lang="en-US"/>
          </a:p>
        </p:txBody>
      </p:sp>
      <p:sp>
        <p:nvSpPr>
          <p:cNvPr id="223287" name="Line 1079"/>
          <p:cNvSpPr>
            <a:spLocks noChangeShapeType="1"/>
          </p:cNvSpPr>
          <p:nvPr/>
        </p:nvSpPr>
        <p:spPr bwMode="auto">
          <a:xfrm>
            <a:off x="7848600" y="3276600"/>
            <a:ext cx="1143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23289" name="Line 1081"/>
          <p:cNvSpPr>
            <a:spLocks noChangeShapeType="1"/>
          </p:cNvSpPr>
          <p:nvPr/>
        </p:nvSpPr>
        <p:spPr bwMode="auto">
          <a:xfrm flipH="1">
            <a:off x="8001000" y="2514600"/>
            <a:ext cx="304800" cy="4572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23290" name="Rectangle 1082"/>
          <p:cNvSpPr>
            <a:spLocks noChangeArrowheads="1"/>
          </p:cNvSpPr>
          <p:nvPr/>
        </p:nvSpPr>
        <p:spPr bwMode="auto">
          <a:xfrm flipH="1">
            <a:off x="7696200" y="2133600"/>
            <a:ext cx="14478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a:latin typeface="Symbol" pitchFamily="18" charset="2"/>
              </a:rPr>
              <a:t>a</a:t>
            </a:r>
            <a:r>
              <a:rPr lang="en-US" sz="2000"/>
              <a:t>/2=0.025</a:t>
            </a:r>
          </a:p>
        </p:txBody>
      </p:sp>
      <p:sp>
        <p:nvSpPr>
          <p:cNvPr id="223291" name="Rectangle 1083"/>
          <p:cNvSpPr>
            <a:spLocks noChangeArrowheads="1"/>
          </p:cNvSpPr>
          <p:nvPr/>
        </p:nvSpPr>
        <p:spPr bwMode="auto">
          <a:xfrm flipH="1">
            <a:off x="4343400" y="3797300"/>
            <a:ext cx="12192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t>-2.0639</a:t>
            </a:r>
          </a:p>
        </p:txBody>
      </p:sp>
      <p:sp>
        <p:nvSpPr>
          <p:cNvPr id="223292" name="Rectangle 1084"/>
          <p:cNvSpPr>
            <a:spLocks noChangeArrowheads="1"/>
          </p:cNvSpPr>
          <p:nvPr/>
        </p:nvSpPr>
        <p:spPr bwMode="auto">
          <a:xfrm flipH="1">
            <a:off x="7467600" y="3797300"/>
            <a:ext cx="12192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t>2.0639</a:t>
            </a:r>
          </a:p>
        </p:txBody>
      </p:sp>
      <p:graphicFrame>
        <p:nvGraphicFramePr>
          <p:cNvPr id="223293" name="Object 1085">
            <a:hlinkClick r:id="" action="ppaction://ole?verb=0"/>
          </p:cNvPr>
          <p:cNvGraphicFramePr>
            <a:graphicFrameLocks/>
          </p:cNvGraphicFramePr>
          <p:nvPr/>
        </p:nvGraphicFramePr>
        <p:xfrm>
          <a:off x="3505200" y="4495800"/>
          <a:ext cx="4616450" cy="1009650"/>
        </p:xfrm>
        <a:graphic>
          <a:graphicData uri="http://schemas.openxmlformats.org/presentationml/2006/ole">
            <p:oleObj spid="_x0000_s223293" name="Equation" r:id="rId3" imgW="2387520" imgH="647640" progId="Equation.3">
              <p:embed/>
            </p:oleObj>
          </a:graphicData>
        </a:graphic>
      </p:graphicFrame>
      <p:sp>
        <p:nvSpPr>
          <p:cNvPr id="223294" name="Rectangle 1086"/>
          <p:cNvSpPr>
            <a:spLocks noChangeArrowheads="1"/>
          </p:cNvSpPr>
          <p:nvPr/>
        </p:nvSpPr>
        <p:spPr bwMode="auto">
          <a:xfrm flipH="1">
            <a:off x="6858000" y="3886200"/>
            <a:ext cx="7620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solidFill>
                  <a:schemeClr val="folHlink"/>
                </a:solidFill>
              </a:rPr>
              <a:t>1.46</a:t>
            </a:r>
          </a:p>
        </p:txBody>
      </p:sp>
      <p:sp>
        <p:nvSpPr>
          <p:cNvPr id="223295" name="Line 1087"/>
          <p:cNvSpPr>
            <a:spLocks noChangeShapeType="1"/>
          </p:cNvSpPr>
          <p:nvPr/>
        </p:nvSpPr>
        <p:spPr bwMode="auto">
          <a:xfrm flipV="1">
            <a:off x="7239000" y="3276600"/>
            <a:ext cx="0" cy="609600"/>
          </a:xfrm>
          <a:prstGeom prst="line">
            <a:avLst/>
          </a:prstGeom>
          <a:noFill/>
          <a:ln w="57150">
            <a:solidFill>
              <a:schemeClr val="folHlink"/>
            </a:solidFill>
            <a:round/>
            <a:headEnd/>
            <a:tailEnd type="triangle" w="med" len="med"/>
          </a:ln>
          <a:effectLst/>
        </p:spPr>
        <p:txBody>
          <a:bodyPr wrap="none" anchor="ctr"/>
          <a:lstStyle/>
          <a:p>
            <a:endParaRPr lang="en-US"/>
          </a:p>
        </p:txBody>
      </p:sp>
      <p:sp>
        <p:nvSpPr>
          <p:cNvPr id="223301" name="Rectangle 1093"/>
          <p:cNvSpPr>
            <a:spLocks noChangeArrowheads="1"/>
          </p:cNvSpPr>
          <p:nvPr/>
        </p:nvSpPr>
        <p:spPr bwMode="auto">
          <a:xfrm>
            <a:off x="533400" y="1752600"/>
            <a:ext cx="2057400" cy="1047750"/>
          </a:xfrm>
          <a:prstGeom prst="rect">
            <a:avLst/>
          </a:prstGeom>
          <a:noFill/>
          <a:ln w="19050">
            <a:solidFill>
              <a:schemeClr val="folHlink"/>
            </a:solidFill>
            <a:miter lim="800000"/>
            <a:headEnd/>
            <a:tailEnd/>
          </a:ln>
          <a:effectLst/>
        </p:spPr>
        <p:txBody>
          <a:bodyPr lIns="90488" tIns="44450" rIns="90488" bIns="44450">
            <a:spAutoFit/>
          </a:bodyPr>
          <a:lstStyle/>
          <a:p>
            <a:pPr algn="l" eaLnBrk="0" hangingPunct="0">
              <a:lnSpc>
                <a:spcPct val="110000"/>
              </a:lnSpc>
              <a:spcBef>
                <a:spcPct val="50000"/>
              </a:spcBef>
            </a:pPr>
            <a:r>
              <a:rPr lang="en-US" sz="2800" b="1"/>
              <a:t>H</a:t>
            </a:r>
            <a:r>
              <a:rPr lang="en-US" sz="2800" b="1" baseline="-25000"/>
              <a:t>0</a:t>
            </a:r>
            <a:r>
              <a:rPr lang="en-US" sz="2800" b="1"/>
              <a:t>:</a:t>
            </a:r>
            <a:r>
              <a:rPr lang="en-US" sz="2800" b="1">
                <a:latin typeface="Times New Roman" pitchFamily="18" charset="0"/>
              </a:rPr>
              <a:t> </a:t>
            </a:r>
            <a:r>
              <a:rPr lang="el-GR" sz="2800" b="1">
                <a:cs typeface="Arial" pitchFamily="34" charset="0"/>
              </a:rPr>
              <a:t>μ</a:t>
            </a:r>
            <a:r>
              <a:rPr lang="en-US" sz="2800" b="1">
                <a:latin typeface="Symbol" pitchFamily="18" charset="2"/>
              </a:rPr>
              <a:t> </a:t>
            </a:r>
            <a:r>
              <a:rPr lang="en-US" sz="2800" b="1"/>
              <a:t>= 168</a:t>
            </a:r>
            <a:r>
              <a:rPr lang="en-US" sz="2800" b="1">
                <a:latin typeface="Times New Roman" pitchFamily="18" charset="0"/>
              </a:rPr>
              <a:t>   </a:t>
            </a:r>
            <a:r>
              <a:rPr lang="en-US" sz="2800" b="1"/>
              <a:t>H</a:t>
            </a:r>
            <a:r>
              <a:rPr lang="en-US" sz="2800" b="1" baseline="-25000"/>
              <a:t>A</a:t>
            </a:r>
            <a:r>
              <a:rPr lang="en-US" sz="2800" b="1"/>
              <a:t>:</a:t>
            </a:r>
            <a:r>
              <a:rPr lang="en-US" sz="2800" b="1">
                <a:latin typeface="Times New Roman" pitchFamily="18" charset="0"/>
              </a:rPr>
              <a:t> </a:t>
            </a:r>
            <a:r>
              <a:rPr lang="el-GR" sz="2800" b="1">
                <a:cs typeface="Arial" pitchFamily="34" charset="0"/>
              </a:rPr>
              <a:t>μ</a:t>
            </a:r>
            <a:r>
              <a:rPr lang="en-US" sz="2800" b="1">
                <a:latin typeface="Symbol" pitchFamily="18" charset="2"/>
              </a:rPr>
              <a:t> ¹</a:t>
            </a:r>
            <a:r>
              <a:rPr lang="en-US" sz="2800" b="1">
                <a:latin typeface="Times New Roman" pitchFamily="18" charset="0"/>
              </a:rPr>
              <a:t> </a:t>
            </a:r>
            <a:r>
              <a:rPr lang="en-US" sz="2800" b="1"/>
              <a:t>168</a:t>
            </a:r>
          </a:p>
        </p:txBody>
      </p:sp>
      <p:sp>
        <p:nvSpPr>
          <p:cNvPr id="223302" name="Line 1094"/>
          <p:cNvSpPr>
            <a:spLocks noChangeShapeType="1"/>
          </p:cNvSpPr>
          <p:nvPr/>
        </p:nvSpPr>
        <p:spPr bwMode="auto">
          <a:xfrm flipV="1">
            <a:off x="2895600" y="4038600"/>
            <a:ext cx="1447800" cy="76200"/>
          </a:xfrm>
          <a:prstGeom prst="line">
            <a:avLst/>
          </a:prstGeom>
          <a:noFill/>
          <a:ln w="1905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Hypotheses</a:t>
            </a:r>
            <a:endParaRPr lang="en-US" dirty="0"/>
          </a:p>
        </p:txBody>
      </p:sp>
      <p:sp>
        <p:nvSpPr>
          <p:cNvPr id="3" name="Content Placeholder 2"/>
          <p:cNvSpPr>
            <a:spLocks noGrp="1"/>
          </p:cNvSpPr>
          <p:nvPr>
            <p:ph idx="1"/>
          </p:nvPr>
        </p:nvSpPr>
        <p:spPr/>
        <p:txBody>
          <a:bodyPr/>
          <a:lstStyle/>
          <a:p>
            <a:r>
              <a:rPr lang="en-US" b="1" dirty="0" smtClean="0"/>
              <a:t>Null hypothesis</a:t>
            </a:r>
            <a:r>
              <a:rPr lang="en-US" dirty="0" smtClean="0"/>
              <a:t>. </a:t>
            </a:r>
          </a:p>
          <a:p>
            <a:pPr lvl="1"/>
            <a:r>
              <a:rPr lang="en-US" b="1" dirty="0" smtClean="0">
                <a:solidFill>
                  <a:srgbClr val="FF0000"/>
                </a:solidFill>
              </a:rPr>
              <a:t>Denoted by H</a:t>
            </a:r>
            <a:r>
              <a:rPr lang="en-US" b="1" baseline="-25000" dirty="0" smtClean="0">
                <a:solidFill>
                  <a:srgbClr val="FF0000"/>
                </a:solidFill>
              </a:rPr>
              <a:t>0</a:t>
            </a:r>
            <a:endParaRPr lang="en-US" dirty="0" smtClean="0"/>
          </a:p>
          <a:p>
            <a:endParaRPr lang="en-US" b="1" dirty="0" smtClean="0"/>
          </a:p>
          <a:p>
            <a:r>
              <a:rPr lang="en-US" b="1" dirty="0" smtClean="0"/>
              <a:t>Alternative hypothesis</a:t>
            </a:r>
            <a:r>
              <a:rPr lang="en-US" dirty="0" smtClean="0"/>
              <a:t>. </a:t>
            </a:r>
          </a:p>
          <a:p>
            <a:pPr lvl="1"/>
            <a:r>
              <a:rPr lang="en-US" b="1" dirty="0" smtClean="0">
                <a:solidFill>
                  <a:srgbClr val="FF0000"/>
                </a:solidFill>
              </a:rPr>
              <a:t>Denoted by H</a:t>
            </a:r>
            <a:r>
              <a:rPr lang="en-US" b="1" baseline="-25000" dirty="0" smtClean="0">
                <a:solidFill>
                  <a:srgbClr val="FF0000"/>
                </a:solidFill>
              </a:rPr>
              <a:t>1</a:t>
            </a:r>
            <a:r>
              <a:rPr lang="en-US" b="1" dirty="0" smtClean="0">
                <a:solidFill>
                  <a:srgbClr val="FF0000"/>
                </a:solidFill>
              </a:rPr>
              <a:t> or H</a:t>
            </a:r>
            <a:r>
              <a:rPr lang="en-US" b="1" baseline="-25000" dirty="0" smtClean="0">
                <a:solidFill>
                  <a:srgbClr val="FF0000"/>
                </a:solidFill>
              </a:rPr>
              <a:t>a</a:t>
            </a:r>
            <a:endParaRPr lang="en-US" dirty="0"/>
          </a:p>
        </p:txBody>
      </p:sp>
      <p:sp>
        <p:nvSpPr>
          <p:cNvPr id="4" name="Footer Placeholder 3"/>
          <p:cNvSpPr>
            <a:spLocks noGrp="1"/>
          </p:cNvSpPr>
          <p:nvPr>
            <p:ph type="ftr" sz="quarter" idx="10"/>
          </p:nvPr>
        </p:nvSpPr>
        <p:spPr/>
        <p:txBody>
          <a:bodyPr/>
          <a:lstStyle/>
          <a:p>
            <a:r>
              <a:rPr lang="en-US" smtClean="0"/>
              <a:t>Copyright ©2011 Pearson Education, Inc. publishing as Prentice Hall</a:t>
            </a:r>
            <a:endParaRPr lang="en-US"/>
          </a:p>
        </p:txBody>
      </p:sp>
      <p:sp>
        <p:nvSpPr>
          <p:cNvPr id="5" name="Slide Number Placeholder 4"/>
          <p:cNvSpPr>
            <a:spLocks noGrp="1"/>
          </p:cNvSpPr>
          <p:nvPr>
            <p:ph type="sldNum" sz="quarter" idx="11"/>
          </p:nvPr>
        </p:nvSpPr>
        <p:spPr/>
        <p:txBody>
          <a:bodyPr/>
          <a:lstStyle/>
          <a:p>
            <a:r>
              <a:rPr lang="en-US" smtClean="0"/>
              <a:t>9-</a:t>
            </a:r>
            <a:fld id="{69F4F5DA-B92F-4B2B-B438-A98850D6A23A}"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a:t>Copyright ©2011 Pearson Education, Inc. publishing as Prentice Hall</a:t>
            </a:r>
          </a:p>
        </p:txBody>
      </p:sp>
      <p:sp>
        <p:nvSpPr>
          <p:cNvPr id="15" name="Slide Number Placeholder 4"/>
          <p:cNvSpPr>
            <a:spLocks noGrp="1"/>
          </p:cNvSpPr>
          <p:nvPr>
            <p:ph type="sldNum" sz="quarter" idx="11"/>
          </p:nvPr>
        </p:nvSpPr>
        <p:spPr/>
        <p:txBody>
          <a:bodyPr/>
          <a:lstStyle/>
          <a:p>
            <a:r>
              <a:rPr lang="en-US"/>
              <a:t>9-</a:t>
            </a:r>
            <a:fld id="{9C77B543-EA65-42AA-867F-DD33BFF37287}" type="slidenum">
              <a:rPr lang="en-US"/>
              <a:pPr/>
              <a:t>50</a:t>
            </a:fld>
            <a:endParaRPr lang="en-US"/>
          </a:p>
        </p:txBody>
      </p:sp>
      <p:pic>
        <p:nvPicPr>
          <p:cNvPr id="239627" name="Picture 11" descr="9-59"/>
          <p:cNvPicPr>
            <a:picLocks noChangeAspect="1" noChangeArrowheads="1"/>
          </p:cNvPicPr>
          <p:nvPr/>
        </p:nvPicPr>
        <p:blipFill>
          <a:blip r:embed="rId2" cstate="print"/>
          <a:srcRect/>
          <a:stretch>
            <a:fillRect/>
          </a:stretch>
        </p:blipFill>
        <p:spPr bwMode="auto">
          <a:xfrm>
            <a:off x="1600200" y="1752600"/>
            <a:ext cx="5657850" cy="4267200"/>
          </a:xfrm>
          <a:prstGeom prst="rect">
            <a:avLst/>
          </a:prstGeom>
          <a:noFill/>
        </p:spPr>
      </p:pic>
      <p:sp>
        <p:nvSpPr>
          <p:cNvPr id="239618" name="Rectangle 2"/>
          <p:cNvSpPr>
            <a:spLocks noGrp="1" noChangeArrowheads="1"/>
          </p:cNvSpPr>
          <p:nvPr>
            <p:ph type="title"/>
          </p:nvPr>
        </p:nvSpPr>
        <p:spPr/>
        <p:txBody>
          <a:bodyPr/>
          <a:lstStyle/>
          <a:p>
            <a:r>
              <a:rPr lang="en-US"/>
              <a:t>Hypothesis Tests in PHStat</a:t>
            </a:r>
          </a:p>
        </p:txBody>
      </p:sp>
      <p:sp>
        <p:nvSpPr>
          <p:cNvPr id="239622" name="Line 6"/>
          <p:cNvSpPr>
            <a:spLocks noChangeShapeType="1"/>
          </p:cNvSpPr>
          <p:nvPr/>
        </p:nvSpPr>
        <p:spPr bwMode="auto">
          <a:xfrm flipH="1">
            <a:off x="6096000" y="4114800"/>
            <a:ext cx="914400" cy="0"/>
          </a:xfrm>
          <a:prstGeom prst="line">
            <a:avLst/>
          </a:prstGeom>
          <a:noFill/>
          <a:ln w="28575">
            <a:solidFill>
              <a:schemeClr val="hlink"/>
            </a:solidFill>
            <a:round/>
            <a:headEnd/>
            <a:tailEnd type="triangle" w="med" len="med"/>
          </a:ln>
          <a:effectLst/>
        </p:spPr>
        <p:txBody>
          <a:bodyPr wrap="none" anchor="ctr"/>
          <a:lstStyle/>
          <a:p>
            <a:endParaRPr lang="en-US"/>
          </a:p>
        </p:txBody>
      </p:sp>
      <p:sp>
        <p:nvSpPr>
          <p:cNvPr id="239623" name="Line 7"/>
          <p:cNvSpPr>
            <a:spLocks noChangeShapeType="1"/>
          </p:cNvSpPr>
          <p:nvPr/>
        </p:nvSpPr>
        <p:spPr bwMode="auto">
          <a:xfrm flipH="1">
            <a:off x="6096000" y="4343400"/>
            <a:ext cx="914400" cy="0"/>
          </a:xfrm>
          <a:prstGeom prst="line">
            <a:avLst/>
          </a:prstGeom>
          <a:noFill/>
          <a:ln w="28575">
            <a:solidFill>
              <a:schemeClr val="hlink"/>
            </a:solidFill>
            <a:round/>
            <a:headEnd/>
            <a:tailEnd type="triangle" w="med" len="med"/>
          </a:ln>
          <a:effectLst/>
        </p:spPr>
        <p:txBody>
          <a:bodyPr wrap="none" anchor="ctr"/>
          <a:lstStyle/>
          <a:p>
            <a:endParaRPr lang="en-US"/>
          </a:p>
        </p:txBody>
      </p:sp>
      <p:sp>
        <p:nvSpPr>
          <p:cNvPr id="239624" name="Line 8"/>
          <p:cNvSpPr>
            <a:spLocks noChangeShapeType="1"/>
          </p:cNvSpPr>
          <p:nvPr/>
        </p:nvSpPr>
        <p:spPr bwMode="auto">
          <a:xfrm flipH="1">
            <a:off x="6096000" y="4800600"/>
            <a:ext cx="914400" cy="0"/>
          </a:xfrm>
          <a:prstGeom prst="line">
            <a:avLst/>
          </a:prstGeom>
          <a:noFill/>
          <a:ln w="28575">
            <a:solidFill>
              <a:schemeClr val="hlink"/>
            </a:solidFill>
            <a:round/>
            <a:headEnd/>
            <a:tailEnd type="triangle" w="med" len="med"/>
          </a:ln>
          <a:effectLst/>
        </p:spPr>
        <p:txBody>
          <a:bodyPr wrap="none" anchor="ctr"/>
          <a:lstStyle/>
          <a:p>
            <a:endParaRPr lang="en-US"/>
          </a:p>
        </p:txBody>
      </p:sp>
      <p:sp>
        <p:nvSpPr>
          <p:cNvPr id="239625" name="Text Box 9"/>
          <p:cNvSpPr txBox="1">
            <a:spLocks noChangeArrowheads="1"/>
          </p:cNvSpPr>
          <p:nvPr/>
        </p:nvSpPr>
        <p:spPr bwMode="auto">
          <a:xfrm>
            <a:off x="7162800" y="4191000"/>
            <a:ext cx="1371600" cy="457200"/>
          </a:xfrm>
          <a:prstGeom prst="rect">
            <a:avLst/>
          </a:prstGeom>
          <a:noFill/>
          <a:ln w="19050" algn="ctr">
            <a:noFill/>
            <a:miter lim="800000"/>
            <a:headEnd/>
            <a:tailEnd/>
          </a:ln>
          <a:effectLst/>
        </p:spPr>
        <p:txBody>
          <a:bodyPr>
            <a:spAutoFit/>
          </a:bodyPr>
          <a:lstStyle/>
          <a:p>
            <a:pPr>
              <a:spcBef>
                <a:spcPct val="50000"/>
              </a:spcBef>
            </a:pPr>
            <a:r>
              <a:rPr lang="en-US"/>
              <a:t>Options</a:t>
            </a:r>
          </a:p>
        </p:txBody>
      </p:sp>
      <p:sp>
        <p:nvSpPr>
          <p:cNvPr id="239626" name="AutoShape 10"/>
          <p:cNvSpPr>
            <a:spLocks/>
          </p:cNvSpPr>
          <p:nvPr/>
        </p:nvSpPr>
        <p:spPr bwMode="auto">
          <a:xfrm>
            <a:off x="7010400" y="3962400"/>
            <a:ext cx="228600" cy="990600"/>
          </a:xfrm>
          <a:prstGeom prst="rightBrace">
            <a:avLst>
              <a:gd name="adj1" fmla="val 36111"/>
              <a:gd name="adj2" fmla="val 50000"/>
            </a:avLst>
          </a:prstGeom>
          <a:noFill/>
          <a:ln w="19050">
            <a:solidFill>
              <a:schemeClr val="tx1"/>
            </a:solidFill>
            <a:round/>
            <a:headEnd/>
            <a:tailEnd/>
          </a:ln>
          <a:effectLst/>
        </p:spPr>
        <p:txBody>
          <a:bodyPr wrap="none" anchor="ctr"/>
          <a:lstStyle/>
          <a:p>
            <a:endParaRPr lang="en-US"/>
          </a:p>
        </p:txBody>
      </p:sp>
      <p:sp>
        <p:nvSpPr>
          <p:cNvPr id="239628" name="Oval 12"/>
          <p:cNvSpPr>
            <a:spLocks noChangeArrowheads="1"/>
          </p:cNvSpPr>
          <p:nvPr/>
        </p:nvSpPr>
        <p:spPr bwMode="auto">
          <a:xfrm>
            <a:off x="1676400" y="2209800"/>
            <a:ext cx="838200" cy="304800"/>
          </a:xfrm>
          <a:prstGeom prst="ellipse">
            <a:avLst/>
          </a:prstGeom>
          <a:noFill/>
          <a:ln w="28575" algn="ctr">
            <a:solidFill>
              <a:schemeClr val="hlink"/>
            </a:solidFill>
            <a:round/>
            <a:headEnd/>
            <a:tailEnd/>
          </a:ln>
          <a:effectLst/>
        </p:spPr>
        <p:txBody>
          <a:bodyPr wrap="none" anchor="ctr"/>
          <a:lstStyle/>
          <a:p>
            <a:endParaRPr lang="en-US"/>
          </a:p>
        </p:txBody>
      </p:sp>
      <p:sp>
        <p:nvSpPr>
          <p:cNvPr id="239629" name="Oval 13"/>
          <p:cNvSpPr>
            <a:spLocks noChangeArrowheads="1"/>
          </p:cNvSpPr>
          <p:nvPr/>
        </p:nvSpPr>
        <p:spPr bwMode="auto">
          <a:xfrm>
            <a:off x="1828800" y="3962400"/>
            <a:ext cx="1676400" cy="381000"/>
          </a:xfrm>
          <a:prstGeom prst="ellipse">
            <a:avLst/>
          </a:prstGeom>
          <a:noFill/>
          <a:ln w="28575" algn="ctr">
            <a:solidFill>
              <a:schemeClr val="hlink"/>
            </a:solidFill>
            <a:round/>
            <a:headEnd/>
            <a:tailEnd/>
          </a:ln>
          <a:effectLst/>
        </p:spPr>
        <p:txBody>
          <a:bodyPr wrap="none" anchor="ctr"/>
          <a:lstStyle/>
          <a:p>
            <a:endParaRPr lang="en-US"/>
          </a:p>
        </p:txBody>
      </p:sp>
      <p:sp>
        <p:nvSpPr>
          <p:cNvPr id="239630" name="Rectangle 14"/>
          <p:cNvSpPr>
            <a:spLocks noChangeArrowheads="1"/>
          </p:cNvSpPr>
          <p:nvPr/>
        </p:nvSpPr>
        <p:spPr bwMode="auto">
          <a:xfrm>
            <a:off x="4114800" y="4038600"/>
            <a:ext cx="1981200" cy="228600"/>
          </a:xfrm>
          <a:prstGeom prst="rect">
            <a:avLst/>
          </a:prstGeom>
          <a:noFill/>
          <a:ln w="19050" algn="ctr">
            <a:solidFill>
              <a:schemeClr val="hlink"/>
            </a:solidFill>
            <a:miter lim="800000"/>
            <a:headEnd/>
            <a:tailEnd/>
          </a:ln>
          <a:effectLst/>
        </p:spPr>
        <p:txBody>
          <a:bodyPr wrap="none" anchor="ctr"/>
          <a:lstStyle/>
          <a:p>
            <a:endParaRPr lang="en-US"/>
          </a:p>
        </p:txBody>
      </p:sp>
      <p:sp>
        <p:nvSpPr>
          <p:cNvPr id="239631" name="Rectangle 15"/>
          <p:cNvSpPr>
            <a:spLocks noChangeArrowheads="1"/>
          </p:cNvSpPr>
          <p:nvPr/>
        </p:nvSpPr>
        <p:spPr bwMode="auto">
          <a:xfrm>
            <a:off x="4114800" y="4267200"/>
            <a:ext cx="1981200" cy="228600"/>
          </a:xfrm>
          <a:prstGeom prst="rect">
            <a:avLst/>
          </a:prstGeom>
          <a:noFill/>
          <a:ln w="19050" algn="ctr">
            <a:solidFill>
              <a:schemeClr val="hlink"/>
            </a:solidFill>
            <a:miter lim="800000"/>
            <a:headEnd/>
            <a:tailEnd/>
          </a:ln>
          <a:effectLst/>
        </p:spPr>
        <p:txBody>
          <a:bodyPr wrap="none" anchor="ctr"/>
          <a:lstStyle/>
          <a:p>
            <a:endParaRPr lang="en-US"/>
          </a:p>
        </p:txBody>
      </p:sp>
      <p:sp>
        <p:nvSpPr>
          <p:cNvPr id="239632" name="Rectangle 16"/>
          <p:cNvSpPr>
            <a:spLocks noChangeArrowheads="1"/>
          </p:cNvSpPr>
          <p:nvPr/>
        </p:nvSpPr>
        <p:spPr bwMode="auto">
          <a:xfrm>
            <a:off x="4114800" y="4648200"/>
            <a:ext cx="1981200" cy="228600"/>
          </a:xfrm>
          <a:prstGeom prst="rect">
            <a:avLst/>
          </a:prstGeom>
          <a:noFill/>
          <a:ln w="19050" algn="ctr">
            <a:solidFill>
              <a:schemeClr val="hlink"/>
            </a:solidFill>
            <a:miter lim="800000"/>
            <a:headEnd/>
            <a:tailEnd/>
          </a:ln>
          <a:effectLst/>
        </p:spPr>
        <p:txBody>
          <a:bodyPr wrap="none" anchor="ct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a:t>Copyright ©2011 Pearson Education, Inc. publishing as Prentice Hall</a:t>
            </a:r>
          </a:p>
        </p:txBody>
      </p:sp>
      <p:sp>
        <p:nvSpPr>
          <p:cNvPr id="14" name="Slide Number Placeholder 4"/>
          <p:cNvSpPr>
            <a:spLocks noGrp="1"/>
          </p:cNvSpPr>
          <p:nvPr>
            <p:ph type="sldNum" sz="quarter" idx="11"/>
          </p:nvPr>
        </p:nvSpPr>
        <p:spPr/>
        <p:txBody>
          <a:bodyPr/>
          <a:lstStyle/>
          <a:p>
            <a:r>
              <a:rPr lang="en-US"/>
              <a:t>9-</a:t>
            </a:r>
            <a:fld id="{BCC059C8-30E3-42FB-AD08-198BFE5371F7}" type="slidenum">
              <a:rPr lang="en-US"/>
              <a:pPr/>
              <a:t>51</a:t>
            </a:fld>
            <a:endParaRPr lang="en-US"/>
          </a:p>
        </p:txBody>
      </p:sp>
      <p:pic>
        <p:nvPicPr>
          <p:cNvPr id="240656" name="Picture 16" descr="9-60b"/>
          <p:cNvPicPr>
            <a:picLocks noChangeAspect="1" noChangeArrowheads="1"/>
          </p:cNvPicPr>
          <p:nvPr/>
        </p:nvPicPr>
        <p:blipFill>
          <a:blip r:embed="rId2" cstate="print"/>
          <a:srcRect/>
          <a:stretch>
            <a:fillRect/>
          </a:stretch>
        </p:blipFill>
        <p:spPr bwMode="auto">
          <a:xfrm>
            <a:off x="3733800" y="2057400"/>
            <a:ext cx="3886200" cy="3813175"/>
          </a:xfrm>
          <a:prstGeom prst="rect">
            <a:avLst/>
          </a:prstGeom>
          <a:noFill/>
        </p:spPr>
      </p:pic>
      <p:pic>
        <p:nvPicPr>
          <p:cNvPr id="240655" name="Picture 15" descr="9-60a"/>
          <p:cNvPicPr>
            <a:picLocks noChangeAspect="1" noChangeArrowheads="1"/>
          </p:cNvPicPr>
          <p:nvPr/>
        </p:nvPicPr>
        <p:blipFill>
          <a:blip r:embed="rId3" cstate="print"/>
          <a:srcRect/>
          <a:stretch>
            <a:fillRect/>
          </a:stretch>
        </p:blipFill>
        <p:spPr bwMode="auto">
          <a:xfrm>
            <a:off x="381000" y="1905000"/>
            <a:ext cx="2638425" cy="4371975"/>
          </a:xfrm>
          <a:prstGeom prst="rect">
            <a:avLst/>
          </a:prstGeom>
          <a:noFill/>
        </p:spPr>
      </p:pic>
      <p:sp>
        <p:nvSpPr>
          <p:cNvPr id="240642" name="Rectangle 2"/>
          <p:cNvSpPr>
            <a:spLocks noGrp="1" noChangeArrowheads="1"/>
          </p:cNvSpPr>
          <p:nvPr>
            <p:ph type="title"/>
          </p:nvPr>
        </p:nvSpPr>
        <p:spPr/>
        <p:txBody>
          <a:bodyPr/>
          <a:lstStyle/>
          <a:p>
            <a:r>
              <a:rPr lang="en-US"/>
              <a:t>Sample PHStat Output</a:t>
            </a:r>
          </a:p>
        </p:txBody>
      </p:sp>
      <p:sp>
        <p:nvSpPr>
          <p:cNvPr id="240645" name="Oval 5"/>
          <p:cNvSpPr>
            <a:spLocks noChangeArrowheads="1"/>
          </p:cNvSpPr>
          <p:nvPr/>
        </p:nvSpPr>
        <p:spPr bwMode="auto">
          <a:xfrm>
            <a:off x="228600" y="1752600"/>
            <a:ext cx="2438400" cy="533400"/>
          </a:xfrm>
          <a:prstGeom prst="ellipse">
            <a:avLst/>
          </a:prstGeom>
          <a:noFill/>
          <a:ln w="38100" algn="ctr">
            <a:solidFill>
              <a:schemeClr val="folHlink"/>
            </a:solidFill>
            <a:round/>
            <a:headEnd/>
            <a:tailEnd/>
          </a:ln>
          <a:effectLst/>
        </p:spPr>
        <p:txBody>
          <a:bodyPr wrap="none" anchor="ctr"/>
          <a:lstStyle/>
          <a:p>
            <a:endParaRPr lang="en-US"/>
          </a:p>
        </p:txBody>
      </p:sp>
      <p:sp>
        <p:nvSpPr>
          <p:cNvPr id="240646" name="Oval 6"/>
          <p:cNvSpPr>
            <a:spLocks noChangeArrowheads="1"/>
          </p:cNvSpPr>
          <p:nvPr/>
        </p:nvSpPr>
        <p:spPr bwMode="auto">
          <a:xfrm>
            <a:off x="6934200" y="2819400"/>
            <a:ext cx="990600" cy="1295400"/>
          </a:xfrm>
          <a:prstGeom prst="ellipse">
            <a:avLst/>
          </a:prstGeom>
          <a:noFill/>
          <a:ln w="38100" algn="ctr">
            <a:solidFill>
              <a:schemeClr val="folHlink"/>
            </a:solidFill>
            <a:round/>
            <a:headEnd/>
            <a:tailEnd/>
          </a:ln>
          <a:effectLst/>
        </p:spPr>
        <p:txBody>
          <a:bodyPr wrap="none" anchor="ctr"/>
          <a:lstStyle/>
          <a:p>
            <a:endParaRPr lang="en-US"/>
          </a:p>
        </p:txBody>
      </p:sp>
      <p:sp>
        <p:nvSpPr>
          <p:cNvPr id="240647" name="Oval 7"/>
          <p:cNvSpPr>
            <a:spLocks noChangeArrowheads="1"/>
          </p:cNvSpPr>
          <p:nvPr/>
        </p:nvSpPr>
        <p:spPr bwMode="auto">
          <a:xfrm>
            <a:off x="6400800" y="5105400"/>
            <a:ext cx="1371600" cy="609600"/>
          </a:xfrm>
          <a:prstGeom prst="ellipse">
            <a:avLst/>
          </a:prstGeom>
          <a:noFill/>
          <a:ln w="38100" algn="ctr">
            <a:solidFill>
              <a:schemeClr val="hlink"/>
            </a:solidFill>
            <a:round/>
            <a:headEnd/>
            <a:tailEnd/>
          </a:ln>
          <a:effectLst/>
        </p:spPr>
        <p:txBody>
          <a:bodyPr wrap="none" anchor="ctr"/>
          <a:lstStyle/>
          <a:p>
            <a:endParaRPr lang="en-US"/>
          </a:p>
        </p:txBody>
      </p:sp>
      <p:sp>
        <p:nvSpPr>
          <p:cNvPr id="240648" name="AutoShape 8"/>
          <p:cNvSpPr>
            <a:spLocks noChangeArrowheads="1"/>
          </p:cNvSpPr>
          <p:nvPr/>
        </p:nvSpPr>
        <p:spPr bwMode="auto">
          <a:xfrm>
            <a:off x="3048000" y="3886200"/>
            <a:ext cx="685800" cy="381000"/>
          </a:xfrm>
          <a:prstGeom prst="rightArrow">
            <a:avLst>
              <a:gd name="adj1" fmla="val 50000"/>
              <a:gd name="adj2" fmla="val 45000"/>
            </a:avLst>
          </a:prstGeom>
          <a:solidFill>
            <a:schemeClr val="folHlink"/>
          </a:solidFill>
          <a:ln w="19050" algn="ctr">
            <a:solidFill>
              <a:schemeClr val="folHlink"/>
            </a:solidFill>
            <a:miter lim="800000"/>
            <a:headEnd/>
            <a:tailEnd/>
          </a:ln>
          <a:effectLst/>
        </p:spPr>
        <p:txBody>
          <a:bodyPr wrap="none" anchor="ctr"/>
          <a:lstStyle/>
          <a:p>
            <a:endParaRPr lang="en-US"/>
          </a:p>
        </p:txBody>
      </p:sp>
      <p:sp>
        <p:nvSpPr>
          <p:cNvPr id="240649" name="Text Box 9"/>
          <p:cNvSpPr txBox="1">
            <a:spLocks noChangeArrowheads="1"/>
          </p:cNvSpPr>
          <p:nvPr/>
        </p:nvSpPr>
        <p:spPr bwMode="auto">
          <a:xfrm>
            <a:off x="7848600" y="2971800"/>
            <a:ext cx="914400" cy="457200"/>
          </a:xfrm>
          <a:prstGeom prst="rect">
            <a:avLst/>
          </a:prstGeom>
          <a:noFill/>
          <a:ln w="19050" algn="ctr">
            <a:noFill/>
            <a:miter lim="800000"/>
            <a:headEnd/>
            <a:tailEnd/>
          </a:ln>
          <a:effectLst/>
        </p:spPr>
        <p:txBody>
          <a:bodyPr>
            <a:spAutoFit/>
          </a:bodyPr>
          <a:lstStyle/>
          <a:p>
            <a:pPr>
              <a:spcBef>
                <a:spcPct val="50000"/>
              </a:spcBef>
            </a:pPr>
            <a:r>
              <a:rPr lang="en-US">
                <a:solidFill>
                  <a:schemeClr val="folHlink"/>
                </a:solidFill>
              </a:rPr>
              <a:t>Input</a:t>
            </a:r>
          </a:p>
        </p:txBody>
      </p:sp>
      <p:sp>
        <p:nvSpPr>
          <p:cNvPr id="240650" name="Text Box 10"/>
          <p:cNvSpPr txBox="1">
            <a:spLocks noChangeArrowheads="1"/>
          </p:cNvSpPr>
          <p:nvPr/>
        </p:nvSpPr>
        <p:spPr bwMode="auto">
          <a:xfrm>
            <a:off x="7696200" y="4876800"/>
            <a:ext cx="1143000" cy="457200"/>
          </a:xfrm>
          <a:prstGeom prst="rect">
            <a:avLst/>
          </a:prstGeom>
          <a:noFill/>
          <a:ln w="19050" algn="ctr">
            <a:noFill/>
            <a:miter lim="800000"/>
            <a:headEnd/>
            <a:tailEnd/>
          </a:ln>
          <a:effectLst/>
        </p:spPr>
        <p:txBody>
          <a:bodyPr>
            <a:spAutoFit/>
          </a:bodyPr>
          <a:lstStyle/>
          <a:p>
            <a:pPr>
              <a:spcBef>
                <a:spcPct val="50000"/>
              </a:spcBef>
            </a:pPr>
            <a:r>
              <a:rPr lang="en-US">
                <a:solidFill>
                  <a:schemeClr val="hlink"/>
                </a:solidFill>
              </a:rPr>
              <a:t>Output</a:t>
            </a:r>
          </a:p>
        </p:txBody>
      </p:sp>
      <p:sp>
        <p:nvSpPr>
          <p:cNvPr id="240651" name="Rectangle 11"/>
          <p:cNvSpPr>
            <a:spLocks noChangeArrowheads="1"/>
          </p:cNvSpPr>
          <p:nvPr/>
        </p:nvSpPr>
        <p:spPr bwMode="auto">
          <a:xfrm>
            <a:off x="4724400" y="5638800"/>
            <a:ext cx="2209800" cy="228600"/>
          </a:xfrm>
          <a:prstGeom prst="rect">
            <a:avLst/>
          </a:prstGeom>
          <a:noFill/>
          <a:ln w="38100" algn="ctr">
            <a:solidFill>
              <a:schemeClr val="hlink"/>
            </a:solidFill>
            <a:miter lim="800000"/>
            <a:headEnd/>
            <a:tailEnd/>
          </a:ln>
          <a:effectLst/>
        </p:spPr>
        <p:txBody>
          <a:bodyPr wrap="none" anchor="ctr"/>
          <a:lstStyle/>
          <a:p>
            <a:endParaRPr lang="en-US"/>
          </a:p>
        </p:txBody>
      </p:sp>
      <p:sp>
        <p:nvSpPr>
          <p:cNvPr id="240652" name="Oval 12"/>
          <p:cNvSpPr>
            <a:spLocks noChangeArrowheads="1"/>
          </p:cNvSpPr>
          <p:nvPr/>
        </p:nvSpPr>
        <p:spPr bwMode="auto">
          <a:xfrm>
            <a:off x="7239000" y="4495800"/>
            <a:ext cx="533400" cy="381000"/>
          </a:xfrm>
          <a:prstGeom prst="ellipse">
            <a:avLst/>
          </a:prstGeom>
          <a:noFill/>
          <a:ln w="38100" algn="ctr">
            <a:solidFill>
              <a:schemeClr val="hlink"/>
            </a:solidFill>
            <a:round/>
            <a:headEnd/>
            <a:tailEnd/>
          </a:ln>
          <a:effectLst/>
        </p:spPr>
        <p:txBody>
          <a:bodyPr wrap="none" anchor="ct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p>
            <a:r>
              <a:rPr lang="en-US"/>
              <a:t>9-</a:t>
            </a:r>
            <a:fld id="{DA0B910A-7279-456A-A9CA-5AC642E4C6E2}" type="slidenum">
              <a:rPr lang="en-US"/>
              <a:pPr/>
              <a:t>52</a:t>
            </a:fld>
            <a:endParaRPr lang="en-US"/>
          </a:p>
        </p:txBody>
      </p:sp>
      <p:sp>
        <p:nvSpPr>
          <p:cNvPr id="168962" name="Rectangle 1026"/>
          <p:cNvSpPr>
            <a:spLocks noGrp="1" noChangeArrowheads="1"/>
          </p:cNvSpPr>
          <p:nvPr>
            <p:ph type="title"/>
          </p:nvPr>
        </p:nvSpPr>
        <p:spPr>
          <a:xfrm>
            <a:off x="1274763" y="381000"/>
            <a:ext cx="7793037" cy="762000"/>
          </a:xfrm>
        </p:spPr>
        <p:txBody>
          <a:bodyPr/>
          <a:lstStyle/>
          <a:p>
            <a:r>
              <a:rPr lang="en-US"/>
              <a:t>Hypothesis Tests for Proportions</a:t>
            </a:r>
          </a:p>
        </p:txBody>
      </p:sp>
      <p:sp>
        <p:nvSpPr>
          <p:cNvPr id="168963" name="Rectangle 1027"/>
          <p:cNvSpPr>
            <a:spLocks noGrp="1" noChangeArrowheads="1"/>
          </p:cNvSpPr>
          <p:nvPr>
            <p:ph type="body" idx="1"/>
          </p:nvPr>
        </p:nvSpPr>
        <p:spPr>
          <a:xfrm>
            <a:off x="838200" y="1905000"/>
            <a:ext cx="8077200" cy="4081463"/>
          </a:xfrm>
        </p:spPr>
        <p:txBody>
          <a:bodyPr/>
          <a:lstStyle/>
          <a:p>
            <a:pPr>
              <a:spcBef>
                <a:spcPct val="50000"/>
              </a:spcBef>
            </a:pPr>
            <a:r>
              <a:rPr lang="en-US"/>
              <a:t>Involves categorical values</a:t>
            </a:r>
          </a:p>
          <a:p>
            <a:pPr>
              <a:spcBef>
                <a:spcPct val="50000"/>
              </a:spcBef>
            </a:pPr>
            <a:r>
              <a:rPr lang="en-US"/>
              <a:t>Two possible outcomes</a:t>
            </a:r>
          </a:p>
          <a:p>
            <a:pPr lvl="1">
              <a:spcBef>
                <a:spcPct val="50000"/>
              </a:spcBef>
            </a:pPr>
            <a:r>
              <a:rPr lang="en-US"/>
              <a:t>“Success” (possesses a certain characteristic)</a:t>
            </a:r>
          </a:p>
          <a:p>
            <a:pPr lvl="1">
              <a:spcBef>
                <a:spcPct val="50000"/>
              </a:spcBef>
            </a:pPr>
            <a:r>
              <a:rPr lang="en-US"/>
              <a:t>“Failure” (does not possesses that characteristic)</a:t>
            </a:r>
          </a:p>
          <a:p>
            <a:pPr>
              <a:spcBef>
                <a:spcPct val="50000"/>
              </a:spcBef>
            </a:pPr>
            <a:r>
              <a:rPr lang="en-US"/>
              <a:t>Fraction or proportion of population in the “success” category is denoted by  </a:t>
            </a:r>
            <a:r>
              <a:rPr lang="el-GR">
                <a:cs typeface="Arial" pitchFamily="34" charset="0"/>
              </a:rPr>
              <a:t>π</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Copyright ©2011 Pearson Education, Inc. publishing as Prentice Hall</a:t>
            </a:r>
          </a:p>
        </p:txBody>
      </p:sp>
      <p:sp>
        <p:nvSpPr>
          <p:cNvPr id="8" name="Slide Number Placeholder 4"/>
          <p:cNvSpPr>
            <a:spLocks noGrp="1"/>
          </p:cNvSpPr>
          <p:nvPr>
            <p:ph type="sldNum" sz="quarter" idx="11"/>
          </p:nvPr>
        </p:nvSpPr>
        <p:spPr/>
        <p:txBody>
          <a:bodyPr/>
          <a:lstStyle/>
          <a:p>
            <a:r>
              <a:rPr lang="en-US"/>
              <a:t>9-</a:t>
            </a:r>
            <a:fld id="{2D3734BA-2243-45A2-A7EB-1A3F82D07D45}" type="slidenum">
              <a:rPr lang="en-US"/>
              <a:pPr/>
              <a:t>53</a:t>
            </a:fld>
            <a:endParaRPr lang="en-US"/>
          </a:p>
        </p:txBody>
      </p:sp>
      <p:sp>
        <p:nvSpPr>
          <p:cNvPr id="169986" name="Rectangle 2"/>
          <p:cNvSpPr>
            <a:spLocks noGrp="1" noChangeArrowheads="1"/>
          </p:cNvSpPr>
          <p:nvPr>
            <p:ph type="title"/>
          </p:nvPr>
        </p:nvSpPr>
        <p:spPr/>
        <p:txBody>
          <a:bodyPr/>
          <a:lstStyle/>
          <a:p>
            <a:r>
              <a:rPr lang="en-US"/>
              <a:t>Proportions</a:t>
            </a:r>
          </a:p>
        </p:txBody>
      </p:sp>
      <p:sp>
        <p:nvSpPr>
          <p:cNvPr id="169987" name="Rectangle 3"/>
          <p:cNvSpPr>
            <a:spLocks noGrp="1" noChangeArrowheads="1"/>
          </p:cNvSpPr>
          <p:nvPr>
            <p:ph type="body" idx="1"/>
          </p:nvPr>
        </p:nvSpPr>
        <p:spPr>
          <a:xfrm>
            <a:off x="762000" y="1600200"/>
            <a:ext cx="8077200" cy="4953000"/>
          </a:xfrm>
        </p:spPr>
        <p:txBody>
          <a:bodyPr/>
          <a:lstStyle/>
          <a:p>
            <a:r>
              <a:rPr lang="en-US"/>
              <a:t>The sample proportion of successes is denoted by   p :</a:t>
            </a:r>
          </a:p>
          <a:p>
            <a:endParaRPr lang="en-US"/>
          </a:p>
          <a:p>
            <a:pPr lvl="1">
              <a:buFont typeface="Wingdings" pitchFamily="2" charset="2"/>
              <a:buNone/>
            </a:pPr>
            <a:r>
              <a:rPr lang="en-US" sz="2800"/>
              <a:t> </a:t>
            </a:r>
          </a:p>
          <a:p>
            <a:pPr lvl="1">
              <a:buFont typeface="Wingdings" pitchFamily="2" charset="2"/>
              <a:buNone/>
            </a:pPr>
            <a:endParaRPr lang="en-US" sz="1800"/>
          </a:p>
          <a:p>
            <a:r>
              <a:rPr lang="en-US"/>
              <a:t>When both  n</a:t>
            </a:r>
            <a:r>
              <a:rPr lang="el-GR">
                <a:cs typeface="Arial" pitchFamily="34" charset="0"/>
              </a:rPr>
              <a:t>π</a:t>
            </a:r>
            <a:r>
              <a:rPr lang="en-US"/>
              <a:t>  and  n(1- </a:t>
            </a:r>
            <a:r>
              <a:rPr lang="el-GR">
                <a:cs typeface="Arial" pitchFamily="34" charset="0"/>
              </a:rPr>
              <a:t>π</a:t>
            </a:r>
            <a:r>
              <a:rPr lang="en-US"/>
              <a:t>)  are at least 5,  p</a:t>
            </a:r>
            <a:r>
              <a:rPr lang="en-US" i="1"/>
              <a:t>  </a:t>
            </a:r>
            <a:r>
              <a:rPr lang="en-US"/>
              <a:t>is approximately normally distributed with mean and standard deviation</a:t>
            </a:r>
          </a:p>
          <a:p>
            <a:pPr lvl="1">
              <a:buFont typeface="Wingdings" pitchFamily="2" charset="2"/>
              <a:buNone/>
            </a:pPr>
            <a:r>
              <a:rPr lang="en-US" sz="2800"/>
              <a:t> </a:t>
            </a:r>
          </a:p>
        </p:txBody>
      </p:sp>
      <p:graphicFrame>
        <p:nvGraphicFramePr>
          <p:cNvPr id="169992" name="Object 8"/>
          <p:cNvGraphicFramePr>
            <a:graphicFrameLocks noChangeAspect="1"/>
          </p:cNvGraphicFramePr>
          <p:nvPr/>
        </p:nvGraphicFramePr>
        <p:xfrm>
          <a:off x="1792288" y="2806700"/>
          <a:ext cx="5849937" cy="912813"/>
        </p:xfrm>
        <a:graphic>
          <a:graphicData uri="http://schemas.openxmlformats.org/presentationml/2006/ole">
            <p:oleObj spid="_x0000_s308226" name="Equation" r:id="rId3" imgW="2768400" imgH="431640" progId="Equation.3">
              <p:embed/>
            </p:oleObj>
          </a:graphicData>
        </a:graphic>
      </p:graphicFrame>
      <p:graphicFrame>
        <p:nvGraphicFramePr>
          <p:cNvPr id="169995" name="Object 11"/>
          <p:cNvGraphicFramePr>
            <a:graphicFrameLocks noChangeAspect="1"/>
          </p:cNvGraphicFramePr>
          <p:nvPr/>
        </p:nvGraphicFramePr>
        <p:xfrm>
          <a:off x="2039938" y="5562600"/>
          <a:ext cx="1258887" cy="663575"/>
        </p:xfrm>
        <a:graphic>
          <a:graphicData uri="http://schemas.openxmlformats.org/presentationml/2006/ole">
            <p:oleObj spid="_x0000_s308227" name="Equation" r:id="rId4" imgW="457200" imgH="241200" progId="Equation.3">
              <p:embed/>
            </p:oleObj>
          </a:graphicData>
        </a:graphic>
      </p:graphicFrame>
      <p:graphicFrame>
        <p:nvGraphicFramePr>
          <p:cNvPr id="169996" name="Object 12"/>
          <p:cNvGraphicFramePr>
            <a:graphicFrameLocks noChangeAspect="1"/>
          </p:cNvGraphicFramePr>
          <p:nvPr/>
        </p:nvGraphicFramePr>
        <p:xfrm>
          <a:off x="4681538" y="5410200"/>
          <a:ext cx="2314575" cy="1012825"/>
        </p:xfrm>
        <a:graphic>
          <a:graphicData uri="http://schemas.openxmlformats.org/presentationml/2006/ole">
            <p:oleObj spid="_x0000_s308228" name="Equation" r:id="rId5" imgW="1015920" imgH="44424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r>
              <a:rPr lang="en-US"/>
              <a:t>Copyright ©2011 Pearson Education, Inc. publishing as Prentice Hall</a:t>
            </a:r>
          </a:p>
        </p:txBody>
      </p:sp>
      <p:sp>
        <p:nvSpPr>
          <p:cNvPr id="20" name="Slide Number Placeholder 4"/>
          <p:cNvSpPr>
            <a:spLocks noGrp="1"/>
          </p:cNvSpPr>
          <p:nvPr>
            <p:ph type="sldNum" sz="quarter" idx="11"/>
          </p:nvPr>
        </p:nvSpPr>
        <p:spPr/>
        <p:txBody>
          <a:bodyPr/>
          <a:lstStyle/>
          <a:p>
            <a:r>
              <a:rPr lang="en-US"/>
              <a:t>9-</a:t>
            </a:r>
            <a:fld id="{49087DA8-E297-4A74-8127-24572511EDEA}" type="slidenum">
              <a:rPr lang="en-US"/>
              <a:pPr/>
              <a:t>54</a:t>
            </a:fld>
            <a:endParaRPr lang="en-US"/>
          </a:p>
        </p:txBody>
      </p:sp>
      <p:sp>
        <p:nvSpPr>
          <p:cNvPr id="229379" name="Rectangle 3"/>
          <p:cNvSpPr>
            <a:spLocks noGrp="1" noChangeArrowheads="1"/>
          </p:cNvSpPr>
          <p:nvPr>
            <p:ph type="body" idx="1"/>
          </p:nvPr>
        </p:nvSpPr>
        <p:spPr>
          <a:xfrm>
            <a:off x="457200" y="2209800"/>
            <a:ext cx="3048000" cy="1828800"/>
          </a:xfrm>
        </p:spPr>
        <p:txBody>
          <a:bodyPr/>
          <a:lstStyle/>
          <a:p>
            <a:r>
              <a:rPr lang="en-US" sz="2400"/>
              <a:t>The sampling distribution of  p  is normal, so the test statistic is a z value:</a:t>
            </a:r>
          </a:p>
        </p:txBody>
      </p:sp>
      <p:sp>
        <p:nvSpPr>
          <p:cNvPr id="229380" name="Rectangle 4"/>
          <p:cNvSpPr>
            <a:spLocks noGrp="1" noChangeArrowheads="1"/>
          </p:cNvSpPr>
          <p:nvPr>
            <p:ph type="title"/>
          </p:nvPr>
        </p:nvSpPr>
        <p:spPr>
          <a:xfrm>
            <a:off x="1274763" y="381000"/>
            <a:ext cx="7793037" cy="762000"/>
          </a:xfrm>
          <a:noFill/>
          <a:ln/>
        </p:spPr>
        <p:txBody>
          <a:bodyPr/>
          <a:lstStyle/>
          <a:p>
            <a:pPr defTabSz="914400"/>
            <a:r>
              <a:rPr lang="en-US"/>
              <a:t>Hypothesis Tests for Proportions</a:t>
            </a:r>
          </a:p>
        </p:txBody>
      </p:sp>
      <p:graphicFrame>
        <p:nvGraphicFramePr>
          <p:cNvPr id="285696" name="Object 0"/>
          <p:cNvGraphicFramePr>
            <a:graphicFrameLocks noChangeAspect="1"/>
          </p:cNvGraphicFramePr>
          <p:nvPr/>
        </p:nvGraphicFramePr>
        <p:xfrm>
          <a:off x="647700" y="4152900"/>
          <a:ext cx="2808288" cy="1831975"/>
        </p:xfrm>
        <a:graphic>
          <a:graphicData uri="http://schemas.openxmlformats.org/presentationml/2006/ole">
            <p:oleObj spid="_x0000_s309250" name="Equation" r:id="rId3" imgW="952200" imgH="622080" progId="Equation.3">
              <p:embed/>
            </p:oleObj>
          </a:graphicData>
        </a:graphic>
      </p:graphicFrame>
      <p:sp>
        <p:nvSpPr>
          <p:cNvPr id="229383" name="Line 7"/>
          <p:cNvSpPr>
            <a:spLocks noChangeShapeType="1"/>
          </p:cNvSpPr>
          <p:nvPr/>
        </p:nvSpPr>
        <p:spPr bwMode="auto">
          <a:xfrm>
            <a:off x="6019800" y="3200400"/>
            <a:ext cx="1588" cy="228600"/>
          </a:xfrm>
          <a:prstGeom prst="line">
            <a:avLst/>
          </a:prstGeom>
          <a:noFill/>
          <a:ln w="28575">
            <a:solidFill>
              <a:schemeClr val="tx1"/>
            </a:solidFill>
            <a:miter lim="800000"/>
            <a:headEnd/>
            <a:tailEnd/>
          </a:ln>
          <a:effectLst/>
        </p:spPr>
        <p:txBody>
          <a:bodyPr wrap="none"/>
          <a:lstStyle/>
          <a:p>
            <a:endParaRPr lang="en-US"/>
          </a:p>
        </p:txBody>
      </p:sp>
      <p:sp>
        <p:nvSpPr>
          <p:cNvPr id="229384" name="Freeform 8"/>
          <p:cNvSpPr>
            <a:spLocks/>
          </p:cNvSpPr>
          <p:nvPr/>
        </p:nvSpPr>
        <p:spPr bwMode="auto">
          <a:xfrm>
            <a:off x="3810000" y="3657600"/>
            <a:ext cx="1819275" cy="1371600"/>
          </a:xfrm>
          <a:custGeom>
            <a:avLst/>
            <a:gdLst/>
            <a:ahLst/>
            <a:cxnLst>
              <a:cxn ang="0">
                <a:pos x="0" y="428"/>
              </a:cxn>
              <a:cxn ang="0">
                <a:pos x="1067" y="428"/>
              </a:cxn>
              <a:cxn ang="0">
                <a:pos x="1067" y="0"/>
              </a:cxn>
              <a:cxn ang="0">
                <a:pos x="0" y="0"/>
              </a:cxn>
              <a:cxn ang="0">
                <a:pos x="0" y="428"/>
              </a:cxn>
            </a:cxnLst>
            <a:rect l="0" t="0" r="r" b="b"/>
            <a:pathLst>
              <a:path w="1068" h="429">
                <a:moveTo>
                  <a:pt x="0" y="428"/>
                </a:moveTo>
                <a:lnTo>
                  <a:pt x="1067" y="428"/>
                </a:lnTo>
                <a:lnTo>
                  <a:pt x="1067" y="0"/>
                </a:lnTo>
                <a:lnTo>
                  <a:pt x="0" y="0"/>
                </a:lnTo>
                <a:lnTo>
                  <a:pt x="0" y="428"/>
                </a:lnTo>
              </a:path>
            </a:pathLst>
          </a:custGeom>
          <a:solidFill>
            <a:srgbClr val="CCFFFF"/>
          </a:solidFill>
          <a:ln w="25400" cap="rnd" cmpd="sng">
            <a:solidFill>
              <a:srgbClr val="1A1A1A"/>
            </a:solidFill>
            <a:prstDash val="solid"/>
            <a:round/>
            <a:headEnd type="none" w="med" len="med"/>
            <a:tailEnd type="none" w="med" len="med"/>
          </a:ln>
          <a:effectLst/>
        </p:spPr>
        <p:txBody>
          <a:bodyPr/>
          <a:lstStyle/>
          <a:p>
            <a:endParaRPr lang="en-US"/>
          </a:p>
        </p:txBody>
      </p:sp>
      <p:sp>
        <p:nvSpPr>
          <p:cNvPr id="229386" name="Freeform 10"/>
          <p:cNvSpPr>
            <a:spLocks/>
          </p:cNvSpPr>
          <p:nvPr/>
        </p:nvSpPr>
        <p:spPr bwMode="auto">
          <a:xfrm>
            <a:off x="5029200" y="2362200"/>
            <a:ext cx="1981200" cy="914400"/>
          </a:xfrm>
          <a:custGeom>
            <a:avLst/>
            <a:gdLst/>
            <a:ahLst/>
            <a:cxnLst>
              <a:cxn ang="0">
                <a:pos x="0" y="513"/>
              </a:cxn>
              <a:cxn ang="0">
                <a:pos x="1114" y="513"/>
              </a:cxn>
              <a:cxn ang="0">
                <a:pos x="1114" y="0"/>
              </a:cxn>
              <a:cxn ang="0">
                <a:pos x="0" y="0"/>
              </a:cxn>
              <a:cxn ang="0">
                <a:pos x="0" y="513"/>
              </a:cxn>
            </a:cxnLst>
            <a:rect l="0" t="0" r="r" b="b"/>
            <a:pathLst>
              <a:path w="1115" h="514">
                <a:moveTo>
                  <a:pt x="0" y="513"/>
                </a:moveTo>
                <a:lnTo>
                  <a:pt x="1114" y="513"/>
                </a:lnTo>
                <a:lnTo>
                  <a:pt x="1114" y="0"/>
                </a:lnTo>
                <a:lnTo>
                  <a:pt x="0" y="0"/>
                </a:lnTo>
                <a:lnTo>
                  <a:pt x="0" y="513"/>
                </a:lnTo>
              </a:path>
            </a:pathLst>
          </a:custGeom>
          <a:solidFill>
            <a:srgbClr val="CCFFFF"/>
          </a:solidFill>
          <a:ln w="25400" cap="rnd" cmpd="sng">
            <a:solidFill>
              <a:srgbClr val="1A1A1A"/>
            </a:solidFill>
            <a:prstDash val="solid"/>
            <a:round/>
            <a:headEnd type="none" w="med" len="med"/>
            <a:tailEnd type="none" w="med" len="med"/>
          </a:ln>
          <a:effectLst/>
        </p:spPr>
        <p:txBody>
          <a:bodyPr/>
          <a:lstStyle/>
          <a:p>
            <a:endParaRPr lang="en-US"/>
          </a:p>
        </p:txBody>
      </p:sp>
      <p:sp>
        <p:nvSpPr>
          <p:cNvPr id="229387" name="Rectangle 11"/>
          <p:cNvSpPr>
            <a:spLocks noChangeArrowheads="1"/>
          </p:cNvSpPr>
          <p:nvPr/>
        </p:nvSpPr>
        <p:spPr bwMode="auto">
          <a:xfrm>
            <a:off x="3937000" y="3733800"/>
            <a:ext cx="1579563" cy="1184275"/>
          </a:xfrm>
          <a:prstGeom prst="rect">
            <a:avLst/>
          </a:prstGeom>
          <a:noFill/>
          <a:ln w="12700">
            <a:noFill/>
            <a:miter lim="800000"/>
            <a:headEnd/>
            <a:tailEnd/>
          </a:ln>
          <a:effectLst/>
        </p:spPr>
        <p:txBody>
          <a:bodyPr wrap="none" lIns="90488" tIns="44450" rIns="90488" bIns="44450">
            <a:spAutoFit/>
          </a:bodyPr>
          <a:lstStyle/>
          <a:p>
            <a:pPr eaLnBrk="0" hangingPunct="0"/>
            <a:r>
              <a:rPr lang="en-US" b="1">
                <a:solidFill>
                  <a:srgbClr val="000066"/>
                </a:solidFill>
                <a:sym typeface="Symbol" pitchFamily="18" charset="2"/>
              </a:rPr>
              <a:t>n</a:t>
            </a:r>
            <a:r>
              <a:rPr lang="el-GR" b="1">
                <a:solidFill>
                  <a:srgbClr val="000066"/>
                </a:solidFill>
                <a:sym typeface="Symbol" pitchFamily="18" charset="2"/>
              </a:rPr>
              <a:t>π</a:t>
            </a:r>
            <a:r>
              <a:rPr lang="en-US" b="1">
                <a:solidFill>
                  <a:srgbClr val="000066"/>
                </a:solidFill>
                <a:sym typeface="Symbol" pitchFamily="18" charset="2"/>
              </a:rPr>
              <a:t>  5</a:t>
            </a:r>
          </a:p>
          <a:p>
            <a:pPr eaLnBrk="0" hangingPunct="0"/>
            <a:r>
              <a:rPr lang="en-US" b="1">
                <a:solidFill>
                  <a:srgbClr val="000066"/>
                </a:solidFill>
                <a:sym typeface="Symbol" pitchFamily="18" charset="2"/>
              </a:rPr>
              <a:t>and</a:t>
            </a:r>
          </a:p>
          <a:p>
            <a:pPr eaLnBrk="0" hangingPunct="0"/>
            <a:r>
              <a:rPr lang="en-US" b="1">
                <a:solidFill>
                  <a:srgbClr val="000066"/>
                </a:solidFill>
                <a:sym typeface="Symbol" pitchFamily="18" charset="2"/>
              </a:rPr>
              <a:t>n(1-</a:t>
            </a:r>
            <a:r>
              <a:rPr lang="el-GR" b="1">
                <a:solidFill>
                  <a:srgbClr val="000066"/>
                </a:solidFill>
                <a:sym typeface="Symbol" pitchFamily="18" charset="2"/>
              </a:rPr>
              <a:t>π</a:t>
            </a:r>
            <a:r>
              <a:rPr lang="en-US" b="1">
                <a:solidFill>
                  <a:srgbClr val="000066"/>
                </a:solidFill>
                <a:sym typeface="Symbol" pitchFamily="18" charset="2"/>
              </a:rPr>
              <a:t>)  5</a:t>
            </a:r>
          </a:p>
        </p:txBody>
      </p:sp>
      <p:sp>
        <p:nvSpPr>
          <p:cNvPr id="229388" name="Freeform 12"/>
          <p:cNvSpPr>
            <a:spLocks/>
          </p:cNvSpPr>
          <p:nvPr/>
        </p:nvSpPr>
        <p:spPr bwMode="auto">
          <a:xfrm>
            <a:off x="6400800" y="3657600"/>
            <a:ext cx="1828800" cy="1371600"/>
          </a:xfrm>
          <a:custGeom>
            <a:avLst/>
            <a:gdLst/>
            <a:ahLst/>
            <a:cxnLst>
              <a:cxn ang="0">
                <a:pos x="0" y="435"/>
              </a:cxn>
              <a:cxn ang="0">
                <a:pos x="1240" y="435"/>
              </a:cxn>
              <a:cxn ang="0">
                <a:pos x="1240" y="0"/>
              </a:cxn>
              <a:cxn ang="0">
                <a:pos x="0" y="0"/>
              </a:cxn>
              <a:cxn ang="0">
                <a:pos x="0" y="435"/>
              </a:cxn>
            </a:cxnLst>
            <a:rect l="0" t="0" r="r" b="b"/>
            <a:pathLst>
              <a:path w="1241" h="436">
                <a:moveTo>
                  <a:pt x="0" y="435"/>
                </a:moveTo>
                <a:lnTo>
                  <a:pt x="1240" y="435"/>
                </a:lnTo>
                <a:lnTo>
                  <a:pt x="1240" y="0"/>
                </a:lnTo>
                <a:lnTo>
                  <a:pt x="0" y="0"/>
                </a:lnTo>
                <a:lnTo>
                  <a:pt x="0" y="435"/>
                </a:lnTo>
              </a:path>
            </a:pathLst>
          </a:custGeom>
          <a:noFill/>
          <a:ln w="25400" cap="rnd" cmpd="sng">
            <a:solidFill>
              <a:srgbClr val="1A1A1A"/>
            </a:solidFill>
            <a:prstDash val="solid"/>
            <a:round/>
            <a:headEnd type="none" w="med" len="med"/>
            <a:tailEnd type="none" w="med" len="med"/>
          </a:ln>
          <a:effectLst/>
        </p:spPr>
        <p:txBody>
          <a:bodyPr/>
          <a:lstStyle/>
          <a:p>
            <a:endParaRPr lang="en-US"/>
          </a:p>
        </p:txBody>
      </p:sp>
      <p:sp>
        <p:nvSpPr>
          <p:cNvPr id="229390" name="Rectangle 14"/>
          <p:cNvSpPr>
            <a:spLocks noChangeArrowheads="1"/>
          </p:cNvSpPr>
          <p:nvPr/>
        </p:nvSpPr>
        <p:spPr bwMode="auto">
          <a:xfrm>
            <a:off x="6629400" y="5845175"/>
            <a:ext cx="184150" cy="92075"/>
          </a:xfrm>
          <a:prstGeom prst="rect">
            <a:avLst/>
          </a:prstGeom>
          <a:noFill/>
          <a:ln w="12700">
            <a:noFill/>
            <a:miter lim="800000"/>
            <a:headEnd/>
            <a:tailEnd/>
          </a:ln>
          <a:effectLst/>
        </p:spPr>
        <p:txBody>
          <a:bodyPr wrap="none" anchor="ctr"/>
          <a:lstStyle/>
          <a:p>
            <a:endParaRPr lang="en-US"/>
          </a:p>
        </p:txBody>
      </p:sp>
      <p:sp>
        <p:nvSpPr>
          <p:cNvPr id="229391" name="Line 15"/>
          <p:cNvSpPr>
            <a:spLocks noChangeShapeType="1"/>
          </p:cNvSpPr>
          <p:nvPr/>
        </p:nvSpPr>
        <p:spPr bwMode="auto">
          <a:xfrm>
            <a:off x="4724400" y="3429000"/>
            <a:ext cx="2590800" cy="0"/>
          </a:xfrm>
          <a:prstGeom prst="line">
            <a:avLst/>
          </a:prstGeom>
          <a:noFill/>
          <a:ln w="28575">
            <a:solidFill>
              <a:schemeClr val="tx1"/>
            </a:solidFill>
            <a:round/>
            <a:headEnd/>
            <a:tailEnd/>
          </a:ln>
          <a:effectLst/>
        </p:spPr>
        <p:txBody>
          <a:bodyPr wrap="none"/>
          <a:lstStyle/>
          <a:p>
            <a:endParaRPr lang="en-US"/>
          </a:p>
        </p:txBody>
      </p:sp>
      <p:sp>
        <p:nvSpPr>
          <p:cNvPr id="229392" name="Line 16"/>
          <p:cNvSpPr>
            <a:spLocks noChangeShapeType="1"/>
          </p:cNvSpPr>
          <p:nvPr/>
        </p:nvSpPr>
        <p:spPr bwMode="auto">
          <a:xfrm>
            <a:off x="4724400" y="3429000"/>
            <a:ext cx="1588" cy="228600"/>
          </a:xfrm>
          <a:prstGeom prst="line">
            <a:avLst/>
          </a:prstGeom>
          <a:noFill/>
          <a:ln w="28575">
            <a:solidFill>
              <a:schemeClr val="tx1"/>
            </a:solidFill>
            <a:miter lim="800000"/>
            <a:headEnd/>
            <a:tailEnd/>
          </a:ln>
          <a:effectLst/>
        </p:spPr>
        <p:txBody>
          <a:bodyPr wrap="none"/>
          <a:lstStyle/>
          <a:p>
            <a:endParaRPr lang="en-US"/>
          </a:p>
        </p:txBody>
      </p:sp>
      <p:sp>
        <p:nvSpPr>
          <p:cNvPr id="229393" name="Line 17"/>
          <p:cNvSpPr>
            <a:spLocks noChangeShapeType="1"/>
          </p:cNvSpPr>
          <p:nvPr/>
        </p:nvSpPr>
        <p:spPr bwMode="auto">
          <a:xfrm>
            <a:off x="7315200" y="3429000"/>
            <a:ext cx="1588" cy="228600"/>
          </a:xfrm>
          <a:prstGeom prst="line">
            <a:avLst/>
          </a:prstGeom>
          <a:noFill/>
          <a:ln w="28575">
            <a:solidFill>
              <a:schemeClr val="tx1"/>
            </a:solidFill>
            <a:miter lim="800000"/>
            <a:headEnd/>
            <a:tailEnd/>
          </a:ln>
          <a:effectLst/>
        </p:spPr>
        <p:txBody>
          <a:bodyPr wrap="none"/>
          <a:lstStyle/>
          <a:p>
            <a:endParaRPr lang="en-US"/>
          </a:p>
        </p:txBody>
      </p:sp>
      <p:sp>
        <p:nvSpPr>
          <p:cNvPr id="229399" name="Rectangle 23"/>
          <p:cNvSpPr>
            <a:spLocks noChangeArrowheads="1"/>
          </p:cNvSpPr>
          <p:nvPr/>
        </p:nvSpPr>
        <p:spPr bwMode="auto">
          <a:xfrm>
            <a:off x="4572000" y="2362200"/>
            <a:ext cx="2743200" cy="819150"/>
          </a:xfrm>
          <a:prstGeom prst="rect">
            <a:avLst/>
          </a:prstGeom>
          <a:noFill/>
          <a:ln w="12700">
            <a:noFill/>
            <a:miter lim="800000"/>
            <a:headEnd/>
            <a:tailEnd/>
          </a:ln>
          <a:effectLst/>
        </p:spPr>
        <p:txBody>
          <a:bodyPr lIns="90488" tIns="44450" rIns="90488" bIns="44450">
            <a:spAutoFit/>
          </a:bodyPr>
          <a:lstStyle/>
          <a:p>
            <a:pPr eaLnBrk="0" hangingPunct="0"/>
            <a:r>
              <a:rPr lang="en-US" b="1">
                <a:solidFill>
                  <a:srgbClr val="000066"/>
                </a:solidFill>
                <a:sym typeface="Symbol" pitchFamily="18" charset="2"/>
              </a:rPr>
              <a:t>Hypothesis </a:t>
            </a:r>
          </a:p>
          <a:p>
            <a:pPr eaLnBrk="0" hangingPunct="0"/>
            <a:r>
              <a:rPr lang="en-US" b="1">
                <a:solidFill>
                  <a:srgbClr val="000066"/>
                </a:solidFill>
                <a:sym typeface="Symbol" pitchFamily="18" charset="2"/>
              </a:rPr>
              <a:t>Tests for  </a:t>
            </a:r>
            <a:r>
              <a:rPr lang="el-GR" b="1">
                <a:solidFill>
                  <a:srgbClr val="000066"/>
                </a:solidFill>
                <a:cs typeface="Arial" pitchFamily="34" charset="0"/>
                <a:sym typeface="Symbol" pitchFamily="18" charset="2"/>
              </a:rPr>
              <a:t>π</a:t>
            </a:r>
          </a:p>
        </p:txBody>
      </p:sp>
      <p:sp>
        <p:nvSpPr>
          <p:cNvPr id="229401" name="Rectangle 25"/>
          <p:cNvSpPr>
            <a:spLocks noChangeArrowheads="1"/>
          </p:cNvSpPr>
          <p:nvPr/>
        </p:nvSpPr>
        <p:spPr bwMode="auto">
          <a:xfrm>
            <a:off x="6527800" y="3733800"/>
            <a:ext cx="1590675" cy="1184275"/>
          </a:xfrm>
          <a:prstGeom prst="rect">
            <a:avLst/>
          </a:prstGeom>
          <a:noFill/>
          <a:ln w="12700">
            <a:noFill/>
            <a:miter lim="800000"/>
            <a:headEnd/>
            <a:tailEnd/>
          </a:ln>
          <a:effectLst/>
        </p:spPr>
        <p:txBody>
          <a:bodyPr wrap="none" lIns="90488" tIns="44450" rIns="90488" bIns="44450">
            <a:spAutoFit/>
          </a:bodyPr>
          <a:lstStyle/>
          <a:p>
            <a:pPr eaLnBrk="0" hangingPunct="0"/>
            <a:r>
              <a:rPr lang="en-US" b="1">
                <a:solidFill>
                  <a:srgbClr val="000066"/>
                </a:solidFill>
                <a:sym typeface="Symbol" pitchFamily="18" charset="2"/>
              </a:rPr>
              <a:t>n</a:t>
            </a:r>
            <a:r>
              <a:rPr lang="el-GR" b="1">
                <a:solidFill>
                  <a:srgbClr val="000066"/>
                </a:solidFill>
                <a:sym typeface="Symbol" pitchFamily="18" charset="2"/>
              </a:rPr>
              <a:t>π</a:t>
            </a:r>
            <a:r>
              <a:rPr lang="en-US" b="1">
                <a:solidFill>
                  <a:srgbClr val="000066"/>
                </a:solidFill>
                <a:sym typeface="Symbol" pitchFamily="18" charset="2"/>
              </a:rPr>
              <a:t> &lt; 5</a:t>
            </a:r>
          </a:p>
          <a:p>
            <a:pPr eaLnBrk="0" hangingPunct="0"/>
            <a:r>
              <a:rPr lang="en-US" b="1">
                <a:solidFill>
                  <a:srgbClr val="000066"/>
                </a:solidFill>
                <a:sym typeface="Symbol" pitchFamily="18" charset="2"/>
              </a:rPr>
              <a:t>or</a:t>
            </a:r>
          </a:p>
          <a:p>
            <a:pPr eaLnBrk="0" hangingPunct="0"/>
            <a:r>
              <a:rPr lang="en-US" b="1">
                <a:solidFill>
                  <a:srgbClr val="000066"/>
                </a:solidFill>
                <a:sym typeface="Symbol" pitchFamily="18" charset="2"/>
              </a:rPr>
              <a:t>n(1-</a:t>
            </a:r>
            <a:r>
              <a:rPr lang="el-GR" b="1">
                <a:solidFill>
                  <a:srgbClr val="000066"/>
                </a:solidFill>
                <a:sym typeface="Symbol" pitchFamily="18" charset="2"/>
              </a:rPr>
              <a:t>π</a:t>
            </a:r>
            <a:r>
              <a:rPr lang="en-US" b="1">
                <a:solidFill>
                  <a:srgbClr val="000066"/>
                </a:solidFill>
                <a:sym typeface="Symbol" pitchFamily="18" charset="2"/>
              </a:rPr>
              <a:t>) &lt; 5</a:t>
            </a:r>
          </a:p>
        </p:txBody>
      </p:sp>
      <p:sp>
        <p:nvSpPr>
          <p:cNvPr id="229403" name="Freeform 27"/>
          <p:cNvSpPr>
            <a:spLocks/>
          </p:cNvSpPr>
          <p:nvPr/>
        </p:nvSpPr>
        <p:spPr bwMode="auto">
          <a:xfrm>
            <a:off x="228600" y="2133600"/>
            <a:ext cx="5410200" cy="4038600"/>
          </a:xfrm>
          <a:custGeom>
            <a:avLst/>
            <a:gdLst/>
            <a:ahLst/>
            <a:cxnLst>
              <a:cxn ang="0">
                <a:pos x="3408" y="1056"/>
              </a:cxn>
              <a:cxn ang="0">
                <a:pos x="2400" y="1056"/>
              </a:cxn>
              <a:cxn ang="0">
                <a:pos x="2400" y="0"/>
              </a:cxn>
              <a:cxn ang="0">
                <a:pos x="0" y="0"/>
              </a:cxn>
              <a:cxn ang="0">
                <a:pos x="0" y="2784"/>
              </a:cxn>
              <a:cxn ang="0">
                <a:pos x="3504" y="2784"/>
              </a:cxn>
              <a:cxn ang="0">
                <a:pos x="3504" y="1056"/>
              </a:cxn>
              <a:cxn ang="0">
                <a:pos x="3360" y="1056"/>
              </a:cxn>
              <a:cxn ang="0">
                <a:pos x="3408" y="1056"/>
              </a:cxn>
            </a:cxnLst>
            <a:rect l="0" t="0" r="r" b="b"/>
            <a:pathLst>
              <a:path w="3504" h="2784">
                <a:moveTo>
                  <a:pt x="3408" y="1056"/>
                </a:moveTo>
                <a:lnTo>
                  <a:pt x="2400" y="1056"/>
                </a:lnTo>
                <a:lnTo>
                  <a:pt x="2400" y="0"/>
                </a:lnTo>
                <a:lnTo>
                  <a:pt x="0" y="0"/>
                </a:lnTo>
                <a:lnTo>
                  <a:pt x="0" y="2784"/>
                </a:lnTo>
                <a:lnTo>
                  <a:pt x="3504" y="2784"/>
                </a:lnTo>
                <a:lnTo>
                  <a:pt x="3504" y="1056"/>
                </a:lnTo>
                <a:lnTo>
                  <a:pt x="3360" y="1056"/>
                </a:lnTo>
                <a:lnTo>
                  <a:pt x="3408" y="1056"/>
                </a:lnTo>
                <a:close/>
              </a:path>
            </a:pathLst>
          </a:custGeom>
          <a:noFill/>
          <a:ln w="28575" cap="flat" cmpd="sng">
            <a:solidFill>
              <a:schemeClr val="hlink"/>
            </a:solidFill>
            <a:prstDash val="solid"/>
            <a:round/>
            <a:headEnd/>
            <a:tailEnd/>
          </a:ln>
          <a:effectLst/>
        </p:spPr>
        <p:txBody>
          <a:bodyPr wrap="none" anchor="ctr"/>
          <a:lstStyle/>
          <a:p>
            <a:endParaRPr lang="en-US"/>
          </a:p>
        </p:txBody>
      </p:sp>
      <p:sp>
        <p:nvSpPr>
          <p:cNvPr id="229404" name="Text Box 28"/>
          <p:cNvSpPr txBox="1">
            <a:spLocks noChangeArrowheads="1"/>
          </p:cNvSpPr>
          <p:nvPr/>
        </p:nvSpPr>
        <p:spPr bwMode="auto">
          <a:xfrm>
            <a:off x="6858000" y="5410200"/>
            <a:ext cx="1828800" cy="720725"/>
          </a:xfrm>
          <a:prstGeom prst="rect">
            <a:avLst/>
          </a:prstGeom>
          <a:solidFill>
            <a:srgbClr val="F8DE9C"/>
          </a:solidFill>
          <a:ln w="19050" algn="ctr">
            <a:solidFill>
              <a:schemeClr val="tx1"/>
            </a:solidFill>
            <a:miter lim="800000"/>
            <a:headEnd/>
            <a:tailEnd/>
          </a:ln>
          <a:effectLst/>
        </p:spPr>
        <p:txBody>
          <a:bodyPr>
            <a:spAutoFit/>
          </a:bodyPr>
          <a:lstStyle/>
          <a:p>
            <a:pPr algn="l">
              <a:spcBef>
                <a:spcPct val="50000"/>
              </a:spcBef>
            </a:pPr>
            <a:r>
              <a:rPr lang="en-US" sz="2000"/>
              <a:t>Not discussed in this chapter</a:t>
            </a:r>
          </a:p>
        </p:txBody>
      </p:sp>
      <p:sp>
        <p:nvSpPr>
          <p:cNvPr id="229405" name="Line 29"/>
          <p:cNvSpPr>
            <a:spLocks noChangeShapeType="1"/>
          </p:cNvSpPr>
          <p:nvPr/>
        </p:nvSpPr>
        <p:spPr bwMode="auto">
          <a:xfrm>
            <a:off x="7315200" y="5029200"/>
            <a:ext cx="0" cy="381000"/>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Copyright ©2011 Pearson Education, Inc. publishing as Prentice Hall</a:t>
            </a:r>
          </a:p>
        </p:txBody>
      </p:sp>
      <p:sp>
        <p:nvSpPr>
          <p:cNvPr id="10" name="Slide Number Placeholder 4"/>
          <p:cNvSpPr>
            <a:spLocks noGrp="1"/>
          </p:cNvSpPr>
          <p:nvPr>
            <p:ph type="sldNum" sz="quarter" idx="11"/>
          </p:nvPr>
        </p:nvSpPr>
        <p:spPr/>
        <p:txBody>
          <a:bodyPr/>
          <a:lstStyle/>
          <a:p>
            <a:r>
              <a:rPr lang="en-US"/>
              <a:t>9-</a:t>
            </a:r>
            <a:fld id="{7DCF0140-A398-4D02-83A2-1463D21E7D34}" type="slidenum">
              <a:rPr lang="en-US"/>
              <a:pPr/>
              <a:t>55</a:t>
            </a:fld>
            <a:endParaRPr lang="en-US"/>
          </a:p>
        </p:txBody>
      </p:sp>
      <p:sp>
        <p:nvSpPr>
          <p:cNvPr id="171010" name="Rectangle 2"/>
          <p:cNvSpPr>
            <a:spLocks noGrp="1" noChangeArrowheads="1"/>
          </p:cNvSpPr>
          <p:nvPr>
            <p:ph type="title"/>
          </p:nvPr>
        </p:nvSpPr>
        <p:spPr>
          <a:xfrm>
            <a:off x="1274763" y="381000"/>
            <a:ext cx="7793037" cy="762000"/>
          </a:xfrm>
        </p:spPr>
        <p:txBody>
          <a:bodyPr/>
          <a:lstStyle/>
          <a:p>
            <a:r>
              <a:rPr lang="en-US"/>
              <a:t>Example:  z  Test for Proportion</a:t>
            </a:r>
          </a:p>
        </p:txBody>
      </p:sp>
      <p:sp>
        <p:nvSpPr>
          <p:cNvPr id="171011" name="Rectangle 3"/>
          <p:cNvSpPr>
            <a:spLocks noChangeArrowheads="1"/>
          </p:cNvSpPr>
          <p:nvPr/>
        </p:nvSpPr>
        <p:spPr bwMode="auto">
          <a:xfrm>
            <a:off x="609600" y="5029200"/>
            <a:ext cx="4133850" cy="457200"/>
          </a:xfrm>
          <a:prstGeom prst="rect">
            <a:avLst/>
          </a:prstGeom>
          <a:noFill/>
          <a:ln w="9525">
            <a:noFill/>
            <a:miter lim="800000"/>
            <a:headEnd/>
            <a:tailEnd/>
          </a:ln>
          <a:effectLst/>
        </p:spPr>
        <p:txBody>
          <a:bodyPr wrap="none" anchor="ctr"/>
          <a:lstStyle/>
          <a:p>
            <a:endParaRPr lang="en-US"/>
          </a:p>
        </p:txBody>
      </p:sp>
      <p:sp>
        <p:nvSpPr>
          <p:cNvPr id="171013" name="Rectangle 5"/>
          <p:cNvSpPr>
            <a:spLocks noGrp="1" noChangeArrowheads="1"/>
          </p:cNvSpPr>
          <p:nvPr>
            <p:ph type="body" idx="1"/>
          </p:nvPr>
        </p:nvSpPr>
        <p:spPr>
          <a:xfrm>
            <a:off x="381000" y="1868488"/>
            <a:ext cx="4343400" cy="4227512"/>
          </a:xfrm>
          <a:solidFill>
            <a:srgbClr val="FFFFC3"/>
          </a:solidFill>
          <a:ln w="19050">
            <a:solidFill>
              <a:schemeClr val="tx1"/>
            </a:solidFill>
          </a:ln>
        </p:spPr>
        <p:txBody>
          <a:bodyPr/>
          <a:lstStyle/>
          <a:p>
            <a:pPr>
              <a:buFont typeface="Wingdings" pitchFamily="2" charset="2"/>
              <a:buNone/>
            </a:pPr>
            <a:r>
              <a:rPr lang="en-US" sz="2700"/>
              <a:t>   A marketing company claims that it receives 8% responses from its mailing.  To test this claim, a random sample of 500 were surveyed  with 25 responses.  Test at the </a:t>
            </a:r>
            <a:r>
              <a:rPr lang="en-US" sz="2700" b="1" i="1">
                <a:sym typeface="Symbol" pitchFamily="18" charset="2"/>
              </a:rPr>
              <a:t></a:t>
            </a:r>
            <a:r>
              <a:rPr lang="en-US" sz="2700"/>
              <a:t> = 0.05 significance level.</a:t>
            </a:r>
          </a:p>
        </p:txBody>
      </p:sp>
      <p:sp>
        <p:nvSpPr>
          <p:cNvPr id="171015" name="Text Box 7"/>
          <p:cNvSpPr txBox="1">
            <a:spLocks noChangeArrowheads="1"/>
          </p:cNvSpPr>
          <p:nvPr/>
        </p:nvSpPr>
        <p:spPr bwMode="auto">
          <a:xfrm>
            <a:off x="5029200" y="4267200"/>
            <a:ext cx="3276600" cy="1514475"/>
          </a:xfrm>
          <a:prstGeom prst="rect">
            <a:avLst/>
          </a:prstGeom>
          <a:solidFill>
            <a:srgbClr val="E1FFF7"/>
          </a:solidFill>
          <a:ln w="19050" algn="ctr">
            <a:solidFill>
              <a:schemeClr val="tx1"/>
            </a:solidFill>
            <a:miter lim="800000"/>
            <a:headEnd/>
            <a:tailEnd/>
          </a:ln>
          <a:effectLst/>
        </p:spPr>
        <p:txBody>
          <a:bodyPr>
            <a:spAutoFit/>
          </a:bodyPr>
          <a:lstStyle/>
          <a:p>
            <a:pPr algn="l">
              <a:spcBef>
                <a:spcPct val="50000"/>
              </a:spcBef>
            </a:pPr>
            <a:r>
              <a:rPr lang="en-US" sz="2000"/>
              <a:t>Check:  </a:t>
            </a:r>
          </a:p>
          <a:p>
            <a:pPr algn="l">
              <a:spcBef>
                <a:spcPct val="50000"/>
              </a:spcBef>
            </a:pPr>
            <a:r>
              <a:rPr lang="en-US" sz="2000"/>
              <a:t>     n</a:t>
            </a:r>
            <a:r>
              <a:rPr lang="en-US" sz="1000"/>
              <a:t> </a:t>
            </a:r>
            <a:r>
              <a:rPr lang="el-GR" sz="2000">
                <a:solidFill>
                  <a:srgbClr val="000066"/>
                </a:solidFill>
                <a:sym typeface="Symbol" pitchFamily="18" charset="2"/>
              </a:rPr>
              <a:t>π</a:t>
            </a:r>
            <a:r>
              <a:rPr lang="en-US" sz="2000"/>
              <a:t> = (500)(0.08) = 40</a:t>
            </a:r>
          </a:p>
          <a:p>
            <a:pPr algn="l">
              <a:spcBef>
                <a:spcPct val="50000"/>
              </a:spcBef>
            </a:pPr>
            <a:r>
              <a:rPr lang="en-US" sz="2000"/>
              <a:t>n(1-</a:t>
            </a:r>
            <a:r>
              <a:rPr lang="el-GR" sz="2000">
                <a:solidFill>
                  <a:srgbClr val="000066"/>
                </a:solidFill>
                <a:sym typeface="Symbol" pitchFamily="18" charset="2"/>
              </a:rPr>
              <a:t>π</a:t>
            </a:r>
            <a:r>
              <a:rPr lang="en-US" sz="2000"/>
              <a:t>) = (500)(0.92) = 460</a:t>
            </a:r>
          </a:p>
          <a:p>
            <a:pPr algn="l">
              <a:spcBef>
                <a:spcPct val="50000"/>
              </a:spcBef>
            </a:pPr>
            <a:endParaRPr lang="en-US" sz="800"/>
          </a:p>
        </p:txBody>
      </p:sp>
      <p:pic>
        <p:nvPicPr>
          <p:cNvPr id="171018" name="Picture 10" descr="j0196412"/>
          <p:cNvPicPr>
            <a:picLocks noChangeAspect="1" noChangeArrowheads="1"/>
          </p:cNvPicPr>
          <p:nvPr/>
        </p:nvPicPr>
        <p:blipFill>
          <a:blip r:embed="rId2" cstate="print"/>
          <a:srcRect/>
          <a:stretch>
            <a:fillRect/>
          </a:stretch>
        </p:blipFill>
        <p:spPr bwMode="auto">
          <a:xfrm>
            <a:off x="5486400" y="1828800"/>
            <a:ext cx="2590800" cy="1966913"/>
          </a:xfrm>
          <a:prstGeom prst="rect">
            <a:avLst/>
          </a:prstGeom>
          <a:noFill/>
        </p:spPr>
      </p:pic>
      <p:sp>
        <p:nvSpPr>
          <p:cNvPr id="171019" name="Text Box 11"/>
          <p:cNvSpPr txBox="1">
            <a:spLocks noChangeArrowheads="1"/>
          </p:cNvSpPr>
          <p:nvPr/>
        </p:nvSpPr>
        <p:spPr bwMode="auto">
          <a:xfrm>
            <a:off x="8305800" y="4724400"/>
            <a:ext cx="381000" cy="457200"/>
          </a:xfrm>
          <a:prstGeom prst="rect">
            <a:avLst/>
          </a:prstGeom>
          <a:noFill/>
          <a:ln w="19050" algn="ctr">
            <a:noFill/>
            <a:miter lim="800000"/>
            <a:headEnd/>
            <a:tailEnd/>
          </a:ln>
          <a:effectLst/>
        </p:spPr>
        <p:txBody>
          <a:bodyPr>
            <a:spAutoFit/>
          </a:bodyPr>
          <a:lstStyle/>
          <a:p>
            <a:pPr>
              <a:spcBef>
                <a:spcPct val="50000"/>
              </a:spcBef>
            </a:pPr>
            <a:r>
              <a:rPr lang="en-US" b="1">
                <a:solidFill>
                  <a:schemeClr val="hlink"/>
                </a:solidFill>
                <a:sym typeface="Wingdings" pitchFamily="2" charset="2"/>
              </a:rPr>
              <a:t></a:t>
            </a:r>
          </a:p>
        </p:txBody>
      </p:sp>
      <p:sp>
        <p:nvSpPr>
          <p:cNvPr id="171020" name="Text Box 12"/>
          <p:cNvSpPr txBox="1">
            <a:spLocks noChangeArrowheads="1"/>
          </p:cNvSpPr>
          <p:nvPr/>
        </p:nvSpPr>
        <p:spPr bwMode="auto">
          <a:xfrm>
            <a:off x="5105400" y="5867400"/>
            <a:ext cx="3352800" cy="366713"/>
          </a:xfrm>
          <a:prstGeom prst="rect">
            <a:avLst/>
          </a:prstGeom>
          <a:noFill/>
          <a:ln w="19050" algn="ctr">
            <a:noFill/>
            <a:miter lim="800000"/>
            <a:headEnd/>
            <a:tailEnd/>
          </a:ln>
          <a:effectLst/>
        </p:spPr>
        <p:txBody>
          <a:bodyPr>
            <a:spAutoFit/>
          </a:bodyPr>
          <a:lstStyle/>
          <a:p>
            <a:pPr algn="l">
              <a:spcBef>
                <a:spcPct val="50000"/>
              </a:spcBef>
            </a:pPr>
            <a:r>
              <a:rPr lang="en-US" sz="1800" b="1">
                <a:solidFill>
                  <a:srgbClr val="009900"/>
                </a:solidFill>
              </a:rPr>
              <a:t>Both &gt; 5, so assume normal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3"/>
          <p:cNvSpPr>
            <a:spLocks noGrp="1"/>
          </p:cNvSpPr>
          <p:nvPr>
            <p:ph type="ftr" sz="quarter" idx="10"/>
          </p:nvPr>
        </p:nvSpPr>
        <p:spPr/>
        <p:txBody>
          <a:bodyPr/>
          <a:lstStyle/>
          <a:p>
            <a:r>
              <a:rPr lang="en-US"/>
              <a:t>Copyright ©2011 Pearson Education, Inc. publishing as Prentice Hall</a:t>
            </a:r>
          </a:p>
        </p:txBody>
      </p:sp>
      <p:sp>
        <p:nvSpPr>
          <p:cNvPr id="41" name="Slide Number Placeholder 4"/>
          <p:cNvSpPr>
            <a:spLocks noGrp="1"/>
          </p:cNvSpPr>
          <p:nvPr>
            <p:ph type="sldNum" sz="quarter" idx="11"/>
          </p:nvPr>
        </p:nvSpPr>
        <p:spPr/>
        <p:txBody>
          <a:bodyPr/>
          <a:lstStyle/>
          <a:p>
            <a:r>
              <a:rPr lang="en-US"/>
              <a:t>9-</a:t>
            </a:r>
            <a:fld id="{D511A187-9BC6-4099-90DD-2F12D8EFB3C4}" type="slidenum">
              <a:rPr lang="en-US"/>
              <a:pPr/>
              <a:t>56</a:t>
            </a:fld>
            <a:endParaRPr lang="en-US"/>
          </a:p>
        </p:txBody>
      </p:sp>
      <p:sp>
        <p:nvSpPr>
          <p:cNvPr id="172078" name="Rectangle 46"/>
          <p:cNvSpPr>
            <a:spLocks noChangeArrowheads="1"/>
          </p:cNvSpPr>
          <p:nvPr/>
        </p:nvSpPr>
        <p:spPr bwMode="auto">
          <a:xfrm>
            <a:off x="1066800" y="2819400"/>
            <a:ext cx="533400" cy="381000"/>
          </a:xfrm>
          <a:prstGeom prst="rect">
            <a:avLst/>
          </a:prstGeom>
          <a:solidFill>
            <a:srgbClr val="E1FFF7"/>
          </a:solidFill>
          <a:ln w="19050" algn="ctr">
            <a:noFill/>
            <a:miter lim="800000"/>
            <a:headEnd/>
            <a:tailEnd/>
          </a:ln>
          <a:effectLst/>
        </p:spPr>
        <p:txBody>
          <a:bodyPr wrap="none" anchor="ctr"/>
          <a:lstStyle/>
          <a:p>
            <a:endParaRPr lang="en-US"/>
          </a:p>
        </p:txBody>
      </p:sp>
      <p:sp>
        <p:nvSpPr>
          <p:cNvPr id="172054" name="Line 22"/>
          <p:cNvSpPr>
            <a:spLocks noChangeShapeType="1"/>
          </p:cNvSpPr>
          <p:nvPr/>
        </p:nvSpPr>
        <p:spPr bwMode="auto">
          <a:xfrm>
            <a:off x="2438400" y="4267200"/>
            <a:ext cx="0" cy="1371600"/>
          </a:xfrm>
          <a:prstGeom prst="line">
            <a:avLst/>
          </a:prstGeom>
          <a:noFill/>
          <a:ln w="12700">
            <a:solidFill>
              <a:schemeClr val="tx2"/>
            </a:solidFill>
            <a:prstDash val="dash"/>
            <a:round/>
            <a:headEnd type="none" w="sm" len="sm"/>
            <a:tailEnd type="none" w="sm" len="sm"/>
          </a:ln>
          <a:effectLst/>
        </p:spPr>
        <p:txBody>
          <a:bodyPr wrap="none" anchor="ctr"/>
          <a:lstStyle/>
          <a:p>
            <a:endParaRPr lang="en-US"/>
          </a:p>
        </p:txBody>
      </p:sp>
      <p:sp>
        <p:nvSpPr>
          <p:cNvPr id="172034" name="Rectangle 2"/>
          <p:cNvSpPr>
            <a:spLocks noChangeArrowheads="1"/>
          </p:cNvSpPr>
          <p:nvPr/>
        </p:nvSpPr>
        <p:spPr bwMode="auto">
          <a:xfrm>
            <a:off x="8077200" y="2286000"/>
            <a:ext cx="914400" cy="457200"/>
          </a:xfrm>
          <a:prstGeom prst="rect">
            <a:avLst/>
          </a:prstGeom>
          <a:solidFill>
            <a:srgbClr val="E4E4F8"/>
          </a:solidFill>
          <a:ln w="9525">
            <a:noFill/>
            <a:miter lim="800000"/>
            <a:headEnd/>
            <a:tailEnd/>
          </a:ln>
          <a:effectLst/>
        </p:spPr>
        <p:txBody>
          <a:bodyPr wrap="none" anchor="ctr"/>
          <a:lstStyle/>
          <a:p>
            <a:endParaRPr lang="en-US"/>
          </a:p>
        </p:txBody>
      </p:sp>
      <p:sp>
        <p:nvSpPr>
          <p:cNvPr id="172036" name="Rectangle 4"/>
          <p:cNvSpPr>
            <a:spLocks noChangeArrowheads="1"/>
          </p:cNvSpPr>
          <p:nvPr/>
        </p:nvSpPr>
        <p:spPr bwMode="auto">
          <a:xfrm>
            <a:off x="762000" y="6019800"/>
            <a:ext cx="838200" cy="304800"/>
          </a:xfrm>
          <a:prstGeom prst="rect">
            <a:avLst/>
          </a:prstGeom>
          <a:solidFill>
            <a:srgbClr val="E4E4F8"/>
          </a:solidFill>
          <a:ln w="9525">
            <a:noFill/>
            <a:miter lim="800000"/>
            <a:headEnd/>
            <a:tailEnd/>
          </a:ln>
          <a:effectLst/>
        </p:spPr>
        <p:txBody>
          <a:bodyPr wrap="none" anchor="ctr"/>
          <a:lstStyle/>
          <a:p>
            <a:endParaRPr lang="en-US"/>
          </a:p>
        </p:txBody>
      </p:sp>
      <p:sp>
        <p:nvSpPr>
          <p:cNvPr id="172037" name="Rectangle 5"/>
          <p:cNvSpPr>
            <a:spLocks noChangeArrowheads="1"/>
          </p:cNvSpPr>
          <p:nvPr/>
        </p:nvSpPr>
        <p:spPr bwMode="auto">
          <a:xfrm>
            <a:off x="1600200" y="5715000"/>
            <a:ext cx="609600" cy="228600"/>
          </a:xfrm>
          <a:prstGeom prst="rect">
            <a:avLst/>
          </a:prstGeom>
          <a:solidFill>
            <a:srgbClr val="FDDBE4"/>
          </a:solidFill>
          <a:ln w="9525">
            <a:noFill/>
            <a:miter lim="800000"/>
            <a:headEnd/>
            <a:tailEnd/>
          </a:ln>
          <a:effectLst/>
        </p:spPr>
        <p:txBody>
          <a:bodyPr wrap="none" anchor="ctr"/>
          <a:lstStyle/>
          <a:p>
            <a:endParaRPr lang="en-US"/>
          </a:p>
        </p:txBody>
      </p:sp>
      <p:sp>
        <p:nvSpPr>
          <p:cNvPr id="172038" name="Rectangle 6"/>
          <p:cNvSpPr>
            <a:spLocks noChangeArrowheads="1"/>
          </p:cNvSpPr>
          <p:nvPr/>
        </p:nvSpPr>
        <p:spPr bwMode="auto">
          <a:xfrm>
            <a:off x="2962275" y="5721350"/>
            <a:ext cx="531813" cy="227013"/>
          </a:xfrm>
          <a:prstGeom prst="rect">
            <a:avLst/>
          </a:prstGeom>
          <a:solidFill>
            <a:srgbClr val="FDDBE4"/>
          </a:solidFill>
          <a:ln w="9525">
            <a:noFill/>
            <a:miter lim="800000"/>
            <a:headEnd/>
            <a:tailEnd/>
          </a:ln>
          <a:effectLst/>
        </p:spPr>
        <p:txBody>
          <a:bodyPr wrap="none" anchor="ctr"/>
          <a:lstStyle/>
          <a:p>
            <a:endParaRPr lang="en-US"/>
          </a:p>
        </p:txBody>
      </p:sp>
      <p:sp>
        <p:nvSpPr>
          <p:cNvPr id="172039" name="Rectangle 7"/>
          <p:cNvSpPr>
            <a:spLocks noChangeArrowheads="1"/>
          </p:cNvSpPr>
          <p:nvPr/>
        </p:nvSpPr>
        <p:spPr bwMode="auto">
          <a:xfrm>
            <a:off x="2667000" y="3733800"/>
            <a:ext cx="914400" cy="304800"/>
          </a:xfrm>
          <a:prstGeom prst="rect">
            <a:avLst/>
          </a:prstGeom>
          <a:solidFill>
            <a:srgbClr val="FDDBE4"/>
          </a:solidFill>
          <a:ln w="9525">
            <a:noFill/>
            <a:miter lim="800000"/>
            <a:headEnd/>
            <a:tailEnd/>
          </a:ln>
          <a:effectLst/>
        </p:spPr>
        <p:txBody>
          <a:bodyPr wrap="none" anchor="ctr"/>
          <a:lstStyle/>
          <a:p>
            <a:endParaRPr lang="en-US"/>
          </a:p>
        </p:txBody>
      </p:sp>
      <p:sp>
        <p:nvSpPr>
          <p:cNvPr id="172040" name="Freeform 8"/>
          <p:cNvSpPr>
            <a:spLocks/>
          </p:cNvSpPr>
          <p:nvPr/>
        </p:nvSpPr>
        <p:spPr bwMode="auto">
          <a:xfrm>
            <a:off x="3119438" y="5200650"/>
            <a:ext cx="698500" cy="442913"/>
          </a:xfrm>
          <a:custGeom>
            <a:avLst/>
            <a:gdLst/>
            <a:ahLst/>
            <a:cxnLst>
              <a:cxn ang="0">
                <a:pos x="0" y="0"/>
              </a:cxn>
              <a:cxn ang="0">
                <a:pos x="3" y="279"/>
              </a:cxn>
              <a:cxn ang="0">
                <a:pos x="440" y="273"/>
              </a:cxn>
              <a:cxn ang="0">
                <a:pos x="440" y="255"/>
              </a:cxn>
              <a:cxn ang="0">
                <a:pos x="269" y="225"/>
              </a:cxn>
              <a:cxn ang="0">
                <a:pos x="195" y="192"/>
              </a:cxn>
              <a:cxn ang="0">
                <a:pos x="161" y="168"/>
              </a:cxn>
              <a:cxn ang="0">
                <a:pos x="111" y="135"/>
              </a:cxn>
              <a:cxn ang="0">
                <a:pos x="32" y="51"/>
              </a:cxn>
            </a:cxnLst>
            <a:rect l="0" t="0" r="r" b="b"/>
            <a:pathLst>
              <a:path w="440" h="279">
                <a:moveTo>
                  <a:pt x="0" y="0"/>
                </a:moveTo>
                <a:lnTo>
                  <a:pt x="3" y="279"/>
                </a:lnTo>
                <a:lnTo>
                  <a:pt x="440" y="273"/>
                </a:lnTo>
                <a:lnTo>
                  <a:pt x="440" y="255"/>
                </a:lnTo>
                <a:lnTo>
                  <a:pt x="269" y="225"/>
                </a:lnTo>
                <a:lnTo>
                  <a:pt x="195" y="192"/>
                </a:lnTo>
                <a:lnTo>
                  <a:pt x="161" y="168"/>
                </a:lnTo>
                <a:lnTo>
                  <a:pt x="111" y="135"/>
                </a:lnTo>
                <a:lnTo>
                  <a:pt x="32" y="51"/>
                </a:lnTo>
              </a:path>
            </a:pathLst>
          </a:custGeom>
          <a:solidFill>
            <a:srgbClr val="E1FFF7"/>
          </a:solidFill>
          <a:ln w="9525" cap="rnd">
            <a:noFill/>
            <a:round/>
            <a:headEnd type="none" w="sm" len="sm"/>
            <a:tailEnd type="none" w="sm" len="sm"/>
          </a:ln>
          <a:effectLst/>
        </p:spPr>
        <p:txBody>
          <a:bodyPr/>
          <a:lstStyle/>
          <a:p>
            <a:endParaRPr lang="en-US"/>
          </a:p>
        </p:txBody>
      </p:sp>
      <p:sp>
        <p:nvSpPr>
          <p:cNvPr id="172041" name="Rectangle 9"/>
          <p:cNvSpPr>
            <a:spLocks noGrp="1" noChangeArrowheads="1"/>
          </p:cNvSpPr>
          <p:nvPr>
            <p:ph type="title"/>
          </p:nvPr>
        </p:nvSpPr>
        <p:spPr>
          <a:xfrm>
            <a:off x="1198563" y="381000"/>
            <a:ext cx="7793037" cy="762000"/>
          </a:xfrm>
        </p:spPr>
        <p:txBody>
          <a:bodyPr/>
          <a:lstStyle/>
          <a:p>
            <a:r>
              <a:rPr lang="en-US" i="1"/>
              <a:t>Z</a:t>
            </a:r>
            <a:r>
              <a:rPr lang="en-US"/>
              <a:t>  Test for Proportion: Solution</a:t>
            </a:r>
            <a:endParaRPr lang="en-US" i="1"/>
          </a:p>
        </p:txBody>
      </p:sp>
      <p:sp>
        <p:nvSpPr>
          <p:cNvPr id="172042" name="Freeform 10"/>
          <p:cNvSpPr>
            <a:spLocks/>
          </p:cNvSpPr>
          <p:nvPr/>
        </p:nvSpPr>
        <p:spPr bwMode="auto">
          <a:xfrm>
            <a:off x="1066800" y="5224463"/>
            <a:ext cx="690563" cy="409575"/>
          </a:xfrm>
          <a:custGeom>
            <a:avLst/>
            <a:gdLst/>
            <a:ahLst/>
            <a:cxnLst>
              <a:cxn ang="0">
                <a:pos x="429" y="0"/>
              </a:cxn>
              <a:cxn ang="0">
                <a:pos x="435" y="258"/>
              </a:cxn>
              <a:cxn ang="0">
                <a:pos x="0" y="258"/>
              </a:cxn>
              <a:cxn ang="0">
                <a:pos x="0" y="240"/>
              </a:cxn>
              <a:cxn ang="0">
                <a:pos x="15" y="236"/>
              </a:cxn>
              <a:cxn ang="0">
                <a:pos x="92" y="230"/>
              </a:cxn>
              <a:cxn ang="0">
                <a:pos x="224" y="186"/>
              </a:cxn>
              <a:cxn ang="0">
                <a:pos x="260" y="165"/>
              </a:cxn>
              <a:cxn ang="0">
                <a:pos x="308" y="137"/>
              </a:cxn>
              <a:cxn ang="0">
                <a:pos x="362" y="84"/>
              </a:cxn>
            </a:cxnLst>
            <a:rect l="0" t="0" r="r" b="b"/>
            <a:pathLst>
              <a:path w="435" h="258">
                <a:moveTo>
                  <a:pt x="429" y="0"/>
                </a:moveTo>
                <a:lnTo>
                  <a:pt x="435" y="258"/>
                </a:lnTo>
                <a:lnTo>
                  <a:pt x="0" y="258"/>
                </a:lnTo>
                <a:lnTo>
                  <a:pt x="0" y="240"/>
                </a:lnTo>
                <a:lnTo>
                  <a:pt x="15" y="236"/>
                </a:lnTo>
                <a:lnTo>
                  <a:pt x="92" y="230"/>
                </a:lnTo>
                <a:lnTo>
                  <a:pt x="224" y="186"/>
                </a:lnTo>
                <a:lnTo>
                  <a:pt x="260" y="165"/>
                </a:lnTo>
                <a:lnTo>
                  <a:pt x="308" y="137"/>
                </a:lnTo>
                <a:lnTo>
                  <a:pt x="362" y="84"/>
                </a:lnTo>
              </a:path>
            </a:pathLst>
          </a:custGeom>
          <a:solidFill>
            <a:srgbClr val="E1FFF7"/>
          </a:solidFill>
          <a:ln w="9525" cap="rnd">
            <a:noFill/>
            <a:round/>
            <a:headEnd type="none" w="sm" len="sm"/>
            <a:tailEnd type="none" w="sm" len="sm"/>
          </a:ln>
          <a:effectLst/>
        </p:spPr>
        <p:txBody>
          <a:bodyPr/>
          <a:lstStyle/>
          <a:p>
            <a:endParaRPr lang="en-US"/>
          </a:p>
        </p:txBody>
      </p:sp>
      <p:sp>
        <p:nvSpPr>
          <p:cNvPr id="172043" name="Rectangle 11"/>
          <p:cNvSpPr>
            <a:spLocks noGrp="1" noChangeArrowheads="1"/>
          </p:cNvSpPr>
          <p:nvPr>
            <p:ph type="body" sz="half" idx="1"/>
          </p:nvPr>
        </p:nvSpPr>
        <p:spPr>
          <a:xfrm>
            <a:off x="381000" y="2743200"/>
            <a:ext cx="3848100" cy="990600"/>
          </a:xfrm>
          <a:noFill/>
          <a:ln/>
        </p:spPr>
        <p:txBody>
          <a:bodyPr lIns="90488" tIns="44450" rIns="90488" bIns="44450"/>
          <a:lstStyle/>
          <a:p>
            <a:pPr marL="342900" indent="-342900" defTabSz="914400">
              <a:buFont typeface="Wingdings" pitchFamily="2" charset="2"/>
              <a:buNone/>
            </a:pPr>
            <a:r>
              <a:rPr lang="en-US" sz="2400" b="1">
                <a:latin typeface="Symbol" pitchFamily="18" charset="2"/>
              </a:rPr>
              <a:t>a</a:t>
            </a:r>
            <a:r>
              <a:rPr lang="en-US" sz="2400" b="1">
                <a:latin typeface="Times New Roman" pitchFamily="18" charset="0"/>
              </a:rPr>
              <a:t>  </a:t>
            </a:r>
            <a:r>
              <a:rPr lang="en-US" sz="2300"/>
              <a:t>= 0.05   </a:t>
            </a:r>
          </a:p>
          <a:p>
            <a:pPr marL="342900" indent="-342900" defTabSz="914400">
              <a:buFont typeface="Wingdings" pitchFamily="2" charset="2"/>
              <a:buNone/>
            </a:pPr>
            <a:r>
              <a:rPr lang="en-US" sz="2300"/>
              <a:t>n = 500,   p  = 0.05</a:t>
            </a:r>
          </a:p>
        </p:txBody>
      </p:sp>
      <p:sp>
        <p:nvSpPr>
          <p:cNvPr id="172044" name="Rectangle 12"/>
          <p:cNvSpPr>
            <a:spLocks noChangeArrowheads="1"/>
          </p:cNvSpPr>
          <p:nvPr/>
        </p:nvSpPr>
        <p:spPr bwMode="auto">
          <a:xfrm>
            <a:off x="4943475" y="4041775"/>
            <a:ext cx="4200525" cy="454025"/>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a:t>Reject H</a:t>
            </a:r>
            <a:r>
              <a:rPr lang="en-US" baseline="-25000"/>
              <a:t>0</a:t>
            </a:r>
            <a:r>
              <a:rPr lang="en-US"/>
              <a:t> at </a:t>
            </a:r>
            <a:r>
              <a:rPr lang="en-US" b="1">
                <a:sym typeface="Symbol" pitchFamily="18" charset="2"/>
              </a:rPr>
              <a:t></a:t>
            </a:r>
            <a:r>
              <a:rPr lang="en-US" b="1"/>
              <a:t> </a:t>
            </a:r>
            <a:r>
              <a:rPr lang="en-US"/>
              <a:t>= 0.05</a:t>
            </a:r>
          </a:p>
        </p:txBody>
      </p:sp>
      <p:sp>
        <p:nvSpPr>
          <p:cNvPr id="172045" name="Rectangle 13"/>
          <p:cNvSpPr>
            <a:spLocks noChangeArrowheads="1"/>
          </p:cNvSpPr>
          <p:nvPr/>
        </p:nvSpPr>
        <p:spPr bwMode="auto">
          <a:xfrm>
            <a:off x="457200" y="1676400"/>
            <a:ext cx="2286000" cy="1038225"/>
          </a:xfrm>
          <a:prstGeom prst="rect">
            <a:avLst/>
          </a:prstGeom>
          <a:noFill/>
          <a:ln w="9525">
            <a:solidFill>
              <a:schemeClr val="tx1"/>
            </a:solidFill>
            <a:miter lim="800000"/>
            <a:headEnd/>
            <a:tailEnd/>
          </a:ln>
          <a:effectLst/>
        </p:spPr>
        <p:txBody>
          <a:bodyPr lIns="90488" tIns="44450" rIns="90488" bIns="44450">
            <a:spAutoFit/>
          </a:bodyPr>
          <a:lstStyle/>
          <a:p>
            <a:pPr algn="l" eaLnBrk="0" hangingPunct="0">
              <a:lnSpc>
                <a:spcPct val="110000"/>
              </a:lnSpc>
              <a:spcBef>
                <a:spcPct val="50000"/>
              </a:spcBef>
            </a:pPr>
            <a:r>
              <a:rPr lang="en-US" sz="2800" b="1"/>
              <a:t>H</a:t>
            </a:r>
            <a:r>
              <a:rPr lang="en-US" sz="2800" b="1" baseline="-25000"/>
              <a:t>0</a:t>
            </a:r>
            <a:r>
              <a:rPr lang="en-US" sz="2800" b="1"/>
              <a:t>: </a:t>
            </a:r>
            <a:r>
              <a:rPr lang="el-GR" sz="2800" b="1">
                <a:sym typeface="Symbol" pitchFamily="18" charset="2"/>
              </a:rPr>
              <a:t>π</a:t>
            </a:r>
            <a:r>
              <a:rPr lang="en-US" sz="2800" b="1"/>
              <a:t> = 0.08</a:t>
            </a:r>
            <a:r>
              <a:rPr lang="en-US" sz="2800" b="1">
                <a:latin typeface="Times New Roman" pitchFamily="18" charset="0"/>
              </a:rPr>
              <a:t>    </a:t>
            </a:r>
            <a:r>
              <a:rPr lang="en-US" sz="2800" b="1"/>
              <a:t>H</a:t>
            </a:r>
            <a:r>
              <a:rPr lang="en-US" sz="2800" b="1" baseline="-25000"/>
              <a:t>A</a:t>
            </a:r>
            <a:r>
              <a:rPr lang="en-US" sz="2800" b="1"/>
              <a:t>: </a:t>
            </a:r>
            <a:r>
              <a:rPr lang="el-GR" sz="2800" b="1">
                <a:sym typeface="Symbol" pitchFamily="18" charset="2"/>
              </a:rPr>
              <a:t>π</a:t>
            </a:r>
            <a:r>
              <a:rPr lang="en-US" sz="2800" b="1">
                <a:latin typeface="Times New Roman" pitchFamily="18" charset="0"/>
              </a:rPr>
              <a:t> </a:t>
            </a:r>
            <a:r>
              <a:rPr lang="en-US" sz="2800" b="1">
                <a:latin typeface="Symbol" pitchFamily="18" charset="2"/>
              </a:rPr>
              <a:t>¹</a:t>
            </a:r>
            <a:r>
              <a:rPr lang="en-US" sz="2800" b="1">
                <a:latin typeface="Times New Roman" pitchFamily="18" charset="0"/>
              </a:rPr>
              <a:t> 0</a:t>
            </a:r>
            <a:r>
              <a:rPr lang="en-US" sz="2800" b="1"/>
              <a:t>.08</a:t>
            </a:r>
          </a:p>
        </p:txBody>
      </p:sp>
      <p:sp>
        <p:nvSpPr>
          <p:cNvPr id="172046" name="Rectangle 14"/>
          <p:cNvSpPr>
            <a:spLocks noChangeArrowheads="1"/>
          </p:cNvSpPr>
          <p:nvPr/>
        </p:nvSpPr>
        <p:spPr bwMode="auto">
          <a:xfrm>
            <a:off x="304800" y="3657600"/>
            <a:ext cx="3352800" cy="454025"/>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b="1"/>
              <a:t>Critical Values: ± 1.96</a:t>
            </a:r>
          </a:p>
        </p:txBody>
      </p:sp>
      <p:sp>
        <p:nvSpPr>
          <p:cNvPr id="172047" name="Rectangle 15"/>
          <p:cNvSpPr>
            <a:spLocks noChangeArrowheads="1"/>
          </p:cNvSpPr>
          <p:nvPr/>
        </p:nvSpPr>
        <p:spPr bwMode="auto">
          <a:xfrm>
            <a:off x="4867275" y="1524000"/>
            <a:ext cx="3057525" cy="515938"/>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a:t>Test Statistic:</a:t>
            </a:r>
          </a:p>
        </p:txBody>
      </p:sp>
      <p:sp>
        <p:nvSpPr>
          <p:cNvPr id="172048" name="Rectangle 16"/>
          <p:cNvSpPr>
            <a:spLocks noChangeArrowheads="1"/>
          </p:cNvSpPr>
          <p:nvPr/>
        </p:nvSpPr>
        <p:spPr bwMode="auto">
          <a:xfrm>
            <a:off x="4876800" y="3581400"/>
            <a:ext cx="2143125" cy="515938"/>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a:t>Decision:</a:t>
            </a:r>
          </a:p>
        </p:txBody>
      </p:sp>
      <p:sp>
        <p:nvSpPr>
          <p:cNvPr id="172049" name="Rectangle 17"/>
          <p:cNvSpPr>
            <a:spLocks noChangeArrowheads="1"/>
          </p:cNvSpPr>
          <p:nvPr/>
        </p:nvSpPr>
        <p:spPr bwMode="auto">
          <a:xfrm>
            <a:off x="4876800" y="4572000"/>
            <a:ext cx="2743200" cy="515938"/>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800" b="1"/>
              <a:t>Conclusion:</a:t>
            </a:r>
          </a:p>
        </p:txBody>
      </p:sp>
      <p:sp>
        <p:nvSpPr>
          <p:cNvPr id="172050" name="Freeform 18"/>
          <p:cNvSpPr>
            <a:spLocks/>
          </p:cNvSpPr>
          <p:nvPr/>
        </p:nvSpPr>
        <p:spPr bwMode="auto">
          <a:xfrm>
            <a:off x="1066800" y="4267200"/>
            <a:ext cx="1389063" cy="1338263"/>
          </a:xfrm>
          <a:custGeom>
            <a:avLst/>
            <a:gdLst/>
            <a:ahLst/>
            <a:cxnLst>
              <a:cxn ang="0">
                <a:pos x="0" y="842"/>
              </a:cxn>
              <a:cxn ang="0">
                <a:pos x="92" y="831"/>
              </a:cxn>
              <a:cxn ang="0">
                <a:pos x="137" y="822"/>
              </a:cxn>
              <a:cxn ang="0">
                <a:pos x="183" y="808"/>
              </a:cxn>
              <a:cxn ang="0">
                <a:pos x="229" y="789"/>
              </a:cxn>
              <a:cxn ang="0">
                <a:pos x="276" y="763"/>
              </a:cxn>
              <a:cxn ang="0">
                <a:pos x="321" y="729"/>
              </a:cxn>
              <a:cxn ang="0">
                <a:pos x="414" y="631"/>
              </a:cxn>
              <a:cxn ang="0">
                <a:pos x="506" y="493"/>
              </a:cxn>
              <a:cxn ang="0">
                <a:pos x="598" y="329"/>
              </a:cxn>
              <a:cxn ang="0">
                <a:pos x="643" y="245"/>
              </a:cxn>
              <a:cxn ang="0">
                <a:pos x="690" y="165"/>
              </a:cxn>
              <a:cxn ang="0">
                <a:pos x="735" y="98"/>
              </a:cxn>
              <a:cxn ang="0">
                <a:pos x="782" y="45"/>
              </a:cxn>
              <a:cxn ang="0">
                <a:pos x="827" y="11"/>
              </a:cxn>
              <a:cxn ang="0">
                <a:pos x="874" y="0"/>
              </a:cxn>
            </a:cxnLst>
            <a:rect l="0" t="0" r="r" b="b"/>
            <a:pathLst>
              <a:path w="875" h="843">
                <a:moveTo>
                  <a:pt x="0" y="842"/>
                </a:moveTo>
                <a:lnTo>
                  <a:pt x="92" y="831"/>
                </a:lnTo>
                <a:lnTo>
                  <a:pt x="137" y="822"/>
                </a:lnTo>
                <a:lnTo>
                  <a:pt x="183" y="808"/>
                </a:lnTo>
                <a:lnTo>
                  <a:pt x="229" y="789"/>
                </a:lnTo>
                <a:lnTo>
                  <a:pt x="276" y="763"/>
                </a:lnTo>
                <a:lnTo>
                  <a:pt x="321" y="729"/>
                </a:lnTo>
                <a:lnTo>
                  <a:pt x="414" y="631"/>
                </a:lnTo>
                <a:lnTo>
                  <a:pt x="506" y="493"/>
                </a:lnTo>
                <a:lnTo>
                  <a:pt x="598" y="329"/>
                </a:lnTo>
                <a:lnTo>
                  <a:pt x="643" y="245"/>
                </a:lnTo>
                <a:lnTo>
                  <a:pt x="690" y="165"/>
                </a:lnTo>
                <a:lnTo>
                  <a:pt x="735" y="98"/>
                </a:lnTo>
                <a:lnTo>
                  <a:pt x="782" y="45"/>
                </a:lnTo>
                <a:lnTo>
                  <a:pt x="827" y="11"/>
                </a:lnTo>
                <a:lnTo>
                  <a:pt x="874" y="0"/>
                </a:lnTo>
              </a:path>
            </a:pathLst>
          </a:custGeom>
          <a:noFill/>
          <a:ln w="25400" cap="rnd" cmpd="sng">
            <a:solidFill>
              <a:srgbClr val="FF0000"/>
            </a:solidFill>
            <a:prstDash val="solid"/>
            <a:round/>
            <a:headEnd type="none" w="sm" len="sm"/>
            <a:tailEnd type="none" w="sm" len="sm"/>
          </a:ln>
          <a:effectLst/>
        </p:spPr>
        <p:txBody>
          <a:bodyPr/>
          <a:lstStyle/>
          <a:p>
            <a:endParaRPr lang="en-US"/>
          </a:p>
        </p:txBody>
      </p:sp>
      <p:sp>
        <p:nvSpPr>
          <p:cNvPr id="172051" name="Freeform 19"/>
          <p:cNvSpPr>
            <a:spLocks/>
          </p:cNvSpPr>
          <p:nvPr/>
        </p:nvSpPr>
        <p:spPr bwMode="auto">
          <a:xfrm>
            <a:off x="2438400" y="4267200"/>
            <a:ext cx="1389063" cy="1338263"/>
          </a:xfrm>
          <a:custGeom>
            <a:avLst/>
            <a:gdLst/>
            <a:ahLst/>
            <a:cxnLst>
              <a:cxn ang="0">
                <a:pos x="874" y="842"/>
              </a:cxn>
              <a:cxn ang="0">
                <a:pos x="782" y="831"/>
              </a:cxn>
              <a:cxn ang="0">
                <a:pos x="735" y="822"/>
              </a:cxn>
              <a:cxn ang="0">
                <a:pos x="690" y="808"/>
              </a:cxn>
              <a:cxn ang="0">
                <a:pos x="643" y="789"/>
              </a:cxn>
              <a:cxn ang="0">
                <a:pos x="598" y="763"/>
              </a:cxn>
              <a:cxn ang="0">
                <a:pos x="551" y="729"/>
              </a:cxn>
              <a:cxn ang="0">
                <a:pos x="459" y="631"/>
              </a:cxn>
              <a:cxn ang="0">
                <a:pos x="368" y="493"/>
              </a:cxn>
              <a:cxn ang="0">
                <a:pos x="276" y="329"/>
              </a:cxn>
              <a:cxn ang="0">
                <a:pos x="230" y="245"/>
              </a:cxn>
              <a:cxn ang="0">
                <a:pos x="183" y="165"/>
              </a:cxn>
              <a:cxn ang="0">
                <a:pos x="137" y="98"/>
              </a:cxn>
              <a:cxn ang="0">
                <a:pos x="92" y="45"/>
              </a:cxn>
              <a:cxn ang="0">
                <a:pos x="45" y="11"/>
              </a:cxn>
              <a:cxn ang="0">
                <a:pos x="0" y="0"/>
              </a:cxn>
            </a:cxnLst>
            <a:rect l="0" t="0" r="r" b="b"/>
            <a:pathLst>
              <a:path w="875" h="843">
                <a:moveTo>
                  <a:pt x="874" y="842"/>
                </a:moveTo>
                <a:lnTo>
                  <a:pt x="782" y="831"/>
                </a:lnTo>
                <a:lnTo>
                  <a:pt x="735" y="822"/>
                </a:lnTo>
                <a:lnTo>
                  <a:pt x="690" y="808"/>
                </a:lnTo>
                <a:lnTo>
                  <a:pt x="643" y="789"/>
                </a:lnTo>
                <a:lnTo>
                  <a:pt x="598" y="763"/>
                </a:lnTo>
                <a:lnTo>
                  <a:pt x="551" y="729"/>
                </a:lnTo>
                <a:lnTo>
                  <a:pt x="459" y="631"/>
                </a:lnTo>
                <a:lnTo>
                  <a:pt x="368" y="493"/>
                </a:lnTo>
                <a:lnTo>
                  <a:pt x="276" y="329"/>
                </a:lnTo>
                <a:lnTo>
                  <a:pt x="230" y="245"/>
                </a:lnTo>
                <a:lnTo>
                  <a:pt x="183" y="165"/>
                </a:lnTo>
                <a:lnTo>
                  <a:pt x="137" y="98"/>
                </a:lnTo>
                <a:lnTo>
                  <a:pt x="92" y="45"/>
                </a:lnTo>
                <a:lnTo>
                  <a:pt x="45" y="11"/>
                </a:lnTo>
                <a:lnTo>
                  <a:pt x="0" y="0"/>
                </a:lnTo>
              </a:path>
            </a:pathLst>
          </a:custGeom>
          <a:noFill/>
          <a:ln w="25400" cap="rnd" cmpd="sng">
            <a:solidFill>
              <a:srgbClr val="FF0000"/>
            </a:solidFill>
            <a:prstDash val="solid"/>
            <a:round/>
            <a:headEnd type="none" w="sm" len="sm"/>
            <a:tailEnd type="none" w="sm" len="sm"/>
          </a:ln>
          <a:effectLst/>
        </p:spPr>
        <p:txBody>
          <a:bodyPr/>
          <a:lstStyle/>
          <a:p>
            <a:endParaRPr lang="en-US"/>
          </a:p>
        </p:txBody>
      </p:sp>
      <p:sp>
        <p:nvSpPr>
          <p:cNvPr id="172052" name="Line 20"/>
          <p:cNvSpPr>
            <a:spLocks noChangeShapeType="1"/>
          </p:cNvSpPr>
          <p:nvPr/>
        </p:nvSpPr>
        <p:spPr bwMode="auto">
          <a:xfrm flipH="1" flipV="1">
            <a:off x="3124200" y="4495800"/>
            <a:ext cx="0" cy="114300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sp>
        <p:nvSpPr>
          <p:cNvPr id="172055" name="Rectangle 23"/>
          <p:cNvSpPr>
            <a:spLocks noChangeArrowheads="1"/>
          </p:cNvSpPr>
          <p:nvPr/>
        </p:nvSpPr>
        <p:spPr bwMode="auto">
          <a:xfrm>
            <a:off x="3733800" y="5486400"/>
            <a:ext cx="333375" cy="454025"/>
          </a:xfrm>
          <a:prstGeom prst="rect">
            <a:avLst/>
          </a:prstGeom>
          <a:noFill/>
          <a:ln w="9525">
            <a:noFill/>
            <a:miter lim="800000"/>
            <a:headEnd/>
            <a:tailEnd/>
          </a:ln>
          <a:effectLst/>
        </p:spPr>
        <p:txBody>
          <a:bodyPr wrap="none" lIns="90488" tIns="44450" rIns="90488" bIns="44450">
            <a:spAutoFit/>
          </a:bodyPr>
          <a:lstStyle/>
          <a:p>
            <a:pPr algn="l" eaLnBrk="0" hangingPunct="0"/>
            <a:r>
              <a:rPr lang="en-US" i="1"/>
              <a:t>z</a:t>
            </a:r>
          </a:p>
        </p:txBody>
      </p:sp>
      <p:sp>
        <p:nvSpPr>
          <p:cNvPr id="172056" name="Rectangle 24"/>
          <p:cNvSpPr>
            <a:spLocks noChangeArrowheads="1"/>
          </p:cNvSpPr>
          <p:nvPr/>
        </p:nvSpPr>
        <p:spPr bwMode="auto">
          <a:xfrm>
            <a:off x="2286000" y="5638800"/>
            <a:ext cx="307975" cy="363538"/>
          </a:xfrm>
          <a:prstGeom prst="rect">
            <a:avLst/>
          </a:prstGeom>
          <a:noFill/>
          <a:ln w="9525">
            <a:noFill/>
            <a:miter lim="800000"/>
            <a:headEnd/>
            <a:tailEnd/>
          </a:ln>
          <a:effectLst/>
        </p:spPr>
        <p:txBody>
          <a:bodyPr wrap="none" lIns="90488" tIns="44450" rIns="90488" bIns="44450">
            <a:spAutoFit/>
          </a:bodyPr>
          <a:lstStyle/>
          <a:p>
            <a:pPr algn="l" eaLnBrk="0" hangingPunct="0"/>
            <a:r>
              <a:rPr lang="en-US" sz="1800" b="1"/>
              <a:t>0</a:t>
            </a:r>
          </a:p>
        </p:txBody>
      </p:sp>
      <p:sp>
        <p:nvSpPr>
          <p:cNvPr id="172058" name="Line 26"/>
          <p:cNvSpPr>
            <a:spLocks noChangeShapeType="1"/>
          </p:cNvSpPr>
          <p:nvPr/>
        </p:nvSpPr>
        <p:spPr bwMode="auto">
          <a:xfrm>
            <a:off x="3124200" y="4572000"/>
            <a:ext cx="838200" cy="0"/>
          </a:xfrm>
          <a:prstGeom prst="line">
            <a:avLst/>
          </a:prstGeom>
          <a:noFill/>
          <a:ln w="12700">
            <a:solidFill>
              <a:schemeClr val="tx2"/>
            </a:solidFill>
            <a:round/>
            <a:headEnd type="none" w="sm" len="sm"/>
            <a:tailEnd type="stealth" w="med" len="med"/>
          </a:ln>
          <a:effectLst/>
        </p:spPr>
        <p:txBody>
          <a:bodyPr wrap="none" anchor="ctr"/>
          <a:lstStyle/>
          <a:p>
            <a:endParaRPr lang="en-US"/>
          </a:p>
        </p:txBody>
      </p:sp>
      <p:sp>
        <p:nvSpPr>
          <p:cNvPr id="172059" name="Line 27"/>
          <p:cNvSpPr>
            <a:spLocks noChangeShapeType="1"/>
          </p:cNvSpPr>
          <p:nvPr/>
        </p:nvSpPr>
        <p:spPr bwMode="auto">
          <a:xfrm flipH="1">
            <a:off x="838200" y="4572000"/>
            <a:ext cx="914400" cy="0"/>
          </a:xfrm>
          <a:prstGeom prst="line">
            <a:avLst/>
          </a:prstGeom>
          <a:noFill/>
          <a:ln w="12700">
            <a:solidFill>
              <a:schemeClr val="tx2"/>
            </a:solidFill>
            <a:round/>
            <a:headEnd type="none" w="sm" len="sm"/>
            <a:tailEnd type="stealth" w="med" len="med"/>
          </a:ln>
          <a:effectLst/>
        </p:spPr>
        <p:txBody>
          <a:bodyPr wrap="none" anchor="ctr"/>
          <a:lstStyle/>
          <a:p>
            <a:endParaRPr lang="en-US"/>
          </a:p>
        </p:txBody>
      </p:sp>
      <p:sp>
        <p:nvSpPr>
          <p:cNvPr id="172060" name="Rectangle 28"/>
          <p:cNvSpPr>
            <a:spLocks noChangeArrowheads="1"/>
          </p:cNvSpPr>
          <p:nvPr/>
        </p:nvSpPr>
        <p:spPr bwMode="auto">
          <a:xfrm>
            <a:off x="838200" y="4191000"/>
            <a:ext cx="1063625"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t>Reject</a:t>
            </a:r>
          </a:p>
        </p:txBody>
      </p:sp>
      <p:sp>
        <p:nvSpPr>
          <p:cNvPr id="172061" name="Rectangle 29"/>
          <p:cNvSpPr>
            <a:spLocks noChangeArrowheads="1"/>
          </p:cNvSpPr>
          <p:nvPr/>
        </p:nvSpPr>
        <p:spPr bwMode="auto">
          <a:xfrm>
            <a:off x="3048000" y="4191000"/>
            <a:ext cx="1063625"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t>Reject</a:t>
            </a:r>
          </a:p>
        </p:txBody>
      </p:sp>
      <p:sp>
        <p:nvSpPr>
          <p:cNvPr id="172062" name="Rectangle 30"/>
          <p:cNvSpPr>
            <a:spLocks noChangeArrowheads="1"/>
          </p:cNvSpPr>
          <p:nvPr/>
        </p:nvSpPr>
        <p:spPr bwMode="auto">
          <a:xfrm>
            <a:off x="3429000" y="4953000"/>
            <a:ext cx="8382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a:t>0.025</a:t>
            </a:r>
          </a:p>
        </p:txBody>
      </p:sp>
      <p:sp>
        <p:nvSpPr>
          <p:cNvPr id="172063" name="Rectangle 31"/>
          <p:cNvSpPr>
            <a:spLocks noChangeArrowheads="1"/>
          </p:cNvSpPr>
          <p:nvPr/>
        </p:nvSpPr>
        <p:spPr bwMode="auto">
          <a:xfrm>
            <a:off x="609600" y="4953000"/>
            <a:ext cx="8382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a:t>0.025</a:t>
            </a:r>
          </a:p>
        </p:txBody>
      </p:sp>
      <p:sp>
        <p:nvSpPr>
          <p:cNvPr id="172064" name="Line 32"/>
          <p:cNvSpPr>
            <a:spLocks noChangeShapeType="1"/>
          </p:cNvSpPr>
          <p:nvPr/>
        </p:nvSpPr>
        <p:spPr bwMode="auto">
          <a:xfrm>
            <a:off x="1371600" y="5257800"/>
            <a:ext cx="228600" cy="228600"/>
          </a:xfrm>
          <a:prstGeom prst="line">
            <a:avLst/>
          </a:prstGeom>
          <a:noFill/>
          <a:ln w="19050">
            <a:solidFill>
              <a:schemeClr val="tx1"/>
            </a:solidFill>
            <a:round/>
            <a:headEnd type="none" w="sm" len="sm"/>
            <a:tailEnd type="stealth" w="med" len="med"/>
          </a:ln>
          <a:effectLst/>
        </p:spPr>
        <p:txBody>
          <a:bodyPr wrap="none" anchor="ctr"/>
          <a:lstStyle/>
          <a:p>
            <a:endParaRPr lang="en-US"/>
          </a:p>
        </p:txBody>
      </p:sp>
      <p:sp>
        <p:nvSpPr>
          <p:cNvPr id="172065" name="Text Box 33"/>
          <p:cNvSpPr txBox="1">
            <a:spLocks noChangeArrowheads="1"/>
          </p:cNvSpPr>
          <p:nvPr/>
        </p:nvSpPr>
        <p:spPr bwMode="auto">
          <a:xfrm>
            <a:off x="2895600" y="5638800"/>
            <a:ext cx="628650" cy="366713"/>
          </a:xfrm>
          <a:prstGeom prst="rect">
            <a:avLst/>
          </a:prstGeom>
          <a:noFill/>
          <a:ln w="9525" cap="rnd">
            <a:noFill/>
            <a:miter lim="800000"/>
            <a:headEnd type="none" w="sm" len="sm"/>
            <a:tailEnd type="none" w="sm" len="sm"/>
          </a:ln>
          <a:effectLst/>
        </p:spPr>
        <p:txBody>
          <a:bodyPr wrap="none">
            <a:spAutoFit/>
          </a:bodyPr>
          <a:lstStyle/>
          <a:p>
            <a:pPr eaLnBrk="0" hangingPunct="0"/>
            <a:r>
              <a:rPr lang="en-US" sz="1800" b="1"/>
              <a:t>1.96</a:t>
            </a:r>
          </a:p>
        </p:txBody>
      </p:sp>
      <p:sp>
        <p:nvSpPr>
          <p:cNvPr id="172067" name="Text Box 35"/>
          <p:cNvSpPr txBox="1">
            <a:spLocks noChangeArrowheads="1"/>
          </p:cNvSpPr>
          <p:nvPr/>
        </p:nvSpPr>
        <p:spPr bwMode="auto">
          <a:xfrm>
            <a:off x="762000" y="5943600"/>
            <a:ext cx="879475" cy="457200"/>
          </a:xfrm>
          <a:prstGeom prst="rect">
            <a:avLst/>
          </a:prstGeom>
          <a:noFill/>
          <a:ln w="9525" cap="rnd">
            <a:noFill/>
            <a:miter lim="800000"/>
            <a:headEnd type="none" w="sm" len="sm"/>
            <a:tailEnd type="none" w="sm" len="sm"/>
          </a:ln>
          <a:effectLst/>
        </p:spPr>
        <p:txBody>
          <a:bodyPr wrap="none">
            <a:spAutoFit/>
          </a:bodyPr>
          <a:lstStyle/>
          <a:p>
            <a:pPr eaLnBrk="0" hangingPunct="0"/>
            <a:r>
              <a:rPr lang="en-US"/>
              <a:t>-2.47</a:t>
            </a:r>
          </a:p>
        </p:txBody>
      </p:sp>
      <p:sp>
        <p:nvSpPr>
          <p:cNvPr id="172068" name="Rectangle 36"/>
          <p:cNvSpPr>
            <a:spLocks noChangeArrowheads="1"/>
          </p:cNvSpPr>
          <p:nvPr/>
        </p:nvSpPr>
        <p:spPr bwMode="auto">
          <a:xfrm>
            <a:off x="5029200" y="5105400"/>
            <a:ext cx="3429000" cy="1562100"/>
          </a:xfrm>
          <a:prstGeom prst="rect">
            <a:avLst/>
          </a:prstGeom>
          <a:solidFill>
            <a:srgbClr val="FFFFC3"/>
          </a:solidFill>
          <a:ln w="12700">
            <a:solidFill>
              <a:schemeClr val="tx2"/>
            </a:solidFill>
            <a:miter lim="800000"/>
            <a:headEnd/>
            <a:tailEnd/>
          </a:ln>
          <a:effectLst/>
        </p:spPr>
        <p:txBody>
          <a:bodyPr lIns="90488" tIns="44450" rIns="90488" bIns="44450">
            <a:spAutoFit/>
          </a:bodyPr>
          <a:lstStyle/>
          <a:p>
            <a:pPr algn="l" eaLnBrk="0" hangingPunct="0">
              <a:spcBef>
                <a:spcPct val="50000"/>
              </a:spcBef>
            </a:pPr>
            <a:r>
              <a:rPr lang="en-US"/>
              <a:t>There is sufficient evidence to reject the company’s claim of 8% response rate.</a:t>
            </a:r>
          </a:p>
        </p:txBody>
      </p:sp>
      <p:sp>
        <p:nvSpPr>
          <p:cNvPr id="172069" name="Line 37"/>
          <p:cNvSpPr>
            <a:spLocks noChangeShapeType="1"/>
          </p:cNvSpPr>
          <p:nvPr/>
        </p:nvSpPr>
        <p:spPr bwMode="auto">
          <a:xfrm flipH="1">
            <a:off x="3276600" y="5334000"/>
            <a:ext cx="304800" cy="152400"/>
          </a:xfrm>
          <a:prstGeom prst="line">
            <a:avLst/>
          </a:prstGeom>
          <a:noFill/>
          <a:ln w="19050">
            <a:solidFill>
              <a:schemeClr val="tx1"/>
            </a:solidFill>
            <a:miter lim="800000"/>
            <a:headEnd/>
            <a:tailEnd type="triangle" w="med" len="med"/>
          </a:ln>
          <a:effectLst/>
        </p:spPr>
        <p:txBody>
          <a:bodyPr wrap="none"/>
          <a:lstStyle/>
          <a:p>
            <a:endParaRPr lang="en-US"/>
          </a:p>
        </p:txBody>
      </p:sp>
      <p:sp>
        <p:nvSpPr>
          <p:cNvPr id="172070" name="Line 38"/>
          <p:cNvSpPr>
            <a:spLocks noChangeShapeType="1"/>
          </p:cNvSpPr>
          <p:nvPr/>
        </p:nvSpPr>
        <p:spPr bwMode="auto">
          <a:xfrm flipV="1">
            <a:off x="1371600" y="5638800"/>
            <a:ext cx="0" cy="381000"/>
          </a:xfrm>
          <a:prstGeom prst="line">
            <a:avLst/>
          </a:prstGeom>
          <a:noFill/>
          <a:ln w="57150">
            <a:solidFill>
              <a:schemeClr val="folHlink"/>
            </a:solidFill>
            <a:miter lim="800000"/>
            <a:headEnd/>
            <a:tailEnd type="triangle" w="med" len="med"/>
          </a:ln>
          <a:effectLst/>
        </p:spPr>
        <p:txBody>
          <a:bodyPr wrap="none"/>
          <a:lstStyle/>
          <a:p>
            <a:endParaRPr lang="en-US"/>
          </a:p>
        </p:txBody>
      </p:sp>
      <p:sp>
        <p:nvSpPr>
          <p:cNvPr id="172073" name="Line 41"/>
          <p:cNvSpPr>
            <a:spLocks noChangeShapeType="1"/>
          </p:cNvSpPr>
          <p:nvPr/>
        </p:nvSpPr>
        <p:spPr bwMode="auto">
          <a:xfrm>
            <a:off x="914400" y="5638800"/>
            <a:ext cx="2971800" cy="0"/>
          </a:xfrm>
          <a:prstGeom prst="line">
            <a:avLst/>
          </a:prstGeom>
          <a:noFill/>
          <a:ln w="19050">
            <a:solidFill>
              <a:schemeClr val="tx1"/>
            </a:solidFill>
            <a:round/>
            <a:headEnd/>
            <a:tailEnd/>
          </a:ln>
          <a:effectLst/>
        </p:spPr>
        <p:txBody>
          <a:bodyPr wrap="none" anchor="ctr"/>
          <a:lstStyle/>
          <a:p>
            <a:endParaRPr lang="en-US"/>
          </a:p>
        </p:txBody>
      </p:sp>
      <p:sp>
        <p:nvSpPr>
          <p:cNvPr id="172074" name="Text Box 42"/>
          <p:cNvSpPr txBox="1">
            <a:spLocks noChangeArrowheads="1"/>
          </p:cNvSpPr>
          <p:nvPr/>
        </p:nvSpPr>
        <p:spPr bwMode="auto">
          <a:xfrm>
            <a:off x="1524000" y="5638800"/>
            <a:ext cx="704850" cy="366713"/>
          </a:xfrm>
          <a:prstGeom prst="rect">
            <a:avLst/>
          </a:prstGeom>
          <a:noFill/>
          <a:ln w="9525" cap="rnd">
            <a:noFill/>
            <a:miter lim="800000"/>
            <a:headEnd type="none" w="sm" len="sm"/>
            <a:tailEnd type="none" w="sm" len="sm"/>
          </a:ln>
          <a:effectLst/>
        </p:spPr>
        <p:txBody>
          <a:bodyPr wrap="none">
            <a:spAutoFit/>
          </a:bodyPr>
          <a:lstStyle/>
          <a:p>
            <a:pPr eaLnBrk="0" hangingPunct="0"/>
            <a:r>
              <a:rPr lang="en-US" sz="1800" b="1"/>
              <a:t>-1.96</a:t>
            </a:r>
          </a:p>
        </p:txBody>
      </p:sp>
      <p:sp>
        <p:nvSpPr>
          <p:cNvPr id="172077" name="Line 45"/>
          <p:cNvSpPr>
            <a:spLocks noChangeShapeType="1"/>
          </p:cNvSpPr>
          <p:nvPr/>
        </p:nvSpPr>
        <p:spPr bwMode="auto">
          <a:xfrm flipH="1" flipV="1">
            <a:off x="1752600" y="4495800"/>
            <a:ext cx="0" cy="114300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graphicFrame>
        <p:nvGraphicFramePr>
          <p:cNvPr id="172071" name="Object 39"/>
          <p:cNvGraphicFramePr>
            <a:graphicFrameLocks noChangeAspect="1"/>
          </p:cNvGraphicFramePr>
          <p:nvPr/>
        </p:nvGraphicFramePr>
        <p:xfrm>
          <a:off x="3527425" y="2084388"/>
          <a:ext cx="5499100" cy="1339850"/>
        </p:xfrm>
        <a:graphic>
          <a:graphicData uri="http://schemas.openxmlformats.org/presentationml/2006/ole">
            <p:oleObj spid="_x0000_s310274" name="Equation" r:id="rId3" imgW="2552400" imgH="622080" progId="Equation.3">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a:spLocks noGrp="1"/>
          </p:cNvSpPr>
          <p:nvPr>
            <p:ph type="ftr" sz="quarter" idx="10"/>
          </p:nvPr>
        </p:nvSpPr>
        <p:spPr/>
        <p:txBody>
          <a:bodyPr/>
          <a:lstStyle/>
          <a:p>
            <a:r>
              <a:rPr lang="en-US"/>
              <a:t>Copyright ©2011 Pearson Education, Inc. publishing as Prentice Hall</a:t>
            </a:r>
          </a:p>
        </p:txBody>
      </p:sp>
      <p:sp>
        <p:nvSpPr>
          <p:cNvPr id="39" name="Slide Number Placeholder 4"/>
          <p:cNvSpPr>
            <a:spLocks noGrp="1"/>
          </p:cNvSpPr>
          <p:nvPr>
            <p:ph type="sldNum" sz="quarter" idx="11"/>
          </p:nvPr>
        </p:nvSpPr>
        <p:spPr/>
        <p:txBody>
          <a:bodyPr/>
          <a:lstStyle/>
          <a:p>
            <a:r>
              <a:rPr lang="en-US"/>
              <a:t>9-</a:t>
            </a:r>
            <a:fld id="{CE96616B-14D9-4E7A-BD1B-0A8A1DD94CEC}" type="slidenum">
              <a:rPr lang="en-US"/>
              <a:pPr/>
              <a:t>57</a:t>
            </a:fld>
            <a:endParaRPr lang="en-US"/>
          </a:p>
        </p:txBody>
      </p:sp>
      <p:sp>
        <p:nvSpPr>
          <p:cNvPr id="231435" name="Text Box 11"/>
          <p:cNvSpPr txBox="1">
            <a:spLocks noChangeArrowheads="1"/>
          </p:cNvSpPr>
          <p:nvPr/>
        </p:nvSpPr>
        <p:spPr bwMode="auto">
          <a:xfrm>
            <a:off x="2209800" y="2590800"/>
            <a:ext cx="1524000" cy="304800"/>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Do not reject H</a:t>
            </a:r>
            <a:r>
              <a:rPr lang="en-US" sz="1400" baseline="-25000"/>
              <a:t>0</a:t>
            </a:r>
          </a:p>
        </p:txBody>
      </p:sp>
      <p:sp>
        <p:nvSpPr>
          <p:cNvPr id="231441" name="Text Box 17"/>
          <p:cNvSpPr txBox="1">
            <a:spLocks noChangeArrowheads="1"/>
          </p:cNvSpPr>
          <p:nvPr/>
        </p:nvSpPr>
        <p:spPr bwMode="auto">
          <a:xfrm>
            <a:off x="4038600" y="2743200"/>
            <a:ext cx="1524000" cy="366713"/>
          </a:xfrm>
          <a:prstGeom prst="rect">
            <a:avLst/>
          </a:prstGeom>
          <a:solidFill>
            <a:srgbClr val="FFFFA7"/>
          </a:solidFill>
          <a:ln w="19050" algn="ctr">
            <a:noFill/>
            <a:miter lim="800000"/>
            <a:headEnd/>
            <a:tailEnd/>
          </a:ln>
          <a:effectLst/>
        </p:spPr>
        <p:txBody>
          <a:bodyPr>
            <a:spAutoFit/>
          </a:bodyPr>
          <a:lstStyle/>
          <a:p>
            <a:pPr>
              <a:spcBef>
                <a:spcPct val="50000"/>
              </a:spcBef>
            </a:pPr>
            <a:r>
              <a:rPr lang="en-US" sz="1800" b="1"/>
              <a:t>Reject H</a:t>
            </a:r>
            <a:r>
              <a:rPr lang="en-US" sz="1800" b="1" baseline="-25000"/>
              <a:t>0</a:t>
            </a:r>
          </a:p>
        </p:txBody>
      </p:sp>
      <p:sp>
        <p:nvSpPr>
          <p:cNvPr id="231467" name="Text Box 43"/>
          <p:cNvSpPr txBox="1">
            <a:spLocks noChangeArrowheads="1"/>
          </p:cNvSpPr>
          <p:nvPr/>
        </p:nvSpPr>
        <p:spPr bwMode="auto">
          <a:xfrm>
            <a:off x="381000" y="2743200"/>
            <a:ext cx="1219200" cy="366713"/>
          </a:xfrm>
          <a:prstGeom prst="rect">
            <a:avLst/>
          </a:prstGeom>
          <a:solidFill>
            <a:srgbClr val="FFFFA7"/>
          </a:solidFill>
          <a:ln w="19050" algn="ctr">
            <a:noFill/>
            <a:miter lim="800000"/>
            <a:headEnd/>
            <a:tailEnd/>
          </a:ln>
          <a:effectLst/>
        </p:spPr>
        <p:txBody>
          <a:bodyPr>
            <a:spAutoFit/>
          </a:bodyPr>
          <a:lstStyle/>
          <a:p>
            <a:pPr>
              <a:spcBef>
                <a:spcPct val="50000"/>
              </a:spcBef>
            </a:pPr>
            <a:r>
              <a:rPr lang="en-US" sz="1800" b="1"/>
              <a:t>Reject H</a:t>
            </a:r>
            <a:r>
              <a:rPr lang="en-US" sz="1800" b="1" baseline="-25000"/>
              <a:t>0</a:t>
            </a:r>
          </a:p>
        </p:txBody>
      </p:sp>
      <p:sp>
        <p:nvSpPr>
          <p:cNvPr id="231471" name="Freeform 47"/>
          <p:cNvSpPr>
            <a:spLocks/>
          </p:cNvSpPr>
          <p:nvPr/>
        </p:nvSpPr>
        <p:spPr bwMode="auto">
          <a:xfrm flipH="1">
            <a:off x="457200" y="4419600"/>
            <a:ext cx="762000" cy="152400"/>
          </a:xfrm>
          <a:custGeom>
            <a:avLst/>
            <a:gdLst/>
            <a:ahLst/>
            <a:cxnLst>
              <a:cxn ang="0">
                <a:pos x="0" y="0"/>
              </a:cxn>
              <a:cxn ang="0">
                <a:pos x="0" y="96"/>
              </a:cxn>
              <a:cxn ang="0">
                <a:pos x="432" y="96"/>
              </a:cxn>
              <a:cxn ang="0">
                <a:pos x="432" y="48"/>
              </a:cxn>
              <a:cxn ang="0">
                <a:pos x="336" y="48"/>
              </a:cxn>
              <a:cxn ang="0">
                <a:pos x="240" y="48"/>
              </a:cxn>
              <a:cxn ang="0">
                <a:pos x="48" y="0"/>
              </a:cxn>
              <a:cxn ang="0">
                <a:pos x="0" y="0"/>
              </a:cxn>
            </a:cxnLst>
            <a:rect l="0" t="0" r="r" b="b"/>
            <a:pathLst>
              <a:path w="432" h="96">
                <a:moveTo>
                  <a:pt x="0" y="0"/>
                </a:moveTo>
                <a:lnTo>
                  <a:pt x="0" y="96"/>
                </a:lnTo>
                <a:lnTo>
                  <a:pt x="432" y="96"/>
                </a:lnTo>
                <a:lnTo>
                  <a:pt x="432" y="48"/>
                </a:lnTo>
                <a:lnTo>
                  <a:pt x="336" y="48"/>
                </a:lnTo>
                <a:lnTo>
                  <a:pt x="240" y="48"/>
                </a:lnTo>
                <a:lnTo>
                  <a:pt x="48" y="0"/>
                </a:lnTo>
                <a:lnTo>
                  <a:pt x="0" y="0"/>
                </a:lnTo>
                <a:close/>
              </a:path>
            </a:pathLst>
          </a:custGeom>
          <a:solidFill>
            <a:srgbClr val="61F561"/>
          </a:solidFill>
          <a:ln w="19050" cap="flat" cmpd="sng">
            <a:noFill/>
            <a:prstDash val="solid"/>
            <a:round/>
            <a:headEnd/>
            <a:tailEnd/>
          </a:ln>
          <a:effectLst/>
        </p:spPr>
        <p:txBody>
          <a:bodyPr wrap="none" anchor="ctr"/>
          <a:lstStyle/>
          <a:p>
            <a:endParaRPr lang="en-US"/>
          </a:p>
        </p:txBody>
      </p:sp>
      <p:sp>
        <p:nvSpPr>
          <p:cNvPr id="231470" name="Freeform 46"/>
          <p:cNvSpPr>
            <a:spLocks/>
          </p:cNvSpPr>
          <p:nvPr/>
        </p:nvSpPr>
        <p:spPr bwMode="auto">
          <a:xfrm>
            <a:off x="4572000" y="4419600"/>
            <a:ext cx="685800" cy="152400"/>
          </a:xfrm>
          <a:custGeom>
            <a:avLst/>
            <a:gdLst/>
            <a:ahLst/>
            <a:cxnLst>
              <a:cxn ang="0">
                <a:pos x="0" y="0"/>
              </a:cxn>
              <a:cxn ang="0">
                <a:pos x="0" y="96"/>
              </a:cxn>
              <a:cxn ang="0">
                <a:pos x="432" y="96"/>
              </a:cxn>
              <a:cxn ang="0">
                <a:pos x="432" y="48"/>
              </a:cxn>
              <a:cxn ang="0">
                <a:pos x="336" y="48"/>
              </a:cxn>
              <a:cxn ang="0">
                <a:pos x="240" y="48"/>
              </a:cxn>
              <a:cxn ang="0">
                <a:pos x="48" y="0"/>
              </a:cxn>
              <a:cxn ang="0">
                <a:pos x="0" y="0"/>
              </a:cxn>
            </a:cxnLst>
            <a:rect l="0" t="0" r="r" b="b"/>
            <a:pathLst>
              <a:path w="432" h="96">
                <a:moveTo>
                  <a:pt x="0" y="0"/>
                </a:moveTo>
                <a:lnTo>
                  <a:pt x="0" y="96"/>
                </a:lnTo>
                <a:lnTo>
                  <a:pt x="432" y="96"/>
                </a:lnTo>
                <a:lnTo>
                  <a:pt x="432" y="48"/>
                </a:lnTo>
                <a:lnTo>
                  <a:pt x="336" y="48"/>
                </a:lnTo>
                <a:lnTo>
                  <a:pt x="240" y="48"/>
                </a:lnTo>
                <a:lnTo>
                  <a:pt x="48" y="0"/>
                </a:lnTo>
                <a:lnTo>
                  <a:pt x="0" y="0"/>
                </a:lnTo>
                <a:close/>
              </a:path>
            </a:pathLst>
          </a:custGeom>
          <a:solidFill>
            <a:srgbClr val="61F561"/>
          </a:solidFill>
          <a:ln w="19050" cap="flat" cmpd="sng">
            <a:noFill/>
            <a:prstDash val="solid"/>
            <a:round/>
            <a:headEnd/>
            <a:tailEnd/>
          </a:ln>
          <a:effectLst/>
        </p:spPr>
        <p:txBody>
          <a:bodyPr wrap="none" anchor="ctr"/>
          <a:lstStyle/>
          <a:p>
            <a:endParaRPr lang="en-US"/>
          </a:p>
        </p:txBody>
      </p:sp>
      <p:sp>
        <p:nvSpPr>
          <p:cNvPr id="231426" name="Rectangle 2"/>
          <p:cNvSpPr>
            <a:spLocks noChangeArrowheads="1"/>
          </p:cNvSpPr>
          <p:nvPr/>
        </p:nvSpPr>
        <p:spPr bwMode="auto">
          <a:xfrm>
            <a:off x="7315200" y="4267200"/>
            <a:ext cx="990600" cy="381000"/>
          </a:xfrm>
          <a:prstGeom prst="rect">
            <a:avLst/>
          </a:prstGeom>
          <a:solidFill>
            <a:srgbClr val="CCFFFF"/>
          </a:solidFill>
          <a:ln w="19050" algn="ctr">
            <a:noFill/>
            <a:miter lim="800000"/>
            <a:headEnd/>
            <a:tailEnd/>
          </a:ln>
          <a:effectLst/>
        </p:spPr>
        <p:txBody>
          <a:bodyPr wrap="none" anchor="ctr"/>
          <a:lstStyle/>
          <a:p>
            <a:endParaRPr lang="en-US"/>
          </a:p>
        </p:txBody>
      </p:sp>
      <p:sp>
        <p:nvSpPr>
          <p:cNvPr id="231429" name="Freeform 5"/>
          <p:cNvSpPr>
            <a:spLocks/>
          </p:cNvSpPr>
          <p:nvPr/>
        </p:nvSpPr>
        <p:spPr bwMode="auto">
          <a:xfrm>
            <a:off x="533400" y="32004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1430" name="Freeform 6"/>
          <p:cNvSpPr>
            <a:spLocks/>
          </p:cNvSpPr>
          <p:nvPr/>
        </p:nvSpPr>
        <p:spPr bwMode="auto">
          <a:xfrm>
            <a:off x="2895600" y="3200400"/>
            <a:ext cx="22860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1431" name="Line 7"/>
          <p:cNvSpPr>
            <a:spLocks noChangeShapeType="1"/>
          </p:cNvSpPr>
          <p:nvPr/>
        </p:nvSpPr>
        <p:spPr bwMode="auto">
          <a:xfrm>
            <a:off x="304800" y="45720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31432" name="Rectangle 8"/>
          <p:cNvSpPr>
            <a:spLocks noChangeArrowheads="1"/>
          </p:cNvSpPr>
          <p:nvPr/>
        </p:nvSpPr>
        <p:spPr bwMode="auto">
          <a:xfrm flipH="1">
            <a:off x="4114800" y="3124200"/>
            <a:ext cx="1447800" cy="363538"/>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1800">
                <a:latin typeface="Symbol" pitchFamily="18" charset="2"/>
                <a:sym typeface="Symbol" pitchFamily="18" charset="2"/>
              </a:rPr>
              <a:t></a:t>
            </a:r>
            <a:r>
              <a:rPr lang="en-US" sz="1800">
                <a:sym typeface="Symbol" pitchFamily="18" charset="2"/>
              </a:rPr>
              <a:t>/2</a:t>
            </a:r>
            <a:r>
              <a:rPr lang="en-US" sz="1800" i="1">
                <a:sym typeface="Symbol" pitchFamily="18" charset="2"/>
              </a:rPr>
              <a:t> </a:t>
            </a:r>
            <a:r>
              <a:rPr lang="en-US" sz="1800"/>
              <a:t>= 0.025</a:t>
            </a:r>
          </a:p>
        </p:txBody>
      </p:sp>
      <p:sp>
        <p:nvSpPr>
          <p:cNvPr id="231433" name="Line 9"/>
          <p:cNvSpPr>
            <a:spLocks noChangeShapeType="1"/>
          </p:cNvSpPr>
          <p:nvPr/>
        </p:nvSpPr>
        <p:spPr bwMode="auto">
          <a:xfrm>
            <a:off x="2895600" y="3200400"/>
            <a:ext cx="0" cy="1371600"/>
          </a:xfrm>
          <a:prstGeom prst="line">
            <a:avLst/>
          </a:prstGeom>
          <a:noFill/>
          <a:ln w="9525" cap="rnd">
            <a:solidFill>
              <a:schemeClr val="tx1"/>
            </a:solidFill>
            <a:prstDash val="sysDot"/>
            <a:miter lim="800000"/>
            <a:headEnd/>
            <a:tailEnd/>
          </a:ln>
          <a:effectLst/>
        </p:spPr>
        <p:txBody>
          <a:bodyPr wrap="none"/>
          <a:lstStyle/>
          <a:p>
            <a:endParaRPr lang="en-US"/>
          </a:p>
        </p:txBody>
      </p:sp>
      <p:sp>
        <p:nvSpPr>
          <p:cNvPr id="231436" name="Text Box 12"/>
          <p:cNvSpPr txBox="1">
            <a:spLocks noChangeArrowheads="1"/>
          </p:cNvSpPr>
          <p:nvPr/>
        </p:nvSpPr>
        <p:spPr bwMode="auto">
          <a:xfrm>
            <a:off x="3505200" y="4572000"/>
            <a:ext cx="1066800" cy="396875"/>
          </a:xfrm>
          <a:prstGeom prst="rect">
            <a:avLst/>
          </a:prstGeom>
          <a:noFill/>
          <a:ln w="19050" algn="ctr">
            <a:noFill/>
            <a:miter lim="800000"/>
            <a:headEnd/>
            <a:tailEnd/>
          </a:ln>
          <a:effectLst/>
        </p:spPr>
        <p:txBody>
          <a:bodyPr>
            <a:spAutoFit/>
          </a:bodyPr>
          <a:lstStyle/>
          <a:p>
            <a:pPr>
              <a:spcBef>
                <a:spcPct val="50000"/>
              </a:spcBef>
            </a:pPr>
            <a:r>
              <a:rPr lang="en-US" sz="2000" b="1">
                <a:cs typeface="Arial" pitchFamily="34" charset="0"/>
              </a:rPr>
              <a:t>1.96</a:t>
            </a:r>
            <a:endParaRPr lang="el-GR" sz="2000" b="1">
              <a:cs typeface="Arial" pitchFamily="34" charset="0"/>
            </a:endParaRPr>
          </a:p>
        </p:txBody>
      </p:sp>
      <p:sp>
        <p:nvSpPr>
          <p:cNvPr id="231437" name="Line 13"/>
          <p:cNvSpPr>
            <a:spLocks noChangeShapeType="1"/>
          </p:cNvSpPr>
          <p:nvPr/>
        </p:nvSpPr>
        <p:spPr bwMode="auto">
          <a:xfrm>
            <a:off x="1752600" y="2895600"/>
            <a:ext cx="2286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1438" name="Text Box 14"/>
          <p:cNvSpPr txBox="1">
            <a:spLocks noChangeArrowheads="1"/>
          </p:cNvSpPr>
          <p:nvPr/>
        </p:nvSpPr>
        <p:spPr bwMode="auto">
          <a:xfrm>
            <a:off x="2667000" y="4495800"/>
            <a:ext cx="457200" cy="366713"/>
          </a:xfrm>
          <a:prstGeom prst="rect">
            <a:avLst/>
          </a:prstGeom>
          <a:noFill/>
          <a:ln w="19050" algn="ctr">
            <a:noFill/>
            <a:miter lim="800000"/>
            <a:headEnd/>
            <a:tailEnd/>
          </a:ln>
          <a:effectLst/>
        </p:spPr>
        <p:txBody>
          <a:bodyPr>
            <a:spAutoFit/>
          </a:bodyPr>
          <a:lstStyle/>
          <a:p>
            <a:pPr>
              <a:spcBef>
                <a:spcPct val="50000"/>
              </a:spcBef>
            </a:pPr>
            <a:r>
              <a:rPr lang="en-US" sz="1800"/>
              <a:t>0</a:t>
            </a:r>
            <a:endParaRPr lang="el-GR" sz="1800" baseline="-25000">
              <a:cs typeface="Arial" pitchFamily="34" charset="0"/>
            </a:endParaRPr>
          </a:p>
        </p:txBody>
      </p:sp>
      <p:sp>
        <p:nvSpPr>
          <p:cNvPr id="231439" name="Line 15"/>
          <p:cNvSpPr>
            <a:spLocks noChangeShapeType="1"/>
          </p:cNvSpPr>
          <p:nvPr/>
        </p:nvSpPr>
        <p:spPr bwMode="auto">
          <a:xfrm flipV="1">
            <a:off x="4572000" y="3657600"/>
            <a:ext cx="0" cy="914400"/>
          </a:xfrm>
          <a:prstGeom prst="line">
            <a:avLst/>
          </a:prstGeom>
          <a:noFill/>
          <a:ln w="19050">
            <a:solidFill>
              <a:schemeClr val="tx1"/>
            </a:solidFill>
            <a:prstDash val="sysDot"/>
            <a:round/>
            <a:headEnd/>
            <a:tailEnd/>
          </a:ln>
          <a:effectLst/>
        </p:spPr>
        <p:txBody>
          <a:bodyPr wrap="none" anchor="ctr"/>
          <a:lstStyle/>
          <a:p>
            <a:endParaRPr lang="en-US"/>
          </a:p>
        </p:txBody>
      </p:sp>
      <p:sp>
        <p:nvSpPr>
          <p:cNvPr id="231440" name="Line 16"/>
          <p:cNvSpPr>
            <a:spLocks noChangeShapeType="1"/>
          </p:cNvSpPr>
          <p:nvPr/>
        </p:nvSpPr>
        <p:spPr bwMode="auto">
          <a:xfrm>
            <a:off x="4038600" y="3124200"/>
            <a:ext cx="167640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31443" name="Text Box 19"/>
          <p:cNvSpPr txBox="1">
            <a:spLocks noChangeArrowheads="1"/>
          </p:cNvSpPr>
          <p:nvPr/>
        </p:nvSpPr>
        <p:spPr bwMode="auto">
          <a:xfrm>
            <a:off x="685800" y="5257800"/>
            <a:ext cx="1295400" cy="396875"/>
          </a:xfrm>
          <a:prstGeom prst="rect">
            <a:avLst/>
          </a:prstGeom>
          <a:noFill/>
          <a:ln w="19050" algn="ctr">
            <a:noFill/>
            <a:miter lim="800000"/>
            <a:headEnd/>
            <a:tailEnd/>
          </a:ln>
          <a:effectLst/>
        </p:spPr>
        <p:txBody>
          <a:bodyPr>
            <a:spAutoFit/>
          </a:bodyPr>
          <a:lstStyle/>
          <a:p>
            <a:pPr>
              <a:spcBef>
                <a:spcPct val="50000"/>
              </a:spcBef>
            </a:pPr>
            <a:r>
              <a:rPr lang="en-US" sz="2000" b="1">
                <a:solidFill>
                  <a:schemeClr val="folHlink"/>
                </a:solidFill>
              </a:rPr>
              <a:t>z </a:t>
            </a:r>
            <a:r>
              <a:rPr lang="en-US" sz="2000" b="1">
                <a:solidFill>
                  <a:schemeClr val="folHlink"/>
                </a:solidFill>
                <a:cs typeface="Arial" pitchFamily="34" charset="0"/>
              </a:rPr>
              <a:t>= -2.47</a:t>
            </a:r>
            <a:endParaRPr lang="el-GR" sz="2000" b="1">
              <a:solidFill>
                <a:schemeClr val="folHlink"/>
              </a:solidFill>
              <a:cs typeface="Arial" pitchFamily="34" charset="0"/>
            </a:endParaRPr>
          </a:p>
        </p:txBody>
      </p:sp>
      <p:sp>
        <p:nvSpPr>
          <p:cNvPr id="231444" name="Text Box 20"/>
          <p:cNvSpPr txBox="1">
            <a:spLocks noGrp="1" noChangeArrowheads="1"/>
          </p:cNvSpPr>
          <p:nvPr>
            <p:ph type="body" idx="1"/>
          </p:nvPr>
        </p:nvSpPr>
        <p:spPr>
          <a:xfrm>
            <a:off x="1295400" y="1600200"/>
            <a:ext cx="7315200" cy="838200"/>
          </a:xfrm>
          <a:noFill/>
          <a:ln/>
        </p:spPr>
        <p:txBody>
          <a:bodyPr/>
          <a:lstStyle/>
          <a:p>
            <a:pPr marL="0" indent="0" defTabSz="914400">
              <a:spcBef>
                <a:spcPct val="40000"/>
              </a:spcBef>
              <a:buFont typeface="Wingdings" pitchFamily="2" charset="2"/>
              <a:buNone/>
            </a:pPr>
            <a:r>
              <a:rPr lang="en-US" sz="2700">
                <a:solidFill>
                  <a:schemeClr val="folHlink"/>
                </a:solidFill>
              </a:rPr>
              <a:t>Calculate the p-value and compare to </a:t>
            </a:r>
            <a:r>
              <a:rPr lang="en-US" sz="2700" b="1">
                <a:solidFill>
                  <a:schemeClr val="folHlink"/>
                </a:solidFill>
                <a:sym typeface="Symbol" pitchFamily="18" charset="2"/>
              </a:rPr>
              <a:t></a:t>
            </a:r>
          </a:p>
          <a:p>
            <a:pPr marL="0" indent="0" defTabSz="914400">
              <a:lnSpc>
                <a:spcPct val="60000"/>
              </a:lnSpc>
              <a:spcBef>
                <a:spcPct val="40000"/>
              </a:spcBef>
              <a:buFont typeface="Wingdings" pitchFamily="2" charset="2"/>
              <a:buNone/>
            </a:pPr>
            <a:r>
              <a:rPr lang="en-US" sz="1900">
                <a:solidFill>
                  <a:schemeClr val="folHlink"/>
                </a:solidFill>
                <a:sym typeface="Symbol" pitchFamily="18" charset="2"/>
              </a:rPr>
              <a:t>  (For a two tailed test the p-value is always two tailed)</a:t>
            </a:r>
          </a:p>
        </p:txBody>
      </p:sp>
      <p:graphicFrame>
        <p:nvGraphicFramePr>
          <p:cNvPr id="231446" name="Object 22"/>
          <p:cNvGraphicFramePr>
            <a:graphicFrameLocks noChangeAspect="1"/>
          </p:cNvGraphicFramePr>
          <p:nvPr/>
        </p:nvGraphicFramePr>
        <p:xfrm>
          <a:off x="5883275" y="3451225"/>
          <a:ext cx="2960688" cy="1201738"/>
        </p:xfrm>
        <a:graphic>
          <a:graphicData uri="http://schemas.openxmlformats.org/presentationml/2006/ole">
            <p:oleObj spid="_x0000_s311298" name="Equation" r:id="rId3" imgW="1625400" imgH="660240" progId="Equation.3">
              <p:embed/>
            </p:oleObj>
          </a:graphicData>
        </a:graphic>
      </p:graphicFrame>
      <p:sp>
        <p:nvSpPr>
          <p:cNvPr id="231447" name="Line 23"/>
          <p:cNvSpPr>
            <a:spLocks noChangeShapeType="1"/>
          </p:cNvSpPr>
          <p:nvPr/>
        </p:nvSpPr>
        <p:spPr bwMode="auto">
          <a:xfrm flipV="1">
            <a:off x="4038600" y="2743200"/>
            <a:ext cx="0" cy="1828800"/>
          </a:xfrm>
          <a:prstGeom prst="line">
            <a:avLst/>
          </a:prstGeom>
          <a:noFill/>
          <a:ln w="19050">
            <a:solidFill>
              <a:schemeClr val="tx1"/>
            </a:solidFill>
            <a:prstDash val="sysDot"/>
            <a:round/>
            <a:headEnd/>
            <a:tailEnd/>
          </a:ln>
          <a:effectLst/>
        </p:spPr>
        <p:txBody>
          <a:bodyPr wrap="none" anchor="ctr"/>
          <a:lstStyle/>
          <a:p>
            <a:endParaRPr lang="en-US"/>
          </a:p>
        </p:txBody>
      </p:sp>
      <p:sp>
        <p:nvSpPr>
          <p:cNvPr id="231449" name="Rectangle 25"/>
          <p:cNvSpPr>
            <a:spLocks noChangeArrowheads="1"/>
          </p:cNvSpPr>
          <p:nvPr/>
        </p:nvSpPr>
        <p:spPr bwMode="auto">
          <a:xfrm flipH="1">
            <a:off x="6248400" y="2743200"/>
            <a:ext cx="22098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solidFill>
                  <a:schemeClr val="folHlink"/>
                </a:solidFill>
                <a:sym typeface="Symbol" pitchFamily="18" charset="2"/>
              </a:rPr>
              <a:t>p-value </a:t>
            </a:r>
            <a:r>
              <a:rPr lang="en-US" sz="2000" b="1">
                <a:solidFill>
                  <a:schemeClr val="folHlink"/>
                </a:solidFill>
              </a:rPr>
              <a:t>= .0136:</a:t>
            </a:r>
          </a:p>
        </p:txBody>
      </p:sp>
      <p:sp>
        <p:nvSpPr>
          <p:cNvPr id="231450" name="Rectangle 26"/>
          <p:cNvSpPr>
            <a:spLocks noGrp="1" noChangeArrowheads="1"/>
          </p:cNvSpPr>
          <p:nvPr>
            <p:ph type="title"/>
          </p:nvPr>
        </p:nvSpPr>
        <p:spPr>
          <a:noFill/>
          <a:ln/>
        </p:spPr>
        <p:txBody>
          <a:bodyPr/>
          <a:lstStyle/>
          <a:p>
            <a:pPr defTabSz="914400"/>
            <a:r>
              <a:rPr lang="en-US" i="1"/>
              <a:t>p </a:t>
            </a:r>
            <a:r>
              <a:rPr lang="en-US"/>
              <a:t>-Value Solution</a:t>
            </a:r>
          </a:p>
        </p:txBody>
      </p:sp>
      <p:sp>
        <p:nvSpPr>
          <p:cNvPr id="231452" name="Text Box 28"/>
          <p:cNvSpPr txBox="1">
            <a:spLocks noChangeArrowheads="1"/>
          </p:cNvSpPr>
          <p:nvPr/>
        </p:nvSpPr>
        <p:spPr bwMode="auto">
          <a:xfrm>
            <a:off x="1676400" y="5791200"/>
            <a:ext cx="6324600" cy="476250"/>
          </a:xfrm>
          <a:prstGeom prst="rect">
            <a:avLst/>
          </a:prstGeom>
          <a:solidFill>
            <a:srgbClr val="FFFFC3"/>
          </a:solidFill>
          <a:ln w="19050" algn="ctr">
            <a:solidFill>
              <a:schemeClr val="tx1"/>
            </a:solidFill>
            <a:miter lim="800000"/>
            <a:headEnd/>
            <a:tailEnd/>
          </a:ln>
          <a:effectLst/>
        </p:spPr>
        <p:txBody>
          <a:bodyPr>
            <a:spAutoFit/>
          </a:bodyPr>
          <a:lstStyle/>
          <a:p>
            <a:pPr algn="l">
              <a:spcBef>
                <a:spcPct val="50000"/>
              </a:spcBef>
            </a:pPr>
            <a:r>
              <a:rPr lang="en-US" b="1"/>
              <a:t>Reject H</a:t>
            </a:r>
            <a:r>
              <a:rPr lang="en-US" b="1" baseline="-25000"/>
              <a:t>0</a:t>
            </a:r>
            <a:r>
              <a:rPr lang="en-US" b="1"/>
              <a:t> since p-value = 0.0136 </a:t>
            </a:r>
            <a:r>
              <a:rPr lang="en-US" b="1">
                <a:cs typeface="Arial" pitchFamily="34" charset="0"/>
              </a:rPr>
              <a:t>&lt;</a:t>
            </a:r>
            <a:r>
              <a:rPr lang="en-US" b="1"/>
              <a:t> </a:t>
            </a:r>
            <a:r>
              <a:rPr lang="en-US" b="1">
                <a:sym typeface="Symbol" pitchFamily="18" charset="2"/>
              </a:rPr>
              <a:t> = 0.05</a:t>
            </a:r>
            <a:endParaRPr lang="en-US"/>
          </a:p>
        </p:txBody>
      </p:sp>
      <p:sp>
        <p:nvSpPr>
          <p:cNvPr id="231453" name="Line 29"/>
          <p:cNvSpPr>
            <a:spLocks noChangeShapeType="1"/>
          </p:cNvSpPr>
          <p:nvPr/>
        </p:nvSpPr>
        <p:spPr bwMode="auto">
          <a:xfrm flipV="1">
            <a:off x="1219200" y="3657600"/>
            <a:ext cx="0" cy="914400"/>
          </a:xfrm>
          <a:prstGeom prst="line">
            <a:avLst/>
          </a:prstGeom>
          <a:noFill/>
          <a:ln w="19050">
            <a:solidFill>
              <a:schemeClr val="tx1"/>
            </a:solidFill>
            <a:prstDash val="sysDot"/>
            <a:round/>
            <a:headEnd/>
            <a:tailEnd/>
          </a:ln>
          <a:effectLst/>
        </p:spPr>
        <p:txBody>
          <a:bodyPr wrap="none" anchor="ctr"/>
          <a:lstStyle/>
          <a:p>
            <a:endParaRPr lang="en-US"/>
          </a:p>
        </p:txBody>
      </p:sp>
      <p:sp>
        <p:nvSpPr>
          <p:cNvPr id="231454" name="Line 30"/>
          <p:cNvSpPr>
            <a:spLocks noChangeShapeType="1"/>
          </p:cNvSpPr>
          <p:nvPr/>
        </p:nvSpPr>
        <p:spPr bwMode="auto">
          <a:xfrm flipH="1">
            <a:off x="381000" y="3810000"/>
            <a:ext cx="838200" cy="0"/>
          </a:xfrm>
          <a:prstGeom prst="line">
            <a:avLst/>
          </a:prstGeom>
          <a:noFill/>
          <a:ln w="28575">
            <a:solidFill>
              <a:schemeClr val="folHlink"/>
            </a:solidFill>
            <a:round/>
            <a:headEnd/>
            <a:tailEnd type="triangle" w="med" len="med"/>
          </a:ln>
          <a:effectLst/>
        </p:spPr>
        <p:txBody>
          <a:bodyPr wrap="none" anchor="ctr"/>
          <a:lstStyle/>
          <a:p>
            <a:endParaRPr lang="en-US"/>
          </a:p>
        </p:txBody>
      </p:sp>
      <p:sp>
        <p:nvSpPr>
          <p:cNvPr id="231455" name="Line 31"/>
          <p:cNvSpPr>
            <a:spLocks noChangeShapeType="1"/>
          </p:cNvSpPr>
          <p:nvPr/>
        </p:nvSpPr>
        <p:spPr bwMode="auto">
          <a:xfrm flipV="1">
            <a:off x="1752600" y="2743200"/>
            <a:ext cx="0" cy="1828800"/>
          </a:xfrm>
          <a:prstGeom prst="line">
            <a:avLst/>
          </a:prstGeom>
          <a:noFill/>
          <a:ln w="19050">
            <a:solidFill>
              <a:schemeClr val="tx1"/>
            </a:solidFill>
            <a:prstDash val="sysDot"/>
            <a:round/>
            <a:headEnd/>
            <a:tailEnd/>
          </a:ln>
          <a:effectLst/>
        </p:spPr>
        <p:txBody>
          <a:bodyPr wrap="none" anchor="ctr"/>
          <a:lstStyle/>
          <a:p>
            <a:endParaRPr lang="en-US"/>
          </a:p>
        </p:txBody>
      </p:sp>
      <p:sp>
        <p:nvSpPr>
          <p:cNvPr id="231442" name="Line 18"/>
          <p:cNvSpPr>
            <a:spLocks noChangeShapeType="1"/>
          </p:cNvSpPr>
          <p:nvPr/>
        </p:nvSpPr>
        <p:spPr bwMode="auto">
          <a:xfrm flipV="1">
            <a:off x="1219200" y="4572000"/>
            <a:ext cx="0" cy="685800"/>
          </a:xfrm>
          <a:prstGeom prst="line">
            <a:avLst/>
          </a:prstGeom>
          <a:noFill/>
          <a:ln w="57150">
            <a:solidFill>
              <a:schemeClr val="folHlink"/>
            </a:solidFill>
            <a:round/>
            <a:headEnd/>
            <a:tailEnd type="triangle" w="med" len="med"/>
          </a:ln>
          <a:effectLst/>
        </p:spPr>
        <p:txBody>
          <a:bodyPr wrap="none" anchor="ctr"/>
          <a:lstStyle/>
          <a:p>
            <a:endParaRPr lang="en-US"/>
          </a:p>
        </p:txBody>
      </p:sp>
      <p:sp>
        <p:nvSpPr>
          <p:cNvPr id="231463" name="Text Box 39"/>
          <p:cNvSpPr txBox="1">
            <a:spLocks noChangeArrowheads="1"/>
          </p:cNvSpPr>
          <p:nvPr/>
        </p:nvSpPr>
        <p:spPr bwMode="auto">
          <a:xfrm>
            <a:off x="4038600" y="5257800"/>
            <a:ext cx="1295400" cy="396875"/>
          </a:xfrm>
          <a:prstGeom prst="rect">
            <a:avLst/>
          </a:prstGeom>
          <a:noFill/>
          <a:ln w="19050" algn="ctr">
            <a:noFill/>
            <a:miter lim="800000"/>
            <a:headEnd/>
            <a:tailEnd/>
          </a:ln>
          <a:effectLst/>
        </p:spPr>
        <p:txBody>
          <a:bodyPr>
            <a:spAutoFit/>
          </a:bodyPr>
          <a:lstStyle/>
          <a:p>
            <a:pPr>
              <a:spcBef>
                <a:spcPct val="50000"/>
              </a:spcBef>
            </a:pPr>
            <a:r>
              <a:rPr lang="en-US" sz="2000" b="1">
                <a:solidFill>
                  <a:schemeClr val="folHlink"/>
                </a:solidFill>
              </a:rPr>
              <a:t>z </a:t>
            </a:r>
            <a:r>
              <a:rPr lang="en-US" sz="2000" b="1">
                <a:solidFill>
                  <a:schemeClr val="folHlink"/>
                </a:solidFill>
                <a:cs typeface="Arial" pitchFamily="34" charset="0"/>
              </a:rPr>
              <a:t>= 2.47</a:t>
            </a:r>
            <a:endParaRPr lang="el-GR" sz="2000" b="1">
              <a:solidFill>
                <a:schemeClr val="folHlink"/>
              </a:solidFill>
              <a:cs typeface="Arial" pitchFamily="34" charset="0"/>
            </a:endParaRPr>
          </a:p>
        </p:txBody>
      </p:sp>
      <p:sp>
        <p:nvSpPr>
          <p:cNvPr id="231464" name="Line 40"/>
          <p:cNvSpPr>
            <a:spLocks noChangeShapeType="1"/>
          </p:cNvSpPr>
          <p:nvPr/>
        </p:nvSpPr>
        <p:spPr bwMode="auto">
          <a:xfrm flipV="1">
            <a:off x="4572000" y="4572000"/>
            <a:ext cx="0" cy="685800"/>
          </a:xfrm>
          <a:prstGeom prst="line">
            <a:avLst/>
          </a:prstGeom>
          <a:noFill/>
          <a:ln w="57150">
            <a:solidFill>
              <a:schemeClr val="folHlink"/>
            </a:solidFill>
            <a:round/>
            <a:headEnd/>
            <a:tailEnd type="triangle" w="med" len="med"/>
          </a:ln>
          <a:effectLst/>
        </p:spPr>
        <p:txBody>
          <a:bodyPr wrap="none" anchor="ctr"/>
          <a:lstStyle/>
          <a:p>
            <a:endParaRPr lang="en-US"/>
          </a:p>
        </p:txBody>
      </p:sp>
      <p:sp>
        <p:nvSpPr>
          <p:cNvPr id="231465" name="Text Box 41"/>
          <p:cNvSpPr txBox="1">
            <a:spLocks noChangeArrowheads="1"/>
          </p:cNvSpPr>
          <p:nvPr/>
        </p:nvSpPr>
        <p:spPr bwMode="auto">
          <a:xfrm>
            <a:off x="1295400" y="4572000"/>
            <a:ext cx="914400" cy="396875"/>
          </a:xfrm>
          <a:prstGeom prst="rect">
            <a:avLst/>
          </a:prstGeom>
          <a:noFill/>
          <a:ln w="19050" algn="ctr">
            <a:noFill/>
            <a:miter lim="800000"/>
            <a:headEnd/>
            <a:tailEnd/>
          </a:ln>
          <a:effectLst/>
        </p:spPr>
        <p:txBody>
          <a:bodyPr>
            <a:spAutoFit/>
          </a:bodyPr>
          <a:lstStyle/>
          <a:p>
            <a:pPr>
              <a:spcBef>
                <a:spcPct val="50000"/>
              </a:spcBef>
            </a:pPr>
            <a:r>
              <a:rPr lang="en-US" sz="2000" b="1">
                <a:cs typeface="Arial" pitchFamily="34" charset="0"/>
              </a:rPr>
              <a:t>-1.96</a:t>
            </a:r>
            <a:endParaRPr lang="el-GR" sz="2000" b="1">
              <a:cs typeface="Arial" pitchFamily="34" charset="0"/>
            </a:endParaRPr>
          </a:p>
        </p:txBody>
      </p:sp>
      <p:sp>
        <p:nvSpPr>
          <p:cNvPr id="231466" name="Line 42"/>
          <p:cNvSpPr>
            <a:spLocks noChangeShapeType="1"/>
          </p:cNvSpPr>
          <p:nvPr/>
        </p:nvSpPr>
        <p:spPr bwMode="auto">
          <a:xfrm flipH="1">
            <a:off x="152400" y="3124200"/>
            <a:ext cx="160020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31468" name="Rectangle 44"/>
          <p:cNvSpPr>
            <a:spLocks noChangeArrowheads="1"/>
          </p:cNvSpPr>
          <p:nvPr/>
        </p:nvSpPr>
        <p:spPr bwMode="auto">
          <a:xfrm flipH="1">
            <a:off x="304800" y="3124200"/>
            <a:ext cx="1371600" cy="363538"/>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1800">
                <a:latin typeface="Symbol" pitchFamily="18" charset="2"/>
                <a:sym typeface="Symbol" pitchFamily="18" charset="2"/>
              </a:rPr>
              <a:t></a:t>
            </a:r>
            <a:r>
              <a:rPr lang="en-US" sz="1800">
                <a:sym typeface="Symbol" pitchFamily="18" charset="2"/>
              </a:rPr>
              <a:t>/2</a:t>
            </a:r>
            <a:r>
              <a:rPr lang="en-US" sz="1800" i="1">
                <a:sym typeface="Symbol" pitchFamily="18" charset="2"/>
              </a:rPr>
              <a:t> </a:t>
            </a:r>
            <a:r>
              <a:rPr lang="en-US" sz="1800"/>
              <a:t>= 0.025</a:t>
            </a:r>
          </a:p>
        </p:txBody>
      </p:sp>
      <p:sp>
        <p:nvSpPr>
          <p:cNvPr id="231469" name="Line 45"/>
          <p:cNvSpPr>
            <a:spLocks noChangeShapeType="1"/>
          </p:cNvSpPr>
          <p:nvPr/>
        </p:nvSpPr>
        <p:spPr bwMode="auto">
          <a:xfrm>
            <a:off x="4572000" y="3810000"/>
            <a:ext cx="914400" cy="0"/>
          </a:xfrm>
          <a:prstGeom prst="line">
            <a:avLst/>
          </a:prstGeom>
          <a:noFill/>
          <a:ln w="28575">
            <a:solidFill>
              <a:schemeClr val="folHlink"/>
            </a:solidFill>
            <a:round/>
            <a:headEnd/>
            <a:tailEnd type="triangle" w="med" len="med"/>
          </a:ln>
          <a:effectLst/>
        </p:spPr>
        <p:txBody>
          <a:bodyPr wrap="none" anchor="ctr"/>
          <a:lstStyle/>
          <a:p>
            <a:endParaRPr lang="en-US"/>
          </a:p>
        </p:txBody>
      </p:sp>
      <p:sp>
        <p:nvSpPr>
          <p:cNvPr id="231472" name="Rectangle 48"/>
          <p:cNvSpPr>
            <a:spLocks noChangeArrowheads="1"/>
          </p:cNvSpPr>
          <p:nvPr/>
        </p:nvSpPr>
        <p:spPr bwMode="auto">
          <a:xfrm flipH="1">
            <a:off x="4572000" y="3810000"/>
            <a:ext cx="9906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solidFill>
                  <a:schemeClr val="folHlink"/>
                </a:solidFill>
                <a:sym typeface="Symbol" pitchFamily="18" charset="2"/>
              </a:rPr>
              <a:t>0.0068</a:t>
            </a:r>
            <a:endParaRPr lang="en-US" sz="2000" b="1">
              <a:solidFill>
                <a:schemeClr val="folHlink"/>
              </a:solidFill>
            </a:endParaRPr>
          </a:p>
        </p:txBody>
      </p:sp>
      <p:sp>
        <p:nvSpPr>
          <p:cNvPr id="231473" name="Rectangle 49"/>
          <p:cNvSpPr>
            <a:spLocks noChangeArrowheads="1"/>
          </p:cNvSpPr>
          <p:nvPr/>
        </p:nvSpPr>
        <p:spPr bwMode="auto">
          <a:xfrm flipH="1">
            <a:off x="381000" y="3810000"/>
            <a:ext cx="9906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b="1">
                <a:solidFill>
                  <a:schemeClr val="folHlink"/>
                </a:solidFill>
                <a:sym typeface="Symbol" pitchFamily="18" charset="2"/>
              </a:rPr>
              <a:t>0.0068</a:t>
            </a:r>
            <a:endParaRPr lang="en-US" sz="2000" b="1">
              <a:solidFill>
                <a:schemeClr val="folHlink"/>
              </a:solidFill>
            </a:endParaRPr>
          </a:p>
        </p:txBody>
      </p:sp>
      <p:sp>
        <p:nvSpPr>
          <p:cNvPr id="231475" name="Rectangle 51"/>
          <p:cNvSpPr>
            <a:spLocks noChangeArrowheads="1"/>
          </p:cNvSpPr>
          <p:nvPr/>
        </p:nvSpPr>
        <p:spPr bwMode="auto">
          <a:xfrm>
            <a:off x="5791200" y="2590800"/>
            <a:ext cx="3200400" cy="2514600"/>
          </a:xfrm>
          <a:prstGeom prst="rect">
            <a:avLst/>
          </a:prstGeom>
          <a:noFill/>
          <a:ln w="19050"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p:cNvSpPr>
            <a:spLocks noGrp="1"/>
          </p:cNvSpPr>
          <p:nvPr>
            <p:ph type="ftr" sz="quarter" idx="10"/>
          </p:nvPr>
        </p:nvSpPr>
        <p:spPr/>
        <p:txBody>
          <a:bodyPr/>
          <a:lstStyle/>
          <a:p>
            <a:r>
              <a:rPr lang="en-US"/>
              <a:t>Copyright ©2011 Pearson Education, Inc. publishing as Prentice Hall</a:t>
            </a:r>
          </a:p>
        </p:txBody>
      </p:sp>
      <p:sp>
        <p:nvSpPr>
          <p:cNvPr id="25" name="Slide Number Placeholder 4"/>
          <p:cNvSpPr>
            <a:spLocks noGrp="1"/>
          </p:cNvSpPr>
          <p:nvPr>
            <p:ph type="sldNum" sz="quarter" idx="11"/>
          </p:nvPr>
        </p:nvSpPr>
        <p:spPr/>
        <p:txBody>
          <a:bodyPr/>
          <a:lstStyle/>
          <a:p>
            <a:r>
              <a:rPr lang="en-US"/>
              <a:t>9-</a:t>
            </a:r>
            <a:fld id="{6B8BB62D-39B5-4C61-AA32-3E624F9897D5}" type="slidenum">
              <a:rPr lang="en-US"/>
              <a:pPr/>
              <a:t>58</a:t>
            </a:fld>
            <a:endParaRPr lang="en-US"/>
          </a:p>
        </p:txBody>
      </p:sp>
      <p:sp>
        <p:nvSpPr>
          <p:cNvPr id="232452" name="Text Box 4"/>
          <p:cNvSpPr txBox="1">
            <a:spLocks noChangeArrowheads="1"/>
          </p:cNvSpPr>
          <p:nvPr/>
        </p:nvSpPr>
        <p:spPr bwMode="auto">
          <a:xfrm>
            <a:off x="2743200" y="5791200"/>
            <a:ext cx="1219200" cy="614363"/>
          </a:xfrm>
          <a:prstGeom prst="rect">
            <a:avLst/>
          </a:prstGeom>
          <a:solidFill>
            <a:srgbClr val="FFFFA7"/>
          </a:solidFill>
          <a:ln w="19050" algn="ctr">
            <a:noFill/>
            <a:miter lim="800000"/>
            <a:headEnd/>
            <a:tailEnd/>
          </a:ln>
          <a:effectLst/>
        </p:spPr>
        <p:txBody>
          <a:bodyPr>
            <a:spAutoFit/>
          </a:bodyPr>
          <a:lstStyle/>
          <a:p>
            <a:pPr>
              <a:spcBef>
                <a:spcPct val="50000"/>
              </a:spcBef>
            </a:pPr>
            <a:r>
              <a:rPr lang="en-US" sz="1800"/>
              <a:t>Reject </a:t>
            </a:r>
          </a:p>
          <a:p>
            <a:pPr>
              <a:lnSpc>
                <a:spcPct val="40000"/>
              </a:lnSpc>
              <a:spcBef>
                <a:spcPct val="50000"/>
              </a:spcBef>
            </a:pPr>
            <a:r>
              <a:rPr lang="en-US" sz="1800"/>
              <a:t>H</a:t>
            </a:r>
            <a:r>
              <a:rPr lang="en-US" sz="1800" baseline="-25000"/>
              <a:t>0</a:t>
            </a:r>
            <a:r>
              <a:rPr lang="en-US" sz="1800"/>
              <a:t>: </a:t>
            </a:r>
            <a:r>
              <a:rPr lang="el-GR" sz="1800">
                <a:cs typeface="Arial" pitchFamily="34" charset="0"/>
                <a:sym typeface="Symbol" pitchFamily="18" charset="2"/>
              </a:rPr>
              <a:t>μ</a:t>
            </a:r>
            <a:r>
              <a:rPr lang="en-US" sz="1800">
                <a:sym typeface="Symbol" pitchFamily="18" charset="2"/>
              </a:rPr>
              <a:t>  52</a:t>
            </a:r>
          </a:p>
        </p:txBody>
      </p:sp>
      <p:sp>
        <p:nvSpPr>
          <p:cNvPr id="232462" name="Text Box 14"/>
          <p:cNvSpPr txBox="1">
            <a:spLocks noChangeArrowheads="1"/>
          </p:cNvSpPr>
          <p:nvPr/>
        </p:nvSpPr>
        <p:spPr bwMode="auto">
          <a:xfrm>
            <a:off x="4864100" y="5791200"/>
            <a:ext cx="1524000" cy="587375"/>
          </a:xfrm>
          <a:prstGeom prst="rect">
            <a:avLst/>
          </a:prstGeom>
          <a:solidFill>
            <a:srgbClr val="FFFFA7"/>
          </a:solidFill>
          <a:ln w="19050" algn="ctr">
            <a:noFill/>
            <a:miter lim="800000"/>
            <a:headEnd/>
            <a:tailEnd/>
          </a:ln>
          <a:effectLst/>
        </p:spPr>
        <p:txBody>
          <a:bodyPr>
            <a:spAutoFit/>
          </a:bodyPr>
          <a:lstStyle/>
          <a:p>
            <a:pPr>
              <a:spcBef>
                <a:spcPct val="50000"/>
              </a:spcBef>
            </a:pPr>
            <a:r>
              <a:rPr lang="en-US" sz="1800"/>
              <a:t>Do not reject </a:t>
            </a:r>
          </a:p>
          <a:p>
            <a:pPr>
              <a:lnSpc>
                <a:spcPct val="30000"/>
              </a:lnSpc>
              <a:spcBef>
                <a:spcPct val="50000"/>
              </a:spcBef>
            </a:pPr>
            <a:r>
              <a:rPr lang="en-US" sz="1800"/>
              <a:t>H</a:t>
            </a:r>
            <a:r>
              <a:rPr lang="en-US" sz="1800" baseline="-25000"/>
              <a:t>0 </a:t>
            </a:r>
            <a:r>
              <a:rPr lang="en-US" sz="1800"/>
              <a:t>: </a:t>
            </a:r>
            <a:r>
              <a:rPr lang="el-GR" sz="1800">
                <a:cs typeface="Arial" pitchFamily="34" charset="0"/>
                <a:sym typeface="Symbol" pitchFamily="18" charset="2"/>
              </a:rPr>
              <a:t>μ</a:t>
            </a:r>
            <a:r>
              <a:rPr lang="en-US" sz="1800">
                <a:sym typeface="Symbol" pitchFamily="18" charset="2"/>
              </a:rPr>
              <a:t>  52</a:t>
            </a:r>
          </a:p>
        </p:txBody>
      </p:sp>
      <p:sp>
        <p:nvSpPr>
          <p:cNvPr id="232450" name="Rectangle 2"/>
          <p:cNvSpPr>
            <a:spLocks noGrp="1" noChangeArrowheads="1"/>
          </p:cNvSpPr>
          <p:nvPr>
            <p:ph type="title"/>
          </p:nvPr>
        </p:nvSpPr>
        <p:spPr/>
        <p:txBody>
          <a:bodyPr/>
          <a:lstStyle/>
          <a:p>
            <a:r>
              <a:rPr lang="en-US"/>
              <a:t>Type II Error</a:t>
            </a:r>
          </a:p>
        </p:txBody>
      </p:sp>
      <p:sp>
        <p:nvSpPr>
          <p:cNvPr id="232451" name="Rectangle 3"/>
          <p:cNvSpPr>
            <a:spLocks noGrp="1" noChangeArrowheads="1"/>
          </p:cNvSpPr>
          <p:nvPr>
            <p:ph type="body" idx="1"/>
          </p:nvPr>
        </p:nvSpPr>
        <p:spPr>
          <a:xfrm>
            <a:off x="1447800" y="1524000"/>
            <a:ext cx="7086600" cy="990600"/>
          </a:xfrm>
        </p:spPr>
        <p:txBody>
          <a:bodyPr/>
          <a:lstStyle/>
          <a:p>
            <a:r>
              <a:rPr lang="en-US" sz="2700" b="1">
                <a:solidFill>
                  <a:schemeClr val="folHlink"/>
                </a:solidFill>
              </a:rPr>
              <a:t>Type II error is the</a:t>
            </a:r>
            <a:r>
              <a:rPr lang="en-US" sz="2700" b="1"/>
              <a:t> </a:t>
            </a:r>
            <a:r>
              <a:rPr lang="en-US" sz="2700" b="1">
                <a:solidFill>
                  <a:schemeClr val="folHlink"/>
                </a:solidFill>
              </a:rPr>
              <a:t>probability of </a:t>
            </a:r>
          </a:p>
          <a:p>
            <a:pPr>
              <a:buFont typeface="Wingdings" pitchFamily="2" charset="2"/>
              <a:buNone/>
            </a:pPr>
            <a:r>
              <a:rPr lang="en-US" sz="2700" b="1">
                <a:solidFill>
                  <a:schemeClr val="folHlink"/>
                </a:solidFill>
              </a:rPr>
              <a:t>    failing to reject a false H</a:t>
            </a:r>
            <a:r>
              <a:rPr lang="en-US" sz="2700" b="1" baseline="-25000">
                <a:solidFill>
                  <a:schemeClr val="folHlink"/>
                </a:solidFill>
              </a:rPr>
              <a:t>0</a:t>
            </a:r>
            <a:endParaRPr lang="en-US" sz="800" b="1">
              <a:solidFill>
                <a:schemeClr val="folHlink"/>
              </a:solidFill>
            </a:endParaRPr>
          </a:p>
        </p:txBody>
      </p:sp>
      <p:sp>
        <p:nvSpPr>
          <p:cNvPr id="232453" name="Freeform 5"/>
          <p:cNvSpPr>
            <a:spLocks/>
          </p:cNvSpPr>
          <p:nvPr/>
        </p:nvSpPr>
        <p:spPr bwMode="auto">
          <a:xfrm>
            <a:off x="3187700" y="5105400"/>
            <a:ext cx="850900" cy="228600"/>
          </a:xfrm>
          <a:custGeom>
            <a:avLst/>
            <a:gdLst/>
            <a:ahLst/>
            <a:cxnLst>
              <a:cxn ang="0">
                <a:pos x="8" y="139"/>
              </a:cxn>
              <a:cxn ang="0">
                <a:pos x="0" y="104"/>
              </a:cxn>
              <a:cxn ang="0">
                <a:pos x="233" y="90"/>
              </a:cxn>
              <a:cxn ang="0">
                <a:pos x="382" y="52"/>
              </a:cxn>
              <a:cxn ang="0">
                <a:pos x="455" y="38"/>
              </a:cxn>
              <a:cxn ang="0">
                <a:pos x="535" y="0"/>
              </a:cxn>
              <a:cxn ang="0">
                <a:pos x="536" y="144"/>
              </a:cxn>
              <a:cxn ang="0">
                <a:pos x="8" y="143"/>
              </a:cxn>
              <a:cxn ang="0">
                <a:pos x="8" y="139"/>
              </a:cxn>
            </a:cxnLst>
            <a:rect l="0" t="0" r="r" b="b"/>
            <a:pathLst>
              <a:path w="536" h="144">
                <a:moveTo>
                  <a:pt x="8" y="139"/>
                </a:moveTo>
                <a:lnTo>
                  <a:pt x="0" y="104"/>
                </a:lnTo>
                <a:lnTo>
                  <a:pt x="233" y="90"/>
                </a:lnTo>
                <a:lnTo>
                  <a:pt x="382" y="52"/>
                </a:lnTo>
                <a:lnTo>
                  <a:pt x="455" y="38"/>
                </a:lnTo>
                <a:lnTo>
                  <a:pt x="535" y="0"/>
                </a:lnTo>
                <a:lnTo>
                  <a:pt x="536" y="144"/>
                </a:lnTo>
                <a:lnTo>
                  <a:pt x="8" y="143"/>
                </a:lnTo>
                <a:lnTo>
                  <a:pt x="8" y="139"/>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32454" name="Freeform 6"/>
          <p:cNvSpPr>
            <a:spLocks/>
          </p:cNvSpPr>
          <p:nvPr/>
        </p:nvSpPr>
        <p:spPr bwMode="auto">
          <a:xfrm>
            <a:off x="3263900" y="39624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2455" name="Freeform 7"/>
          <p:cNvSpPr>
            <a:spLocks/>
          </p:cNvSpPr>
          <p:nvPr/>
        </p:nvSpPr>
        <p:spPr bwMode="auto">
          <a:xfrm>
            <a:off x="5626100" y="39624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2456" name="Line 8"/>
          <p:cNvSpPr>
            <a:spLocks noChangeShapeType="1"/>
          </p:cNvSpPr>
          <p:nvPr/>
        </p:nvSpPr>
        <p:spPr bwMode="auto">
          <a:xfrm>
            <a:off x="3035300" y="53340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32459" name="Line 11"/>
          <p:cNvSpPr>
            <a:spLocks noChangeShapeType="1"/>
          </p:cNvSpPr>
          <p:nvPr/>
        </p:nvSpPr>
        <p:spPr bwMode="auto">
          <a:xfrm>
            <a:off x="5626100" y="3962400"/>
            <a:ext cx="0" cy="1371600"/>
          </a:xfrm>
          <a:prstGeom prst="line">
            <a:avLst/>
          </a:prstGeom>
          <a:noFill/>
          <a:ln w="19050" cap="rnd">
            <a:solidFill>
              <a:schemeClr val="tx1"/>
            </a:solidFill>
            <a:prstDash val="sysDot"/>
            <a:miter lim="800000"/>
            <a:headEnd/>
            <a:tailEnd/>
          </a:ln>
          <a:effectLst/>
        </p:spPr>
        <p:txBody>
          <a:bodyPr wrap="none"/>
          <a:lstStyle/>
          <a:p>
            <a:endParaRPr lang="en-US"/>
          </a:p>
        </p:txBody>
      </p:sp>
      <p:sp>
        <p:nvSpPr>
          <p:cNvPr id="232460" name="Line 12"/>
          <p:cNvSpPr>
            <a:spLocks noChangeShapeType="1"/>
          </p:cNvSpPr>
          <p:nvPr/>
        </p:nvSpPr>
        <p:spPr bwMode="auto">
          <a:xfrm>
            <a:off x="4038600" y="5638800"/>
            <a:ext cx="0" cy="304800"/>
          </a:xfrm>
          <a:prstGeom prst="line">
            <a:avLst/>
          </a:prstGeom>
          <a:noFill/>
          <a:ln w="28575">
            <a:solidFill>
              <a:schemeClr val="tx1"/>
            </a:solidFill>
            <a:round/>
            <a:headEnd/>
            <a:tailEnd/>
          </a:ln>
          <a:effectLst/>
        </p:spPr>
        <p:txBody>
          <a:bodyPr wrap="none" anchor="ctr"/>
          <a:lstStyle/>
          <a:p>
            <a:endParaRPr lang="en-US"/>
          </a:p>
        </p:txBody>
      </p:sp>
      <p:sp>
        <p:nvSpPr>
          <p:cNvPr id="232461" name="Line 13"/>
          <p:cNvSpPr>
            <a:spLocks noChangeShapeType="1"/>
          </p:cNvSpPr>
          <p:nvPr/>
        </p:nvSpPr>
        <p:spPr bwMode="auto">
          <a:xfrm>
            <a:off x="4025900" y="5791200"/>
            <a:ext cx="39624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2466" name="Freeform 18"/>
          <p:cNvSpPr>
            <a:spLocks/>
          </p:cNvSpPr>
          <p:nvPr/>
        </p:nvSpPr>
        <p:spPr bwMode="auto">
          <a:xfrm>
            <a:off x="1054100" y="39624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chemeClr val="folHlink"/>
            </a:solidFill>
            <a:prstDash val="solid"/>
            <a:round/>
            <a:headEnd type="none" w="sm" len="sm"/>
            <a:tailEnd type="none" w="sm" len="sm"/>
          </a:ln>
          <a:effectLst/>
        </p:spPr>
        <p:txBody>
          <a:bodyPr/>
          <a:lstStyle/>
          <a:p>
            <a:endParaRPr lang="en-US"/>
          </a:p>
        </p:txBody>
      </p:sp>
      <p:sp>
        <p:nvSpPr>
          <p:cNvPr id="232467" name="Freeform 19"/>
          <p:cNvSpPr>
            <a:spLocks/>
          </p:cNvSpPr>
          <p:nvPr/>
        </p:nvSpPr>
        <p:spPr bwMode="auto">
          <a:xfrm>
            <a:off x="3416300" y="39624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chemeClr val="folHlink"/>
            </a:solidFill>
            <a:prstDash val="solid"/>
            <a:round/>
            <a:headEnd type="none" w="sm" len="sm"/>
            <a:tailEnd type="none" w="sm" len="sm"/>
          </a:ln>
          <a:effectLst/>
        </p:spPr>
        <p:txBody>
          <a:bodyPr/>
          <a:lstStyle/>
          <a:p>
            <a:endParaRPr lang="en-US"/>
          </a:p>
        </p:txBody>
      </p:sp>
      <p:sp>
        <p:nvSpPr>
          <p:cNvPr id="232468" name="Line 20"/>
          <p:cNvSpPr>
            <a:spLocks noChangeShapeType="1"/>
          </p:cNvSpPr>
          <p:nvPr/>
        </p:nvSpPr>
        <p:spPr bwMode="auto">
          <a:xfrm>
            <a:off x="838200" y="5334000"/>
            <a:ext cx="6248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32471" name="Line 23"/>
          <p:cNvSpPr>
            <a:spLocks noChangeShapeType="1"/>
          </p:cNvSpPr>
          <p:nvPr/>
        </p:nvSpPr>
        <p:spPr bwMode="auto">
          <a:xfrm>
            <a:off x="3416300" y="3962400"/>
            <a:ext cx="0" cy="1371600"/>
          </a:xfrm>
          <a:prstGeom prst="line">
            <a:avLst/>
          </a:prstGeom>
          <a:noFill/>
          <a:ln w="19050" cap="rnd">
            <a:solidFill>
              <a:schemeClr val="tx1"/>
            </a:solidFill>
            <a:prstDash val="sysDot"/>
            <a:miter lim="800000"/>
            <a:headEnd/>
            <a:tailEnd/>
          </a:ln>
          <a:effectLst/>
        </p:spPr>
        <p:txBody>
          <a:bodyPr wrap="none"/>
          <a:lstStyle/>
          <a:p>
            <a:endParaRPr lang="en-US"/>
          </a:p>
        </p:txBody>
      </p:sp>
      <p:sp>
        <p:nvSpPr>
          <p:cNvPr id="232476" name="Line 28"/>
          <p:cNvSpPr>
            <a:spLocks noChangeShapeType="1"/>
          </p:cNvSpPr>
          <p:nvPr/>
        </p:nvSpPr>
        <p:spPr bwMode="auto">
          <a:xfrm flipH="1">
            <a:off x="2578100" y="5791200"/>
            <a:ext cx="14478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2477" name="Text Box 29"/>
          <p:cNvSpPr txBox="1">
            <a:spLocks noChangeArrowheads="1"/>
          </p:cNvSpPr>
          <p:nvPr/>
        </p:nvSpPr>
        <p:spPr bwMode="auto">
          <a:xfrm>
            <a:off x="5397500" y="5334000"/>
            <a:ext cx="533400" cy="457200"/>
          </a:xfrm>
          <a:prstGeom prst="rect">
            <a:avLst/>
          </a:prstGeom>
          <a:noFill/>
          <a:ln w="19050" algn="ctr">
            <a:noFill/>
            <a:miter lim="800000"/>
            <a:headEnd/>
            <a:tailEnd/>
          </a:ln>
          <a:effectLst/>
        </p:spPr>
        <p:txBody>
          <a:bodyPr>
            <a:spAutoFit/>
          </a:bodyPr>
          <a:lstStyle/>
          <a:p>
            <a:pPr>
              <a:spcBef>
                <a:spcPct val="50000"/>
              </a:spcBef>
            </a:pPr>
            <a:r>
              <a:rPr lang="en-US"/>
              <a:t>52</a:t>
            </a:r>
          </a:p>
        </p:txBody>
      </p:sp>
      <p:sp>
        <p:nvSpPr>
          <p:cNvPr id="232478" name="Text Box 30"/>
          <p:cNvSpPr txBox="1">
            <a:spLocks noChangeArrowheads="1"/>
          </p:cNvSpPr>
          <p:nvPr/>
        </p:nvSpPr>
        <p:spPr bwMode="auto">
          <a:xfrm>
            <a:off x="3111500" y="5334000"/>
            <a:ext cx="533400" cy="457200"/>
          </a:xfrm>
          <a:prstGeom prst="rect">
            <a:avLst/>
          </a:prstGeom>
          <a:noFill/>
          <a:ln w="19050" algn="ctr">
            <a:noFill/>
            <a:miter lim="800000"/>
            <a:headEnd/>
            <a:tailEnd/>
          </a:ln>
          <a:effectLst/>
        </p:spPr>
        <p:txBody>
          <a:bodyPr>
            <a:spAutoFit/>
          </a:bodyPr>
          <a:lstStyle/>
          <a:p>
            <a:pPr>
              <a:spcBef>
                <a:spcPct val="50000"/>
              </a:spcBef>
            </a:pPr>
            <a:r>
              <a:rPr lang="en-US"/>
              <a:t>50</a:t>
            </a:r>
          </a:p>
        </p:txBody>
      </p:sp>
      <p:sp>
        <p:nvSpPr>
          <p:cNvPr id="232484" name="Rectangle 36"/>
          <p:cNvSpPr>
            <a:spLocks noChangeArrowheads="1"/>
          </p:cNvSpPr>
          <p:nvPr/>
        </p:nvSpPr>
        <p:spPr bwMode="auto">
          <a:xfrm>
            <a:off x="1371600" y="2590800"/>
            <a:ext cx="6159500" cy="965200"/>
          </a:xfrm>
          <a:prstGeom prst="rect">
            <a:avLst/>
          </a:prstGeom>
          <a:solidFill>
            <a:srgbClr val="FFFFCC"/>
          </a:solidFill>
          <a:ln w="19050" algn="ctr">
            <a:solidFill>
              <a:schemeClr val="tx1"/>
            </a:solid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a:t>Suppose we fail to reject </a:t>
            </a:r>
            <a:r>
              <a:rPr lang="en-US" sz="2800" b="1">
                <a:solidFill>
                  <a:schemeClr val="hlink"/>
                </a:solidFill>
              </a:rPr>
              <a:t>H</a:t>
            </a:r>
            <a:r>
              <a:rPr lang="en-US" sz="2800" b="1" baseline="-25000">
                <a:solidFill>
                  <a:schemeClr val="hlink"/>
                </a:solidFill>
              </a:rPr>
              <a:t>0</a:t>
            </a:r>
            <a:r>
              <a:rPr lang="en-US" sz="2800" b="1">
                <a:solidFill>
                  <a:schemeClr val="hlink"/>
                </a:solidFill>
              </a:rPr>
              <a:t>: </a:t>
            </a:r>
            <a:r>
              <a:rPr lang="el-GR" sz="2800" b="1">
                <a:solidFill>
                  <a:schemeClr val="hlink"/>
                </a:solidFill>
                <a:cs typeface="Arial" pitchFamily="34" charset="0"/>
                <a:sym typeface="Symbol" pitchFamily="18" charset="2"/>
              </a:rPr>
              <a:t>μ</a:t>
            </a:r>
            <a:r>
              <a:rPr lang="en-US" sz="2800" b="1">
                <a:solidFill>
                  <a:schemeClr val="hlink"/>
                </a:solidFill>
                <a:sym typeface="Symbol" pitchFamily="18" charset="2"/>
              </a:rPr>
              <a:t>  52</a:t>
            </a:r>
            <a:r>
              <a:rPr lang="en-US" sz="2800">
                <a:sym typeface="Symbol" pitchFamily="18" charset="2"/>
              </a:rPr>
              <a:t> </a:t>
            </a:r>
          </a:p>
          <a:p>
            <a:pPr>
              <a:lnSpc>
                <a:spcPct val="90000"/>
              </a:lnSpc>
              <a:spcBef>
                <a:spcPct val="20000"/>
              </a:spcBef>
              <a:buClr>
                <a:schemeClr val="folHlink"/>
              </a:buClr>
              <a:buSzPct val="60000"/>
              <a:buFont typeface="Wingdings" pitchFamily="2" charset="2"/>
              <a:buNone/>
            </a:pPr>
            <a:r>
              <a:rPr lang="en-US" sz="2800">
                <a:sym typeface="Symbol" pitchFamily="18" charset="2"/>
              </a:rPr>
              <a:t>when in fact the true mean is </a:t>
            </a:r>
            <a:r>
              <a:rPr lang="el-GR" sz="2800" b="1">
                <a:solidFill>
                  <a:schemeClr val="folHlink"/>
                </a:solidFill>
                <a:cs typeface="Arial" pitchFamily="34" charset="0"/>
                <a:sym typeface="Symbol" pitchFamily="18" charset="2"/>
              </a:rPr>
              <a:t>μ</a:t>
            </a:r>
            <a:r>
              <a:rPr lang="en-US" sz="2800" b="1">
                <a:solidFill>
                  <a:schemeClr val="folHlink"/>
                </a:solidFill>
                <a:sym typeface="Symbol" pitchFamily="18" charset="2"/>
              </a:rPr>
              <a:t> = 50</a:t>
            </a:r>
          </a:p>
        </p:txBody>
      </p:sp>
      <p:sp>
        <p:nvSpPr>
          <p:cNvPr id="232485" name="Line 37"/>
          <p:cNvSpPr>
            <a:spLocks noChangeShapeType="1"/>
          </p:cNvSpPr>
          <p:nvPr/>
        </p:nvSpPr>
        <p:spPr bwMode="auto">
          <a:xfrm>
            <a:off x="3200400" y="4876800"/>
            <a:ext cx="533400" cy="3810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32486" name="Rectangle 38"/>
          <p:cNvSpPr>
            <a:spLocks noChangeArrowheads="1"/>
          </p:cNvSpPr>
          <p:nvPr/>
        </p:nvSpPr>
        <p:spPr bwMode="auto">
          <a:xfrm flipH="1">
            <a:off x="2895600" y="4495800"/>
            <a:ext cx="381000" cy="454025"/>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a:sym typeface="Symbol" pitchFamily="18" charset="2"/>
              </a:rPr>
              <a:t></a:t>
            </a:r>
            <a:endParaRPr lang="en-US"/>
          </a:p>
        </p:txBody>
      </p:sp>
      <p:sp>
        <p:nvSpPr>
          <p:cNvPr id="232487" name="Line 39"/>
          <p:cNvSpPr>
            <a:spLocks noChangeShapeType="1"/>
          </p:cNvSpPr>
          <p:nvPr/>
        </p:nvSpPr>
        <p:spPr bwMode="auto">
          <a:xfrm flipV="1">
            <a:off x="4038600" y="5105400"/>
            <a:ext cx="0" cy="533400"/>
          </a:xfrm>
          <a:prstGeom prst="line">
            <a:avLst/>
          </a:prstGeom>
          <a:noFill/>
          <a:ln w="19050" cap="rnd">
            <a:solidFill>
              <a:schemeClr val="tx1"/>
            </a:solidFill>
            <a:prstDash val="sysDot"/>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3"/>
          <p:cNvSpPr>
            <a:spLocks noGrp="1"/>
          </p:cNvSpPr>
          <p:nvPr>
            <p:ph type="ftr" sz="quarter" idx="10"/>
          </p:nvPr>
        </p:nvSpPr>
        <p:spPr/>
        <p:txBody>
          <a:bodyPr/>
          <a:lstStyle/>
          <a:p>
            <a:r>
              <a:rPr lang="en-US"/>
              <a:t>Copyright ©2011 Pearson Education, Inc. publishing as Prentice Hall</a:t>
            </a:r>
          </a:p>
        </p:txBody>
      </p:sp>
      <p:sp>
        <p:nvSpPr>
          <p:cNvPr id="29" name="Slide Number Placeholder 4"/>
          <p:cNvSpPr>
            <a:spLocks noGrp="1"/>
          </p:cNvSpPr>
          <p:nvPr>
            <p:ph type="sldNum" sz="quarter" idx="11"/>
          </p:nvPr>
        </p:nvSpPr>
        <p:spPr/>
        <p:txBody>
          <a:bodyPr/>
          <a:lstStyle/>
          <a:p>
            <a:r>
              <a:rPr lang="en-US"/>
              <a:t>9-</a:t>
            </a:r>
            <a:fld id="{5C334E91-7EF2-4D8E-9F8D-686AA001A3C2}" type="slidenum">
              <a:rPr lang="en-US"/>
              <a:pPr/>
              <a:t>59</a:t>
            </a:fld>
            <a:endParaRPr lang="en-US"/>
          </a:p>
        </p:txBody>
      </p:sp>
      <p:sp>
        <p:nvSpPr>
          <p:cNvPr id="233476" name="Text Box 4"/>
          <p:cNvSpPr txBox="1">
            <a:spLocks noChangeArrowheads="1"/>
          </p:cNvSpPr>
          <p:nvPr/>
        </p:nvSpPr>
        <p:spPr bwMode="auto">
          <a:xfrm>
            <a:off x="2895600" y="5943600"/>
            <a:ext cx="990600" cy="496888"/>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Reject </a:t>
            </a:r>
          </a:p>
          <a:p>
            <a:pPr>
              <a:lnSpc>
                <a:spcPct val="40000"/>
              </a:lnSpc>
              <a:spcBef>
                <a:spcPct val="50000"/>
              </a:spcBef>
            </a:pPr>
            <a:r>
              <a:rPr lang="en-US" sz="1400"/>
              <a:t>H</a:t>
            </a:r>
            <a:r>
              <a:rPr lang="en-US" sz="1400" baseline="-25000"/>
              <a:t>0</a:t>
            </a:r>
            <a:r>
              <a:rPr lang="en-US" sz="1400"/>
              <a:t>: </a:t>
            </a:r>
            <a:r>
              <a:rPr lang="en-US" sz="1400">
                <a:sym typeface="Symbol" pitchFamily="18" charset="2"/>
              </a:rPr>
              <a:t>  52</a:t>
            </a:r>
          </a:p>
        </p:txBody>
      </p:sp>
      <p:sp>
        <p:nvSpPr>
          <p:cNvPr id="233486" name="Text Box 14"/>
          <p:cNvSpPr txBox="1">
            <a:spLocks noChangeArrowheads="1"/>
          </p:cNvSpPr>
          <p:nvPr/>
        </p:nvSpPr>
        <p:spPr bwMode="auto">
          <a:xfrm>
            <a:off x="4876800" y="5943600"/>
            <a:ext cx="1524000" cy="474663"/>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Do not reject </a:t>
            </a:r>
          </a:p>
          <a:p>
            <a:pPr>
              <a:lnSpc>
                <a:spcPct val="30000"/>
              </a:lnSpc>
              <a:spcBef>
                <a:spcPct val="50000"/>
              </a:spcBef>
            </a:pPr>
            <a:r>
              <a:rPr lang="en-US" sz="1400"/>
              <a:t>H</a:t>
            </a:r>
            <a:r>
              <a:rPr lang="en-US" sz="1400" baseline="-25000"/>
              <a:t>0 </a:t>
            </a:r>
            <a:r>
              <a:rPr lang="en-US" sz="1400"/>
              <a:t>: </a:t>
            </a:r>
            <a:r>
              <a:rPr lang="en-US" sz="1400">
                <a:sym typeface="Symbol" pitchFamily="18" charset="2"/>
              </a:rPr>
              <a:t>  52</a:t>
            </a:r>
          </a:p>
        </p:txBody>
      </p:sp>
      <p:sp>
        <p:nvSpPr>
          <p:cNvPr id="233498" name="Line 26"/>
          <p:cNvSpPr>
            <a:spLocks noChangeShapeType="1"/>
          </p:cNvSpPr>
          <p:nvPr/>
        </p:nvSpPr>
        <p:spPr bwMode="auto">
          <a:xfrm>
            <a:off x="2057400" y="3962400"/>
            <a:ext cx="609600" cy="6096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33474" name="Rectangle 2"/>
          <p:cNvSpPr>
            <a:spLocks noGrp="1" noChangeArrowheads="1"/>
          </p:cNvSpPr>
          <p:nvPr>
            <p:ph type="title"/>
          </p:nvPr>
        </p:nvSpPr>
        <p:spPr/>
        <p:txBody>
          <a:bodyPr/>
          <a:lstStyle/>
          <a:p>
            <a:r>
              <a:rPr lang="en-US"/>
              <a:t>Type II Error</a:t>
            </a:r>
          </a:p>
        </p:txBody>
      </p:sp>
      <p:sp>
        <p:nvSpPr>
          <p:cNvPr id="233475" name="Rectangle 3"/>
          <p:cNvSpPr>
            <a:spLocks noGrp="1" noChangeArrowheads="1"/>
          </p:cNvSpPr>
          <p:nvPr>
            <p:ph type="body" idx="1"/>
          </p:nvPr>
        </p:nvSpPr>
        <p:spPr>
          <a:xfrm>
            <a:off x="762000" y="1600200"/>
            <a:ext cx="8077200" cy="1219200"/>
          </a:xfrm>
        </p:spPr>
        <p:txBody>
          <a:bodyPr/>
          <a:lstStyle/>
          <a:p>
            <a:r>
              <a:rPr lang="en-US" sz="2700"/>
              <a:t>Suppose we do not reject </a:t>
            </a:r>
            <a:r>
              <a:rPr lang="en-US" sz="2700">
                <a:solidFill>
                  <a:schemeClr val="hlink"/>
                </a:solidFill>
              </a:rPr>
              <a:t>H</a:t>
            </a:r>
            <a:r>
              <a:rPr lang="en-US" sz="2700" baseline="-25000">
                <a:solidFill>
                  <a:schemeClr val="hlink"/>
                </a:solidFill>
              </a:rPr>
              <a:t>0</a:t>
            </a:r>
            <a:r>
              <a:rPr lang="en-US" sz="2700">
                <a:solidFill>
                  <a:schemeClr val="hlink"/>
                </a:solidFill>
              </a:rPr>
              <a:t>:</a:t>
            </a:r>
            <a:r>
              <a:rPr lang="en-US">
                <a:solidFill>
                  <a:schemeClr val="hlink"/>
                </a:solidFill>
              </a:rPr>
              <a:t> </a:t>
            </a:r>
            <a:r>
              <a:rPr lang="en-US">
                <a:solidFill>
                  <a:schemeClr val="hlink"/>
                </a:solidFill>
                <a:sym typeface="Symbol" pitchFamily="18" charset="2"/>
              </a:rPr>
              <a:t>  52</a:t>
            </a:r>
            <a:r>
              <a:rPr lang="en-US">
                <a:sym typeface="Symbol" pitchFamily="18" charset="2"/>
              </a:rPr>
              <a:t> when in fact the true mean is </a:t>
            </a:r>
            <a:r>
              <a:rPr lang="en-US">
                <a:solidFill>
                  <a:schemeClr val="folHlink"/>
                </a:solidFill>
                <a:sym typeface="Symbol" pitchFamily="18" charset="2"/>
              </a:rPr>
              <a:t> = 50</a:t>
            </a:r>
            <a:endParaRPr lang="en-US">
              <a:sym typeface="Symbol" pitchFamily="18" charset="2"/>
            </a:endParaRPr>
          </a:p>
        </p:txBody>
      </p:sp>
      <p:sp>
        <p:nvSpPr>
          <p:cNvPr id="233477" name="Freeform 5"/>
          <p:cNvSpPr>
            <a:spLocks/>
          </p:cNvSpPr>
          <p:nvPr/>
        </p:nvSpPr>
        <p:spPr bwMode="auto">
          <a:xfrm>
            <a:off x="3200400" y="5257800"/>
            <a:ext cx="833438" cy="228600"/>
          </a:xfrm>
          <a:custGeom>
            <a:avLst/>
            <a:gdLst/>
            <a:ahLst/>
            <a:cxnLst>
              <a:cxn ang="0">
                <a:pos x="9" y="177"/>
              </a:cxn>
              <a:cxn ang="0">
                <a:pos x="0" y="132"/>
              </a:cxn>
              <a:cxn ang="0">
                <a:pos x="258" y="114"/>
              </a:cxn>
              <a:cxn ang="0">
                <a:pos x="423" y="66"/>
              </a:cxn>
              <a:cxn ang="0">
                <a:pos x="504" y="48"/>
              </a:cxn>
              <a:cxn ang="0">
                <a:pos x="582" y="0"/>
              </a:cxn>
              <a:cxn ang="0">
                <a:pos x="582" y="183"/>
              </a:cxn>
              <a:cxn ang="0">
                <a:pos x="9" y="182"/>
              </a:cxn>
              <a:cxn ang="0">
                <a:pos x="9" y="177"/>
              </a:cxn>
            </a:cxnLst>
            <a:rect l="0" t="0" r="r" b="b"/>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33478" name="Freeform 6"/>
          <p:cNvSpPr>
            <a:spLocks/>
          </p:cNvSpPr>
          <p:nvPr/>
        </p:nvSpPr>
        <p:spPr bwMode="auto">
          <a:xfrm>
            <a:off x="3276600" y="41148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3479" name="Freeform 7"/>
          <p:cNvSpPr>
            <a:spLocks/>
          </p:cNvSpPr>
          <p:nvPr/>
        </p:nvSpPr>
        <p:spPr bwMode="auto">
          <a:xfrm>
            <a:off x="5638800" y="41148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3480" name="Line 8"/>
          <p:cNvSpPr>
            <a:spLocks noChangeShapeType="1"/>
          </p:cNvSpPr>
          <p:nvPr/>
        </p:nvSpPr>
        <p:spPr bwMode="auto">
          <a:xfrm>
            <a:off x="3048000" y="54864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33483" name="Line 11"/>
          <p:cNvSpPr>
            <a:spLocks noChangeShapeType="1"/>
          </p:cNvSpPr>
          <p:nvPr/>
        </p:nvSpPr>
        <p:spPr bwMode="auto">
          <a:xfrm>
            <a:off x="5638800" y="4114800"/>
            <a:ext cx="0" cy="1371600"/>
          </a:xfrm>
          <a:prstGeom prst="line">
            <a:avLst/>
          </a:prstGeom>
          <a:noFill/>
          <a:ln w="19050" cap="rnd">
            <a:solidFill>
              <a:schemeClr val="tx1"/>
            </a:solidFill>
            <a:prstDash val="sysDot"/>
            <a:miter lim="800000"/>
            <a:headEnd/>
            <a:tailEnd/>
          </a:ln>
          <a:effectLst/>
        </p:spPr>
        <p:txBody>
          <a:bodyPr wrap="none"/>
          <a:lstStyle/>
          <a:p>
            <a:endParaRPr lang="en-US"/>
          </a:p>
        </p:txBody>
      </p:sp>
      <p:sp>
        <p:nvSpPr>
          <p:cNvPr id="233484" name="Line 12"/>
          <p:cNvSpPr>
            <a:spLocks noChangeShapeType="1"/>
          </p:cNvSpPr>
          <p:nvPr/>
        </p:nvSpPr>
        <p:spPr bwMode="auto">
          <a:xfrm>
            <a:off x="4038600" y="5791200"/>
            <a:ext cx="0" cy="304800"/>
          </a:xfrm>
          <a:prstGeom prst="line">
            <a:avLst/>
          </a:prstGeom>
          <a:noFill/>
          <a:ln w="19050">
            <a:solidFill>
              <a:schemeClr val="tx1"/>
            </a:solidFill>
            <a:round/>
            <a:headEnd/>
            <a:tailEnd/>
          </a:ln>
          <a:effectLst/>
        </p:spPr>
        <p:txBody>
          <a:bodyPr wrap="none" anchor="ctr"/>
          <a:lstStyle/>
          <a:p>
            <a:endParaRPr lang="en-US"/>
          </a:p>
        </p:txBody>
      </p:sp>
      <p:sp>
        <p:nvSpPr>
          <p:cNvPr id="233485" name="Line 13"/>
          <p:cNvSpPr>
            <a:spLocks noChangeShapeType="1"/>
          </p:cNvSpPr>
          <p:nvPr/>
        </p:nvSpPr>
        <p:spPr bwMode="auto">
          <a:xfrm>
            <a:off x="4038600" y="5943600"/>
            <a:ext cx="39624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3487" name="Freeform 15"/>
          <p:cNvSpPr>
            <a:spLocks/>
          </p:cNvSpPr>
          <p:nvPr/>
        </p:nvSpPr>
        <p:spPr bwMode="auto">
          <a:xfrm>
            <a:off x="1066800" y="41148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chemeClr val="folHlink"/>
            </a:solidFill>
            <a:prstDash val="solid"/>
            <a:round/>
            <a:headEnd type="none" w="sm" len="sm"/>
            <a:tailEnd type="none" w="sm" len="sm"/>
          </a:ln>
          <a:effectLst/>
        </p:spPr>
        <p:txBody>
          <a:bodyPr/>
          <a:lstStyle/>
          <a:p>
            <a:endParaRPr lang="en-US"/>
          </a:p>
        </p:txBody>
      </p:sp>
      <p:sp>
        <p:nvSpPr>
          <p:cNvPr id="233488" name="Freeform 16"/>
          <p:cNvSpPr>
            <a:spLocks/>
          </p:cNvSpPr>
          <p:nvPr/>
        </p:nvSpPr>
        <p:spPr bwMode="auto">
          <a:xfrm>
            <a:off x="3429000" y="41148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chemeClr val="folHlink"/>
            </a:solidFill>
            <a:prstDash val="solid"/>
            <a:round/>
            <a:headEnd type="none" w="sm" len="sm"/>
            <a:tailEnd type="none" w="sm" len="sm"/>
          </a:ln>
          <a:effectLst/>
        </p:spPr>
        <p:txBody>
          <a:bodyPr/>
          <a:lstStyle/>
          <a:p>
            <a:endParaRPr lang="en-US"/>
          </a:p>
        </p:txBody>
      </p:sp>
      <p:sp>
        <p:nvSpPr>
          <p:cNvPr id="233489" name="Line 17"/>
          <p:cNvSpPr>
            <a:spLocks noChangeShapeType="1"/>
          </p:cNvSpPr>
          <p:nvPr/>
        </p:nvSpPr>
        <p:spPr bwMode="auto">
          <a:xfrm>
            <a:off x="914400" y="5486400"/>
            <a:ext cx="61722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33490" name="Line 18"/>
          <p:cNvSpPr>
            <a:spLocks noChangeShapeType="1"/>
          </p:cNvSpPr>
          <p:nvPr/>
        </p:nvSpPr>
        <p:spPr bwMode="auto">
          <a:xfrm>
            <a:off x="3429000" y="4114800"/>
            <a:ext cx="0" cy="1371600"/>
          </a:xfrm>
          <a:prstGeom prst="line">
            <a:avLst/>
          </a:prstGeom>
          <a:noFill/>
          <a:ln w="19050" cap="rnd">
            <a:solidFill>
              <a:schemeClr val="tx1"/>
            </a:solidFill>
            <a:prstDash val="sysDot"/>
            <a:miter lim="800000"/>
            <a:headEnd/>
            <a:tailEnd/>
          </a:ln>
          <a:effectLst/>
        </p:spPr>
        <p:txBody>
          <a:bodyPr wrap="none"/>
          <a:lstStyle/>
          <a:p>
            <a:endParaRPr lang="en-US"/>
          </a:p>
        </p:txBody>
      </p:sp>
      <p:sp>
        <p:nvSpPr>
          <p:cNvPr id="233491" name="Line 19"/>
          <p:cNvSpPr>
            <a:spLocks noChangeShapeType="1"/>
          </p:cNvSpPr>
          <p:nvPr/>
        </p:nvSpPr>
        <p:spPr bwMode="auto">
          <a:xfrm flipH="1">
            <a:off x="2590800" y="5943600"/>
            <a:ext cx="14478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3492" name="Text Box 20"/>
          <p:cNvSpPr txBox="1">
            <a:spLocks noChangeArrowheads="1"/>
          </p:cNvSpPr>
          <p:nvPr/>
        </p:nvSpPr>
        <p:spPr bwMode="auto">
          <a:xfrm>
            <a:off x="5410200" y="5486400"/>
            <a:ext cx="533400" cy="366713"/>
          </a:xfrm>
          <a:prstGeom prst="rect">
            <a:avLst/>
          </a:prstGeom>
          <a:noFill/>
          <a:ln w="19050" algn="ctr">
            <a:noFill/>
            <a:miter lim="800000"/>
            <a:headEnd/>
            <a:tailEnd/>
          </a:ln>
          <a:effectLst/>
        </p:spPr>
        <p:txBody>
          <a:bodyPr>
            <a:spAutoFit/>
          </a:bodyPr>
          <a:lstStyle/>
          <a:p>
            <a:pPr>
              <a:spcBef>
                <a:spcPct val="50000"/>
              </a:spcBef>
            </a:pPr>
            <a:r>
              <a:rPr lang="en-US" sz="1800"/>
              <a:t>52</a:t>
            </a:r>
          </a:p>
        </p:txBody>
      </p:sp>
      <p:sp>
        <p:nvSpPr>
          <p:cNvPr id="233493" name="Text Box 21"/>
          <p:cNvSpPr txBox="1">
            <a:spLocks noChangeArrowheads="1"/>
          </p:cNvSpPr>
          <p:nvPr/>
        </p:nvSpPr>
        <p:spPr bwMode="auto">
          <a:xfrm>
            <a:off x="3124200" y="5486400"/>
            <a:ext cx="533400" cy="366713"/>
          </a:xfrm>
          <a:prstGeom prst="rect">
            <a:avLst/>
          </a:prstGeom>
          <a:noFill/>
          <a:ln w="19050" algn="ctr">
            <a:noFill/>
            <a:miter lim="800000"/>
            <a:headEnd/>
            <a:tailEnd/>
          </a:ln>
          <a:effectLst/>
        </p:spPr>
        <p:txBody>
          <a:bodyPr>
            <a:spAutoFit/>
          </a:bodyPr>
          <a:lstStyle/>
          <a:p>
            <a:pPr>
              <a:spcBef>
                <a:spcPct val="50000"/>
              </a:spcBef>
            </a:pPr>
            <a:r>
              <a:rPr lang="en-US" sz="1800"/>
              <a:t>50</a:t>
            </a:r>
          </a:p>
        </p:txBody>
      </p:sp>
      <p:sp>
        <p:nvSpPr>
          <p:cNvPr id="233494" name="Line 22"/>
          <p:cNvSpPr>
            <a:spLocks noChangeShapeType="1"/>
          </p:cNvSpPr>
          <p:nvPr/>
        </p:nvSpPr>
        <p:spPr bwMode="auto">
          <a:xfrm flipV="1">
            <a:off x="4038600" y="3200400"/>
            <a:ext cx="0" cy="3124200"/>
          </a:xfrm>
          <a:prstGeom prst="line">
            <a:avLst/>
          </a:prstGeom>
          <a:noFill/>
          <a:ln w="28575">
            <a:solidFill>
              <a:schemeClr val="tx1"/>
            </a:solidFill>
            <a:prstDash val="sysDot"/>
            <a:round/>
            <a:headEnd/>
            <a:tailEnd/>
          </a:ln>
          <a:effectLst/>
        </p:spPr>
        <p:txBody>
          <a:bodyPr wrap="none" anchor="ctr"/>
          <a:lstStyle/>
          <a:p>
            <a:endParaRPr lang="en-US"/>
          </a:p>
        </p:txBody>
      </p:sp>
      <p:sp>
        <p:nvSpPr>
          <p:cNvPr id="233496" name="Line 24"/>
          <p:cNvSpPr>
            <a:spLocks noChangeShapeType="1"/>
          </p:cNvSpPr>
          <p:nvPr/>
        </p:nvSpPr>
        <p:spPr bwMode="auto">
          <a:xfrm>
            <a:off x="4038600" y="3886200"/>
            <a:ext cx="38862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3497" name="Text Box 25"/>
          <p:cNvSpPr txBox="1">
            <a:spLocks noChangeArrowheads="1"/>
          </p:cNvSpPr>
          <p:nvPr/>
        </p:nvSpPr>
        <p:spPr bwMode="auto">
          <a:xfrm>
            <a:off x="228600" y="3276600"/>
            <a:ext cx="3124200" cy="720725"/>
          </a:xfrm>
          <a:prstGeom prst="rect">
            <a:avLst/>
          </a:prstGeom>
          <a:solidFill>
            <a:srgbClr val="FFFFCC"/>
          </a:solidFill>
          <a:ln w="19050" algn="ctr">
            <a:solidFill>
              <a:schemeClr val="tx1"/>
            </a:solidFill>
            <a:miter lim="800000"/>
            <a:headEnd/>
            <a:tailEnd/>
          </a:ln>
          <a:effectLst/>
        </p:spPr>
        <p:txBody>
          <a:bodyPr>
            <a:spAutoFit/>
          </a:bodyPr>
          <a:lstStyle/>
          <a:p>
            <a:pPr algn="l">
              <a:spcBef>
                <a:spcPct val="50000"/>
              </a:spcBef>
            </a:pPr>
            <a:r>
              <a:rPr lang="en-US" sz="2000"/>
              <a:t>This is the true distribution of  x  </a:t>
            </a:r>
            <a:r>
              <a:rPr lang="en-US" sz="2000" b="1">
                <a:solidFill>
                  <a:schemeClr val="folHlink"/>
                </a:solidFill>
              </a:rPr>
              <a:t>if </a:t>
            </a:r>
            <a:r>
              <a:rPr lang="en-US" sz="2000" b="1">
                <a:solidFill>
                  <a:schemeClr val="folHlink"/>
                </a:solidFill>
                <a:sym typeface="Symbol" pitchFamily="18" charset="2"/>
              </a:rPr>
              <a:t> = 50</a:t>
            </a:r>
          </a:p>
        </p:txBody>
      </p:sp>
      <p:sp>
        <p:nvSpPr>
          <p:cNvPr id="233499" name="Line 27"/>
          <p:cNvSpPr>
            <a:spLocks noChangeShapeType="1"/>
          </p:cNvSpPr>
          <p:nvPr/>
        </p:nvSpPr>
        <p:spPr bwMode="auto">
          <a:xfrm>
            <a:off x="1981200" y="3657600"/>
            <a:ext cx="152400" cy="0"/>
          </a:xfrm>
          <a:prstGeom prst="line">
            <a:avLst/>
          </a:prstGeom>
          <a:noFill/>
          <a:ln w="19050">
            <a:solidFill>
              <a:schemeClr val="tx1"/>
            </a:solidFill>
            <a:round/>
            <a:headEnd/>
            <a:tailEnd/>
          </a:ln>
          <a:effectLst/>
        </p:spPr>
        <p:txBody>
          <a:bodyPr wrap="none" anchor="ctr"/>
          <a:lstStyle/>
          <a:p>
            <a:endParaRPr lang="en-US"/>
          </a:p>
        </p:txBody>
      </p:sp>
      <p:sp>
        <p:nvSpPr>
          <p:cNvPr id="233500" name="Text Box 28"/>
          <p:cNvSpPr txBox="1">
            <a:spLocks noChangeArrowheads="1"/>
          </p:cNvSpPr>
          <p:nvPr/>
        </p:nvSpPr>
        <p:spPr bwMode="auto">
          <a:xfrm>
            <a:off x="4267200" y="3048000"/>
            <a:ext cx="3505200" cy="720725"/>
          </a:xfrm>
          <a:prstGeom prst="rect">
            <a:avLst/>
          </a:prstGeom>
          <a:solidFill>
            <a:srgbClr val="E1FFF7"/>
          </a:solidFill>
          <a:ln w="19050" algn="ctr">
            <a:solidFill>
              <a:schemeClr val="tx1"/>
            </a:solidFill>
            <a:miter lim="800000"/>
            <a:headEnd/>
            <a:tailEnd/>
          </a:ln>
          <a:effectLst/>
        </p:spPr>
        <p:txBody>
          <a:bodyPr>
            <a:spAutoFit/>
          </a:bodyPr>
          <a:lstStyle/>
          <a:p>
            <a:pPr algn="l">
              <a:spcBef>
                <a:spcPct val="50000"/>
              </a:spcBef>
            </a:pPr>
            <a:r>
              <a:rPr lang="en-US" sz="2000"/>
              <a:t>This is the range of </a:t>
            </a:r>
            <a:r>
              <a:rPr lang="en-US" sz="1200"/>
              <a:t> </a:t>
            </a:r>
            <a:r>
              <a:rPr lang="en-US" sz="2000"/>
              <a:t>x where H</a:t>
            </a:r>
            <a:r>
              <a:rPr lang="en-US" sz="2000" baseline="-25000"/>
              <a:t>0</a:t>
            </a:r>
            <a:r>
              <a:rPr lang="en-US" sz="2000"/>
              <a:t> is </a:t>
            </a:r>
            <a:r>
              <a:rPr lang="en-US" sz="2000" b="1"/>
              <a:t>not rejected</a:t>
            </a:r>
            <a:endParaRPr lang="en-US" sz="2000" b="1">
              <a:sym typeface="Symbol" pitchFamily="18" charset="2"/>
            </a:endParaRPr>
          </a:p>
        </p:txBody>
      </p:sp>
      <p:sp>
        <p:nvSpPr>
          <p:cNvPr id="233501" name="Line 29"/>
          <p:cNvSpPr>
            <a:spLocks noChangeShapeType="1"/>
          </p:cNvSpPr>
          <p:nvPr/>
        </p:nvSpPr>
        <p:spPr bwMode="auto">
          <a:xfrm>
            <a:off x="6629400" y="3124200"/>
            <a:ext cx="152400" cy="0"/>
          </a:xfrm>
          <a:prstGeom prst="line">
            <a:avLst/>
          </a:prstGeom>
          <a:noFill/>
          <a:ln w="19050">
            <a:solidFill>
              <a:schemeClr val="tx1"/>
            </a:solidFill>
            <a:round/>
            <a:headEnd/>
            <a:tailEnd/>
          </a:ln>
          <a:effectLst/>
        </p:spPr>
        <p:txBody>
          <a:bodyPr wrap="none" anchor="ctr"/>
          <a:lstStyle/>
          <a:p>
            <a:endParaRPr lang="en-US"/>
          </a:p>
        </p:txBody>
      </p:sp>
      <p:sp>
        <p:nvSpPr>
          <p:cNvPr id="233502" name="Text Box 30"/>
          <p:cNvSpPr txBox="1">
            <a:spLocks noChangeArrowheads="1"/>
          </p:cNvSpPr>
          <p:nvPr/>
        </p:nvSpPr>
        <p:spPr bwMode="auto">
          <a:xfrm>
            <a:off x="7543800" y="1219200"/>
            <a:ext cx="1474788"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r>
              <a:rPr lang="en-US" dirty="0"/>
              <a:t>Copyright ©2011 Pearson Education, Inc. publishing as Prentice Hall</a:t>
            </a:r>
          </a:p>
        </p:txBody>
      </p:sp>
      <p:sp>
        <p:nvSpPr>
          <p:cNvPr id="13" name="Slide Number Placeholder 4"/>
          <p:cNvSpPr>
            <a:spLocks noGrp="1"/>
          </p:cNvSpPr>
          <p:nvPr>
            <p:ph type="sldNum" sz="quarter" idx="11"/>
          </p:nvPr>
        </p:nvSpPr>
        <p:spPr/>
        <p:txBody>
          <a:bodyPr/>
          <a:lstStyle/>
          <a:p>
            <a:r>
              <a:rPr lang="en-US"/>
              <a:t>9-</a:t>
            </a:r>
            <a:fld id="{8C44B13C-1A92-4653-903B-EC0D2DECDB1C}" type="slidenum">
              <a:rPr lang="en-US"/>
              <a:pPr/>
              <a:t>6</a:t>
            </a:fld>
            <a:endParaRPr lang="en-US"/>
          </a:p>
        </p:txBody>
      </p:sp>
      <p:sp>
        <p:nvSpPr>
          <p:cNvPr id="133134" name="Rectangle 14"/>
          <p:cNvSpPr>
            <a:spLocks noChangeArrowheads="1"/>
          </p:cNvSpPr>
          <p:nvPr/>
        </p:nvSpPr>
        <p:spPr bwMode="auto">
          <a:xfrm>
            <a:off x="1066800" y="2590800"/>
            <a:ext cx="7239000" cy="1143000"/>
          </a:xfrm>
          <a:prstGeom prst="rect">
            <a:avLst/>
          </a:prstGeom>
          <a:solidFill>
            <a:srgbClr val="FFFFCC"/>
          </a:solidFill>
          <a:ln w="9525" algn="ctr">
            <a:solidFill>
              <a:schemeClr val="tx1"/>
            </a:solidFill>
            <a:miter lim="800000"/>
            <a:headEnd/>
            <a:tailEnd/>
          </a:ln>
          <a:effectLst/>
        </p:spPr>
        <p:txBody>
          <a:bodyPr wrap="none" anchor="ctr"/>
          <a:lstStyle/>
          <a:p>
            <a:endParaRPr lang="en-US"/>
          </a:p>
        </p:txBody>
      </p:sp>
      <p:sp>
        <p:nvSpPr>
          <p:cNvPr id="133129" name="Line 9"/>
          <p:cNvSpPr>
            <a:spLocks noChangeShapeType="1"/>
          </p:cNvSpPr>
          <p:nvPr/>
        </p:nvSpPr>
        <p:spPr bwMode="auto">
          <a:xfrm flipV="1">
            <a:off x="5638800" y="4953000"/>
            <a:ext cx="1371600" cy="990600"/>
          </a:xfrm>
          <a:prstGeom prst="line">
            <a:avLst/>
          </a:prstGeom>
          <a:noFill/>
          <a:ln w="76200">
            <a:solidFill>
              <a:schemeClr val="hlink"/>
            </a:solidFill>
            <a:miter lim="800000"/>
            <a:headEnd/>
            <a:tailEnd/>
          </a:ln>
          <a:effectLst/>
        </p:spPr>
        <p:txBody>
          <a:bodyPr wrap="none"/>
          <a:lstStyle/>
          <a:p>
            <a:endParaRPr lang="en-US"/>
          </a:p>
        </p:txBody>
      </p:sp>
      <p:sp>
        <p:nvSpPr>
          <p:cNvPr id="133122" name="Rectangle 2"/>
          <p:cNvSpPr>
            <a:spLocks noGrp="1" noChangeArrowheads="1"/>
          </p:cNvSpPr>
          <p:nvPr>
            <p:ph type="title"/>
          </p:nvPr>
        </p:nvSpPr>
        <p:spPr/>
        <p:txBody>
          <a:bodyPr/>
          <a:lstStyle/>
          <a:p>
            <a:r>
              <a:rPr lang="en-US"/>
              <a:t>The Null Hypothesis, H</a:t>
            </a:r>
            <a:r>
              <a:rPr lang="en-US" baseline="-25000"/>
              <a:t>0</a:t>
            </a:r>
          </a:p>
        </p:txBody>
      </p:sp>
      <p:sp>
        <p:nvSpPr>
          <p:cNvPr id="133123" name="Rectangle 3"/>
          <p:cNvSpPr>
            <a:spLocks noGrp="1" noChangeArrowheads="1"/>
          </p:cNvSpPr>
          <p:nvPr>
            <p:ph type="body" idx="1"/>
          </p:nvPr>
        </p:nvSpPr>
        <p:spPr/>
        <p:txBody>
          <a:bodyPr/>
          <a:lstStyle/>
          <a:p>
            <a:pPr>
              <a:spcBef>
                <a:spcPct val="40000"/>
              </a:spcBef>
            </a:pPr>
            <a:r>
              <a:rPr lang="en-US" dirty="0"/>
              <a:t>States the assumption or default position (numerical) to be tested</a:t>
            </a:r>
          </a:p>
          <a:p>
            <a:pPr lvl="1">
              <a:lnSpc>
                <a:spcPct val="120000"/>
              </a:lnSpc>
              <a:spcBef>
                <a:spcPct val="40000"/>
              </a:spcBef>
              <a:buFont typeface="Wingdings" pitchFamily="2" charset="2"/>
              <a:buNone/>
            </a:pPr>
            <a:r>
              <a:rPr lang="en-US" sz="2700" dirty="0">
                <a:solidFill>
                  <a:schemeClr val="folHlink"/>
                </a:solidFill>
              </a:rPr>
              <a:t>Example:</a:t>
            </a:r>
            <a:r>
              <a:rPr lang="en-US" sz="2700" dirty="0"/>
              <a:t>  The average number of TV sets in U.S. Homes is </a:t>
            </a:r>
            <a:r>
              <a:rPr lang="en-US" sz="2700" dirty="0">
                <a:solidFill>
                  <a:srgbClr val="C00000"/>
                </a:solidFill>
              </a:rPr>
              <a:t>at least three  </a:t>
            </a:r>
            <a:r>
              <a:rPr lang="en-US" sz="2700" dirty="0"/>
              <a:t>(                  )</a:t>
            </a:r>
            <a:endParaRPr lang="en-US" sz="2300" dirty="0"/>
          </a:p>
          <a:p>
            <a:pPr>
              <a:spcBef>
                <a:spcPct val="40000"/>
              </a:spcBef>
            </a:pPr>
            <a:r>
              <a:rPr lang="en-US" dirty="0"/>
              <a:t>Is always about a population parameter,         </a:t>
            </a:r>
            <a:r>
              <a:rPr lang="en-US" b="1" dirty="0">
                <a:solidFill>
                  <a:srgbClr val="0070C0"/>
                </a:solidFill>
              </a:rPr>
              <a:t>not about a sample statistic </a:t>
            </a:r>
          </a:p>
        </p:txBody>
      </p:sp>
      <p:sp>
        <p:nvSpPr>
          <p:cNvPr id="133127" name="Oval 7"/>
          <p:cNvSpPr>
            <a:spLocks noChangeArrowheads="1"/>
          </p:cNvSpPr>
          <p:nvPr/>
        </p:nvSpPr>
        <p:spPr bwMode="auto">
          <a:xfrm>
            <a:off x="2057400" y="4724400"/>
            <a:ext cx="1981200" cy="1371600"/>
          </a:xfrm>
          <a:prstGeom prst="ellipse">
            <a:avLst/>
          </a:prstGeom>
          <a:noFill/>
          <a:ln w="76200">
            <a:solidFill>
              <a:schemeClr val="hlink"/>
            </a:solidFill>
            <a:miter lim="800000"/>
            <a:headEnd/>
            <a:tailEnd/>
          </a:ln>
          <a:effectLst/>
        </p:spPr>
        <p:txBody>
          <a:bodyPr wrap="none" anchor="ctr"/>
          <a:lstStyle/>
          <a:p>
            <a:endParaRPr lang="en-US"/>
          </a:p>
        </p:txBody>
      </p:sp>
      <p:sp>
        <p:nvSpPr>
          <p:cNvPr id="133128" name="Oval 8"/>
          <p:cNvSpPr>
            <a:spLocks noChangeArrowheads="1"/>
          </p:cNvSpPr>
          <p:nvPr/>
        </p:nvSpPr>
        <p:spPr bwMode="auto">
          <a:xfrm>
            <a:off x="5257800" y="4724400"/>
            <a:ext cx="1981200" cy="1371600"/>
          </a:xfrm>
          <a:prstGeom prst="ellipse">
            <a:avLst/>
          </a:prstGeom>
          <a:noFill/>
          <a:ln w="76200">
            <a:solidFill>
              <a:schemeClr val="hlink"/>
            </a:solidFill>
            <a:miter lim="800000"/>
            <a:headEnd/>
            <a:tailEnd/>
          </a:ln>
          <a:effectLst/>
        </p:spPr>
        <p:txBody>
          <a:bodyPr wrap="none" anchor="ctr"/>
          <a:lstStyle/>
          <a:p>
            <a:endParaRPr lang="en-US"/>
          </a:p>
        </p:txBody>
      </p:sp>
      <p:graphicFrame>
        <p:nvGraphicFramePr>
          <p:cNvPr id="133130" name="Object 10"/>
          <p:cNvGraphicFramePr>
            <a:graphicFrameLocks noChangeAspect="1"/>
          </p:cNvGraphicFramePr>
          <p:nvPr/>
        </p:nvGraphicFramePr>
        <p:xfrm>
          <a:off x="6096000" y="3124200"/>
          <a:ext cx="1524000" cy="560388"/>
        </p:xfrm>
        <a:graphic>
          <a:graphicData uri="http://schemas.openxmlformats.org/presentationml/2006/ole">
            <p:oleObj spid="_x0000_s133130" name="Equation" r:id="rId3" imgW="622080" imgH="228600" progId="Equation.3">
              <p:embed/>
            </p:oleObj>
          </a:graphicData>
        </a:graphic>
      </p:graphicFrame>
      <p:graphicFrame>
        <p:nvGraphicFramePr>
          <p:cNvPr id="133131" name="Object 11"/>
          <p:cNvGraphicFramePr>
            <a:graphicFrameLocks noChangeAspect="1"/>
          </p:cNvGraphicFramePr>
          <p:nvPr/>
        </p:nvGraphicFramePr>
        <p:xfrm>
          <a:off x="2286000" y="5105400"/>
          <a:ext cx="1524000" cy="560388"/>
        </p:xfrm>
        <a:graphic>
          <a:graphicData uri="http://schemas.openxmlformats.org/presentationml/2006/ole">
            <p:oleObj spid="_x0000_s133131" name="Equation" r:id="rId4" imgW="622080" imgH="228600" progId="Equation.3">
              <p:embed/>
            </p:oleObj>
          </a:graphicData>
        </a:graphic>
      </p:graphicFrame>
      <p:graphicFrame>
        <p:nvGraphicFramePr>
          <p:cNvPr id="133132" name="Object 12"/>
          <p:cNvGraphicFramePr>
            <a:graphicFrameLocks noChangeAspect="1"/>
          </p:cNvGraphicFramePr>
          <p:nvPr/>
        </p:nvGraphicFramePr>
        <p:xfrm>
          <a:off x="5486400" y="5029200"/>
          <a:ext cx="1555750" cy="622300"/>
        </p:xfrm>
        <a:graphic>
          <a:graphicData uri="http://schemas.openxmlformats.org/presentationml/2006/ole">
            <p:oleObj spid="_x0000_s133132" name="Equation" r:id="rId5" imgW="634680" imgH="253800" progId="Equation.3">
              <p:embed/>
            </p:oleObj>
          </a:graphicData>
        </a:graphic>
      </p:graphicFrame>
      <p:pic>
        <p:nvPicPr>
          <p:cNvPr id="133135" name="Picture 15" descr="HH00714_[1]"/>
          <p:cNvPicPr>
            <a:picLocks noChangeAspect="1" noChangeArrowheads="1"/>
          </p:cNvPicPr>
          <p:nvPr/>
        </p:nvPicPr>
        <p:blipFill>
          <a:blip r:embed="rId6" cstate="print"/>
          <a:srcRect/>
          <a:stretch>
            <a:fillRect/>
          </a:stretch>
        </p:blipFill>
        <p:spPr bwMode="auto">
          <a:xfrm>
            <a:off x="7696200" y="4343400"/>
            <a:ext cx="908050" cy="9906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0"/>
          </p:nvPr>
        </p:nvSpPr>
        <p:spPr/>
        <p:txBody>
          <a:bodyPr/>
          <a:lstStyle/>
          <a:p>
            <a:r>
              <a:rPr lang="en-US"/>
              <a:t>Copyright ©2011 Pearson Education, Inc. publishing as Prentice Hall</a:t>
            </a:r>
          </a:p>
        </p:txBody>
      </p:sp>
      <p:sp>
        <p:nvSpPr>
          <p:cNvPr id="30" name="Slide Number Placeholder 4"/>
          <p:cNvSpPr>
            <a:spLocks noGrp="1"/>
          </p:cNvSpPr>
          <p:nvPr>
            <p:ph type="sldNum" sz="quarter" idx="11"/>
          </p:nvPr>
        </p:nvSpPr>
        <p:spPr/>
        <p:txBody>
          <a:bodyPr/>
          <a:lstStyle/>
          <a:p>
            <a:r>
              <a:rPr lang="en-US"/>
              <a:t>9-</a:t>
            </a:r>
            <a:fld id="{118B8BD6-2FFE-45CD-9E03-ABD69FAB8277}" type="slidenum">
              <a:rPr lang="en-US"/>
              <a:pPr/>
              <a:t>60</a:t>
            </a:fld>
            <a:endParaRPr lang="en-US"/>
          </a:p>
        </p:txBody>
      </p:sp>
      <p:sp>
        <p:nvSpPr>
          <p:cNvPr id="234501" name="Text Box 5"/>
          <p:cNvSpPr txBox="1">
            <a:spLocks noChangeArrowheads="1"/>
          </p:cNvSpPr>
          <p:nvPr/>
        </p:nvSpPr>
        <p:spPr bwMode="auto">
          <a:xfrm>
            <a:off x="2895600" y="5943600"/>
            <a:ext cx="990600" cy="496888"/>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Reject </a:t>
            </a:r>
          </a:p>
          <a:p>
            <a:pPr>
              <a:lnSpc>
                <a:spcPct val="40000"/>
              </a:lnSpc>
              <a:spcBef>
                <a:spcPct val="50000"/>
              </a:spcBef>
            </a:pPr>
            <a:r>
              <a:rPr lang="en-US" sz="1400"/>
              <a:t>H</a:t>
            </a:r>
            <a:r>
              <a:rPr lang="en-US" sz="1400" baseline="-25000"/>
              <a:t>0</a:t>
            </a:r>
            <a:r>
              <a:rPr lang="en-US" sz="1400"/>
              <a:t>: </a:t>
            </a:r>
            <a:r>
              <a:rPr lang="el-GR" sz="1400">
                <a:cs typeface="Arial" pitchFamily="34" charset="0"/>
                <a:sym typeface="Symbol" pitchFamily="18" charset="2"/>
              </a:rPr>
              <a:t>μ</a:t>
            </a:r>
            <a:r>
              <a:rPr lang="en-US" sz="1400">
                <a:sym typeface="Symbol" pitchFamily="18" charset="2"/>
              </a:rPr>
              <a:t>  52</a:t>
            </a:r>
          </a:p>
        </p:txBody>
      </p:sp>
      <p:sp>
        <p:nvSpPr>
          <p:cNvPr id="234511" name="Text Box 15"/>
          <p:cNvSpPr txBox="1">
            <a:spLocks noChangeArrowheads="1"/>
          </p:cNvSpPr>
          <p:nvPr/>
        </p:nvSpPr>
        <p:spPr bwMode="auto">
          <a:xfrm>
            <a:off x="4876800" y="5943600"/>
            <a:ext cx="1524000" cy="474663"/>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Do not reject </a:t>
            </a:r>
          </a:p>
          <a:p>
            <a:pPr>
              <a:lnSpc>
                <a:spcPct val="30000"/>
              </a:lnSpc>
              <a:spcBef>
                <a:spcPct val="50000"/>
              </a:spcBef>
            </a:pPr>
            <a:r>
              <a:rPr lang="en-US" sz="1400"/>
              <a:t>H</a:t>
            </a:r>
            <a:r>
              <a:rPr lang="en-US" sz="1400" baseline="-25000"/>
              <a:t>0 </a:t>
            </a:r>
            <a:r>
              <a:rPr lang="en-US" sz="1400"/>
              <a:t>: </a:t>
            </a:r>
            <a:r>
              <a:rPr lang="el-GR" sz="1400">
                <a:cs typeface="Arial" pitchFamily="34" charset="0"/>
                <a:sym typeface="Symbol" pitchFamily="18" charset="2"/>
              </a:rPr>
              <a:t>μ</a:t>
            </a:r>
            <a:r>
              <a:rPr lang="en-US" sz="1400">
                <a:sym typeface="Symbol" pitchFamily="18" charset="2"/>
              </a:rPr>
              <a:t>  52</a:t>
            </a:r>
          </a:p>
        </p:txBody>
      </p:sp>
      <p:sp>
        <p:nvSpPr>
          <p:cNvPr id="234525" name="Freeform 29"/>
          <p:cNvSpPr>
            <a:spLocks/>
          </p:cNvSpPr>
          <p:nvPr/>
        </p:nvSpPr>
        <p:spPr bwMode="auto">
          <a:xfrm>
            <a:off x="4038600" y="4495800"/>
            <a:ext cx="1676400" cy="990600"/>
          </a:xfrm>
          <a:custGeom>
            <a:avLst/>
            <a:gdLst/>
            <a:ahLst/>
            <a:cxnLst>
              <a:cxn ang="0">
                <a:pos x="0" y="624"/>
              </a:cxn>
              <a:cxn ang="0">
                <a:pos x="0" y="0"/>
              </a:cxn>
              <a:cxn ang="0">
                <a:pos x="94" y="126"/>
              </a:cxn>
              <a:cxn ang="0">
                <a:pos x="160" y="192"/>
              </a:cxn>
              <a:cxn ang="0">
                <a:pos x="264" y="298"/>
              </a:cxn>
              <a:cxn ang="0">
                <a:pos x="354" y="378"/>
              </a:cxn>
              <a:cxn ang="0">
                <a:pos x="448" y="434"/>
              </a:cxn>
              <a:cxn ang="0">
                <a:pos x="528" y="480"/>
              </a:cxn>
              <a:cxn ang="0">
                <a:pos x="668" y="530"/>
              </a:cxn>
              <a:cxn ang="0">
                <a:pos x="820" y="562"/>
              </a:cxn>
              <a:cxn ang="0">
                <a:pos x="912" y="576"/>
              </a:cxn>
              <a:cxn ang="0">
                <a:pos x="1056" y="576"/>
              </a:cxn>
              <a:cxn ang="0">
                <a:pos x="1056" y="624"/>
              </a:cxn>
              <a:cxn ang="0">
                <a:pos x="0" y="624"/>
              </a:cxn>
            </a:cxnLst>
            <a:rect l="0" t="0" r="r" b="b"/>
            <a:pathLst>
              <a:path w="1056" h="624">
                <a:moveTo>
                  <a:pt x="0" y="624"/>
                </a:moveTo>
                <a:lnTo>
                  <a:pt x="0" y="0"/>
                </a:lnTo>
                <a:lnTo>
                  <a:pt x="94" y="126"/>
                </a:lnTo>
                <a:lnTo>
                  <a:pt x="160" y="192"/>
                </a:lnTo>
                <a:lnTo>
                  <a:pt x="264" y="298"/>
                </a:lnTo>
                <a:lnTo>
                  <a:pt x="354" y="378"/>
                </a:lnTo>
                <a:lnTo>
                  <a:pt x="448" y="434"/>
                </a:lnTo>
                <a:lnTo>
                  <a:pt x="528" y="480"/>
                </a:lnTo>
                <a:lnTo>
                  <a:pt x="668" y="530"/>
                </a:lnTo>
                <a:lnTo>
                  <a:pt x="820" y="562"/>
                </a:lnTo>
                <a:lnTo>
                  <a:pt x="912" y="576"/>
                </a:lnTo>
                <a:lnTo>
                  <a:pt x="1056" y="576"/>
                </a:lnTo>
                <a:lnTo>
                  <a:pt x="1056" y="624"/>
                </a:lnTo>
                <a:lnTo>
                  <a:pt x="0" y="624"/>
                </a:lnTo>
                <a:close/>
              </a:path>
            </a:pathLst>
          </a:custGeom>
          <a:solidFill>
            <a:srgbClr val="61F561"/>
          </a:solidFill>
          <a:ln w="19050" cap="flat" cmpd="sng">
            <a:noFill/>
            <a:prstDash val="solid"/>
            <a:round/>
            <a:headEnd/>
            <a:tailEnd/>
          </a:ln>
          <a:effectLst/>
        </p:spPr>
        <p:txBody>
          <a:bodyPr wrap="none" anchor="ctr"/>
          <a:lstStyle/>
          <a:p>
            <a:endParaRPr lang="en-US"/>
          </a:p>
        </p:txBody>
      </p:sp>
      <p:sp>
        <p:nvSpPr>
          <p:cNvPr id="234499" name="Rectangle 3"/>
          <p:cNvSpPr>
            <a:spLocks noGrp="1" noChangeArrowheads="1"/>
          </p:cNvSpPr>
          <p:nvPr>
            <p:ph type="title"/>
          </p:nvPr>
        </p:nvSpPr>
        <p:spPr/>
        <p:txBody>
          <a:bodyPr/>
          <a:lstStyle/>
          <a:p>
            <a:r>
              <a:rPr lang="en-US"/>
              <a:t>Type II Error</a:t>
            </a:r>
          </a:p>
        </p:txBody>
      </p:sp>
      <p:sp>
        <p:nvSpPr>
          <p:cNvPr id="234500" name="Rectangle 4"/>
          <p:cNvSpPr>
            <a:spLocks noGrp="1" noChangeArrowheads="1"/>
          </p:cNvSpPr>
          <p:nvPr>
            <p:ph type="body" idx="1"/>
          </p:nvPr>
        </p:nvSpPr>
        <p:spPr>
          <a:xfrm>
            <a:off x="762000" y="1600200"/>
            <a:ext cx="7086600" cy="1066800"/>
          </a:xfrm>
        </p:spPr>
        <p:txBody>
          <a:bodyPr/>
          <a:lstStyle/>
          <a:p>
            <a:r>
              <a:rPr lang="en-US" sz="2700"/>
              <a:t>Suppose we do not reject </a:t>
            </a:r>
            <a:r>
              <a:rPr lang="en-US" sz="2700">
                <a:solidFill>
                  <a:schemeClr val="hlink"/>
                </a:solidFill>
              </a:rPr>
              <a:t>H</a:t>
            </a:r>
            <a:r>
              <a:rPr lang="en-US" sz="2700" baseline="-25000">
                <a:solidFill>
                  <a:schemeClr val="hlink"/>
                </a:solidFill>
              </a:rPr>
              <a:t>0</a:t>
            </a:r>
            <a:r>
              <a:rPr lang="en-US" sz="2700">
                <a:solidFill>
                  <a:schemeClr val="hlink"/>
                </a:solidFill>
              </a:rPr>
              <a:t>:</a:t>
            </a:r>
            <a:r>
              <a:rPr lang="en-US">
                <a:solidFill>
                  <a:schemeClr val="hlink"/>
                </a:solidFill>
              </a:rPr>
              <a:t> </a:t>
            </a:r>
            <a:r>
              <a:rPr lang="el-GR">
                <a:solidFill>
                  <a:schemeClr val="hlink"/>
                </a:solidFill>
                <a:cs typeface="Arial" pitchFamily="34" charset="0"/>
                <a:sym typeface="Symbol" pitchFamily="18" charset="2"/>
              </a:rPr>
              <a:t>μ</a:t>
            </a:r>
            <a:r>
              <a:rPr lang="en-US">
                <a:solidFill>
                  <a:schemeClr val="hlink"/>
                </a:solidFill>
                <a:sym typeface="Symbol" pitchFamily="18" charset="2"/>
              </a:rPr>
              <a:t>  52</a:t>
            </a:r>
            <a:r>
              <a:rPr lang="en-US">
                <a:sym typeface="Symbol" pitchFamily="18" charset="2"/>
              </a:rPr>
              <a:t> when in fact the true mean is </a:t>
            </a:r>
            <a:r>
              <a:rPr lang="el-GR">
                <a:solidFill>
                  <a:schemeClr val="folHlink"/>
                </a:solidFill>
                <a:cs typeface="Arial" pitchFamily="34" charset="0"/>
                <a:sym typeface="Symbol" pitchFamily="18" charset="2"/>
              </a:rPr>
              <a:t>μ</a:t>
            </a:r>
            <a:r>
              <a:rPr lang="en-US">
                <a:solidFill>
                  <a:schemeClr val="folHlink"/>
                </a:solidFill>
                <a:sym typeface="Symbol" pitchFamily="18" charset="2"/>
              </a:rPr>
              <a:t> = 50</a:t>
            </a:r>
            <a:endParaRPr lang="en-US">
              <a:sym typeface="Symbol" pitchFamily="18" charset="2"/>
            </a:endParaRPr>
          </a:p>
        </p:txBody>
      </p:sp>
      <p:sp>
        <p:nvSpPr>
          <p:cNvPr id="234502" name="Freeform 6"/>
          <p:cNvSpPr>
            <a:spLocks/>
          </p:cNvSpPr>
          <p:nvPr/>
        </p:nvSpPr>
        <p:spPr bwMode="auto">
          <a:xfrm>
            <a:off x="3200400" y="5264150"/>
            <a:ext cx="838200" cy="220663"/>
          </a:xfrm>
          <a:custGeom>
            <a:avLst/>
            <a:gdLst/>
            <a:ahLst/>
            <a:cxnLst>
              <a:cxn ang="0">
                <a:pos x="8" y="135"/>
              </a:cxn>
              <a:cxn ang="0">
                <a:pos x="0" y="100"/>
              </a:cxn>
              <a:cxn ang="0">
                <a:pos x="233" y="86"/>
              </a:cxn>
              <a:cxn ang="0">
                <a:pos x="382" y="48"/>
              </a:cxn>
              <a:cxn ang="0">
                <a:pos x="455" y="34"/>
              </a:cxn>
              <a:cxn ang="0">
                <a:pos x="528" y="0"/>
              </a:cxn>
              <a:cxn ang="0">
                <a:pos x="528" y="136"/>
              </a:cxn>
              <a:cxn ang="0">
                <a:pos x="8" y="139"/>
              </a:cxn>
              <a:cxn ang="0">
                <a:pos x="8" y="135"/>
              </a:cxn>
            </a:cxnLst>
            <a:rect l="0" t="0" r="r" b="b"/>
            <a:pathLst>
              <a:path w="528" h="139">
                <a:moveTo>
                  <a:pt x="8" y="135"/>
                </a:moveTo>
                <a:lnTo>
                  <a:pt x="0" y="100"/>
                </a:lnTo>
                <a:lnTo>
                  <a:pt x="233" y="86"/>
                </a:lnTo>
                <a:lnTo>
                  <a:pt x="382" y="48"/>
                </a:lnTo>
                <a:lnTo>
                  <a:pt x="455" y="34"/>
                </a:lnTo>
                <a:lnTo>
                  <a:pt x="528" y="0"/>
                </a:lnTo>
                <a:lnTo>
                  <a:pt x="528" y="136"/>
                </a:lnTo>
                <a:lnTo>
                  <a:pt x="8" y="139"/>
                </a:lnTo>
                <a:lnTo>
                  <a:pt x="8" y="135"/>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34503" name="Freeform 7"/>
          <p:cNvSpPr>
            <a:spLocks/>
          </p:cNvSpPr>
          <p:nvPr/>
        </p:nvSpPr>
        <p:spPr bwMode="auto">
          <a:xfrm>
            <a:off x="3276600" y="41148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4504" name="Freeform 8"/>
          <p:cNvSpPr>
            <a:spLocks/>
          </p:cNvSpPr>
          <p:nvPr/>
        </p:nvSpPr>
        <p:spPr bwMode="auto">
          <a:xfrm>
            <a:off x="5638800" y="41148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4505" name="Line 9"/>
          <p:cNvSpPr>
            <a:spLocks noChangeShapeType="1"/>
          </p:cNvSpPr>
          <p:nvPr/>
        </p:nvSpPr>
        <p:spPr bwMode="auto">
          <a:xfrm>
            <a:off x="3048000" y="54864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34506" name="Line 10"/>
          <p:cNvSpPr>
            <a:spLocks noChangeShapeType="1"/>
          </p:cNvSpPr>
          <p:nvPr/>
        </p:nvSpPr>
        <p:spPr bwMode="auto">
          <a:xfrm>
            <a:off x="3276600" y="4953000"/>
            <a:ext cx="457200" cy="4572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34507" name="Rectangle 11"/>
          <p:cNvSpPr>
            <a:spLocks noChangeArrowheads="1"/>
          </p:cNvSpPr>
          <p:nvPr/>
        </p:nvSpPr>
        <p:spPr bwMode="auto">
          <a:xfrm flipH="1">
            <a:off x="2895600" y="4648200"/>
            <a:ext cx="3810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a:sym typeface="Symbol" pitchFamily="18" charset="2"/>
              </a:rPr>
              <a:t></a:t>
            </a:r>
            <a:endParaRPr lang="en-US" sz="2000"/>
          </a:p>
        </p:txBody>
      </p:sp>
      <p:sp>
        <p:nvSpPr>
          <p:cNvPr id="234508" name="Line 12"/>
          <p:cNvSpPr>
            <a:spLocks noChangeShapeType="1"/>
          </p:cNvSpPr>
          <p:nvPr/>
        </p:nvSpPr>
        <p:spPr bwMode="auto">
          <a:xfrm>
            <a:off x="5638800" y="4114800"/>
            <a:ext cx="0" cy="1371600"/>
          </a:xfrm>
          <a:prstGeom prst="line">
            <a:avLst/>
          </a:prstGeom>
          <a:noFill/>
          <a:ln w="19050" cap="rnd">
            <a:solidFill>
              <a:schemeClr val="tx1"/>
            </a:solidFill>
            <a:prstDash val="sysDot"/>
            <a:miter lim="800000"/>
            <a:headEnd/>
            <a:tailEnd/>
          </a:ln>
          <a:effectLst/>
        </p:spPr>
        <p:txBody>
          <a:bodyPr wrap="none"/>
          <a:lstStyle/>
          <a:p>
            <a:endParaRPr lang="en-US"/>
          </a:p>
        </p:txBody>
      </p:sp>
      <p:sp>
        <p:nvSpPr>
          <p:cNvPr id="234509" name="Line 13"/>
          <p:cNvSpPr>
            <a:spLocks noChangeShapeType="1"/>
          </p:cNvSpPr>
          <p:nvPr/>
        </p:nvSpPr>
        <p:spPr bwMode="auto">
          <a:xfrm>
            <a:off x="4038600" y="5791200"/>
            <a:ext cx="0" cy="304800"/>
          </a:xfrm>
          <a:prstGeom prst="line">
            <a:avLst/>
          </a:prstGeom>
          <a:noFill/>
          <a:ln w="28575">
            <a:solidFill>
              <a:schemeClr val="tx1"/>
            </a:solidFill>
            <a:round/>
            <a:headEnd/>
            <a:tailEnd/>
          </a:ln>
          <a:effectLst/>
        </p:spPr>
        <p:txBody>
          <a:bodyPr wrap="none" anchor="ctr"/>
          <a:lstStyle/>
          <a:p>
            <a:endParaRPr lang="en-US"/>
          </a:p>
        </p:txBody>
      </p:sp>
      <p:sp>
        <p:nvSpPr>
          <p:cNvPr id="234510" name="Line 14"/>
          <p:cNvSpPr>
            <a:spLocks noChangeShapeType="1"/>
          </p:cNvSpPr>
          <p:nvPr/>
        </p:nvSpPr>
        <p:spPr bwMode="auto">
          <a:xfrm>
            <a:off x="4038600" y="5943600"/>
            <a:ext cx="39624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4512" name="Freeform 16"/>
          <p:cNvSpPr>
            <a:spLocks/>
          </p:cNvSpPr>
          <p:nvPr/>
        </p:nvSpPr>
        <p:spPr bwMode="auto">
          <a:xfrm>
            <a:off x="1066800" y="41148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chemeClr val="folHlink"/>
            </a:solidFill>
            <a:prstDash val="solid"/>
            <a:round/>
            <a:headEnd type="none" w="sm" len="sm"/>
            <a:tailEnd type="none" w="sm" len="sm"/>
          </a:ln>
          <a:effectLst/>
        </p:spPr>
        <p:txBody>
          <a:bodyPr/>
          <a:lstStyle/>
          <a:p>
            <a:endParaRPr lang="en-US"/>
          </a:p>
        </p:txBody>
      </p:sp>
      <p:sp>
        <p:nvSpPr>
          <p:cNvPr id="234513" name="Freeform 17"/>
          <p:cNvSpPr>
            <a:spLocks/>
          </p:cNvSpPr>
          <p:nvPr/>
        </p:nvSpPr>
        <p:spPr bwMode="auto">
          <a:xfrm>
            <a:off x="3429000" y="41148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chemeClr val="folHlink"/>
            </a:solidFill>
            <a:prstDash val="solid"/>
            <a:round/>
            <a:headEnd type="none" w="sm" len="sm"/>
            <a:tailEnd type="none" w="sm" len="sm"/>
          </a:ln>
          <a:effectLst/>
        </p:spPr>
        <p:txBody>
          <a:bodyPr/>
          <a:lstStyle/>
          <a:p>
            <a:endParaRPr lang="en-US"/>
          </a:p>
        </p:txBody>
      </p:sp>
      <p:sp>
        <p:nvSpPr>
          <p:cNvPr id="234514" name="Line 18"/>
          <p:cNvSpPr>
            <a:spLocks noChangeShapeType="1"/>
          </p:cNvSpPr>
          <p:nvPr/>
        </p:nvSpPr>
        <p:spPr bwMode="auto">
          <a:xfrm>
            <a:off x="914400" y="5486400"/>
            <a:ext cx="61722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34515" name="Line 19"/>
          <p:cNvSpPr>
            <a:spLocks noChangeShapeType="1"/>
          </p:cNvSpPr>
          <p:nvPr/>
        </p:nvSpPr>
        <p:spPr bwMode="auto">
          <a:xfrm>
            <a:off x="3429000" y="4114800"/>
            <a:ext cx="0" cy="1371600"/>
          </a:xfrm>
          <a:prstGeom prst="line">
            <a:avLst/>
          </a:prstGeom>
          <a:noFill/>
          <a:ln w="19050" cap="rnd">
            <a:solidFill>
              <a:schemeClr val="tx1"/>
            </a:solidFill>
            <a:prstDash val="sysDot"/>
            <a:miter lim="800000"/>
            <a:headEnd/>
            <a:tailEnd/>
          </a:ln>
          <a:effectLst/>
        </p:spPr>
        <p:txBody>
          <a:bodyPr wrap="none"/>
          <a:lstStyle/>
          <a:p>
            <a:endParaRPr lang="en-US"/>
          </a:p>
        </p:txBody>
      </p:sp>
      <p:sp>
        <p:nvSpPr>
          <p:cNvPr id="234516" name="Line 20"/>
          <p:cNvSpPr>
            <a:spLocks noChangeShapeType="1"/>
          </p:cNvSpPr>
          <p:nvPr/>
        </p:nvSpPr>
        <p:spPr bwMode="auto">
          <a:xfrm flipH="1">
            <a:off x="2590800" y="5943600"/>
            <a:ext cx="14478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4517" name="Text Box 21"/>
          <p:cNvSpPr txBox="1">
            <a:spLocks noChangeArrowheads="1"/>
          </p:cNvSpPr>
          <p:nvPr/>
        </p:nvSpPr>
        <p:spPr bwMode="auto">
          <a:xfrm>
            <a:off x="5410200" y="5486400"/>
            <a:ext cx="533400" cy="366713"/>
          </a:xfrm>
          <a:prstGeom prst="rect">
            <a:avLst/>
          </a:prstGeom>
          <a:noFill/>
          <a:ln w="19050" algn="ctr">
            <a:noFill/>
            <a:miter lim="800000"/>
            <a:headEnd/>
            <a:tailEnd/>
          </a:ln>
          <a:effectLst/>
        </p:spPr>
        <p:txBody>
          <a:bodyPr>
            <a:spAutoFit/>
          </a:bodyPr>
          <a:lstStyle/>
          <a:p>
            <a:pPr>
              <a:spcBef>
                <a:spcPct val="50000"/>
              </a:spcBef>
            </a:pPr>
            <a:r>
              <a:rPr lang="en-US" sz="1800"/>
              <a:t>52</a:t>
            </a:r>
          </a:p>
        </p:txBody>
      </p:sp>
      <p:sp>
        <p:nvSpPr>
          <p:cNvPr id="234518" name="Text Box 22"/>
          <p:cNvSpPr txBox="1">
            <a:spLocks noChangeArrowheads="1"/>
          </p:cNvSpPr>
          <p:nvPr/>
        </p:nvSpPr>
        <p:spPr bwMode="auto">
          <a:xfrm>
            <a:off x="3124200" y="5486400"/>
            <a:ext cx="533400" cy="366713"/>
          </a:xfrm>
          <a:prstGeom prst="rect">
            <a:avLst/>
          </a:prstGeom>
          <a:noFill/>
          <a:ln w="19050" algn="ctr">
            <a:noFill/>
            <a:miter lim="800000"/>
            <a:headEnd/>
            <a:tailEnd/>
          </a:ln>
          <a:effectLst/>
        </p:spPr>
        <p:txBody>
          <a:bodyPr>
            <a:spAutoFit/>
          </a:bodyPr>
          <a:lstStyle/>
          <a:p>
            <a:pPr>
              <a:spcBef>
                <a:spcPct val="50000"/>
              </a:spcBef>
            </a:pPr>
            <a:r>
              <a:rPr lang="en-US" sz="1800"/>
              <a:t>50</a:t>
            </a:r>
          </a:p>
        </p:txBody>
      </p:sp>
      <p:sp>
        <p:nvSpPr>
          <p:cNvPr id="234524" name="Line 28"/>
          <p:cNvSpPr>
            <a:spLocks noChangeShapeType="1"/>
          </p:cNvSpPr>
          <p:nvPr/>
        </p:nvSpPr>
        <p:spPr bwMode="auto">
          <a:xfrm>
            <a:off x="6019800" y="3352800"/>
            <a:ext cx="152400" cy="0"/>
          </a:xfrm>
          <a:prstGeom prst="line">
            <a:avLst/>
          </a:prstGeom>
          <a:noFill/>
          <a:ln w="19050">
            <a:solidFill>
              <a:schemeClr val="tx1"/>
            </a:solidFill>
            <a:round/>
            <a:headEnd/>
            <a:tailEnd/>
          </a:ln>
          <a:effectLst/>
        </p:spPr>
        <p:txBody>
          <a:bodyPr wrap="none" anchor="ctr"/>
          <a:lstStyle/>
          <a:p>
            <a:endParaRPr lang="en-US"/>
          </a:p>
        </p:txBody>
      </p:sp>
      <p:sp>
        <p:nvSpPr>
          <p:cNvPr id="234526" name="Rectangle 30"/>
          <p:cNvSpPr>
            <a:spLocks noChangeArrowheads="1"/>
          </p:cNvSpPr>
          <p:nvPr/>
        </p:nvSpPr>
        <p:spPr bwMode="auto">
          <a:xfrm flipH="1">
            <a:off x="4953000" y="4572000"/>
            <a:ext cx="3810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l-GR" sz="2000">
                <a:cs typeface="Arial" pitchFamily="34" charset="0"/>
                <a:sym typeface="Symbol" pitchFamily="18" charset="2"/>
              </a:rPr>
              <a:t>β</a:t>
            </a:r>
          </a:p>
        </p:txBody>
      </p:sp>
      <p:sp>
        <p:nvSpPr>
          <p:cNvPr id="234527" name="Line 31"/>
          <p:cNvSpPr>
            <a:spLocks noChangeShapeType="1"/>
          </p:cNvSpPr>
          <p:nvPr/>
        </p:nvSpPr>
        <p:spPr bwMode="auto">
          <a:xfrm flipH="1">
            <a:off x="4495800" y="4876800"/>
            <a:ext cx="457200" cy="3810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34519" name="Line 23"/>
          <p:cNvSpPr>
            <a:spLocks noChangeShapeType="1"/>
          </p:cNvSpPr>
          <p:nvPr/>
        </p:nvSpPr>
        <p:spPr bwMode="auto">
          <a:xfrm flipV="1">
            <a:off x="4038600" y="3200400"/>
            <a:ext cx="0" cy="3124200"/>
          </a:xfrm>
          <a:prstGeom prst="line">
            <a:avLst/>
          </a:prstGeom>
          <a:noFill/>
          <a:ln w="28575">
            <a:solidFill>
              <a:schemeClr val="tx1"/>
            </a:solidFill>
            <a:prstDash val="sysDot"/>
            <a:round/>
            <a:headEnd/>
            <a:tailEnd/>
          </a:ln>
          <a:effectLst/>
        </p:spPr>
        <p:txBody>
          <a:bodyPr wrap="none" anchor="ctr"/>
          <a:lstStyle/>
          <a:p>
            <a:endParaRPr lang="en-US"/>
          </a:p>
        </p:txBody>
      </p:sp>
      <p:sp>
        <p:nvSpPr>
          <p:cNvPr id="234528" name="Text Box 32"/>
          <p:cNvSpPr txBox="1">
            <a:spLocks noChangeArrowheads="1"/>
          </p:cNvSpPr>
          <p:nvPr/>
        </p:nvSpPr>
        <p:spPr bwMode="auto">
          <a:xfrm>
            <a:off x="4191000" y="3276600"/>
            <a:ext cx="4572000" cy="457200"/>
          </a:xfrm>
          <a:prstGeom prst="rect">
            <a:avLst/>
          </a:prstGeom>
          <a:noFill/>
          <a:ln w="19050" algn="ctr">
            <a:noFill/>
            <a:miter lim="800000"/>
            <a:headEnd/>
            <a:tailEnd/>
          </a:ln>
          <a:effectLst/>
        </p:spPr>
        <p:txBody>
          <a:bodyPr>
            <a:spAutoFit/>
          </a:bodyPr>
          <a:lstStyle/>
          <a:p>
            <a:pPr algn="l">
              <a:spcBef>
                <a:spcPct val="50000"/>
              </a:spcBef>
            </a:pPr>
            <a:r>
              <a:rPr lang="en-US">
                <a:sym typeface="Symbol" pitchFamily="18" charset="2"/>
              </a:rPr>
              <a:t>Here, </a:t>
            </a:r>
            <a:r>
              <a:rPr lang="el-GR">
                <a:cs typeface="Arial" pitchFamily="34" charset="0"/>
                <a:sym typeface="Symbol" pitchFamily="18" charset="2"/>
              </a:rPr>
              <a:t>β</a:t>
            </a:r>
            <a:r>
              <a:rPr lang="en-US">
                <a:sym typeface="Symbol" pitchFamily="18" charset="2"/>
              </a:rPr>
              <a:t> = P( x  cutoff ) </a:t>
            </a:r>
            <a:r>
              <a:rPr lang="en-US">
                <a:solidFill>
                  <a:schemeClr val="folHlink"/>
                </a:solidFill>
                <a:sym typeface="Symbol" pitchFamily="18" charset="2"/>
              </a:rPr>
              <a:t>if </a:t>
            </a:r>
            <a:r>
              <a:rPr lang="el-GR">
                <a:solidFill>
                  <a:schemeClr val="folHlink"/>
                </a:solidFill>
                <a:cs typeface="Arial" pitchFamily="34" charset="0"/>
                <a:sym typeface="Symbol" pitchFamily="18" charset="2"/>
              </a:rPr>
              <a:t>μ</a:t>
            </a:r>
            <a:r>
              <a:rPr lang="en-US">
                <a:solidFill>
                  <a:schemeClr val="folHlink"/>
                </a:solidFill>
                <a:sym typeface="Symbol" pitchFamily="18" charset="2"/>
              </a:rPr>
              <a:t> = 50</a:t>
            </a:r>
          </a:p>
        </p:txBody>
      </p:sp>
      <p:sp>
        <p:nvSpPr>
          <p:cNvPr id="234529" name="Text Box 33"/>
          <p:cNvSpPr txBox="1">
            <a:spLocks noChangeArrowheads="1"/>
          </p:cNvSpPr>
          <p:nvPr/>
        </p:nvSpPr>
        <p:spPr bwMode="auto">
          <a:xfrm>
            <a:off x="7543800" y="1219200"/>
            <a:ext cx="1474788"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p>
            <a:r>
              <a:rPr lang="en-US"/>
              <a:t>9-</a:t>
            </a:r>
            <a:fld id="{BE8861ED-60F9-4C3F-9439-34D34570DD5B}" type="slidenum">
              <a:rPr lang="en-US"/>
              <a:pPr/>
              <a:t>61</a:t>
            </a:fld>
            <a:endParaRPr lang="en-US"/>
          </a:p>
        </p:txBody>
      </p:sp>
      <p:sp>
        <p:nvSpPr>
          <p:cNvPr id="282626" name="Rectangle 2"/>
          <p:cNvSpPr>
            <a:spLocks noGrp="1" noChangeArrowheads="1"/>
          </p:cNvSpPr>
          <p:nvPr>
            <p:ph type="title"/>
          </p:nvPr>
        </p:nvSpPr>
        <p:spPr/>
        <p:txBody>
          <a:bodyPr/>
          <a:lstStyle/>
          <a:p>
            <a:r>
              <a:rPr lang="en-US" dirty="0"/>
              <a:t>Steps for Calculating </a:t>
            </a:r>
            <a:r>
              <a:rPr lang="en-US" dirty="0">
                <a:latin typeface="Symbol" pitchFamily="18" charset="2"/>
              </a:rPr>
              <a:t>b</a:t>
            </a:r>
            <a:r>
              <a:rPr lang="en-US" dirty="0"/>
              <a:t> </a:t>
            </a:r>
          </a:p>
        </p:txBody>
      </p:sp>
      <p:sp>
        <p:nvSpPr>
          <p:cNvPr id="282627" name="Rectangle 3"/>
          <p:cNvSpPr>
            <a:spLocks noGrp="1" noChangeArrowheads="1"/>
          </p:cNvSpPr>
          <p:nvPr>
            <p:ph type="body" idx="1"/>
          </p:nvPr>
        </p:nvSpPr>
        <p:spPr>
          <a:xfrm>
            <a:off x="762000" y="1600200"/>
            <a:ext cx="8077200" cy="4724400"/>
          </a:xfrm>
        </p:spPr>
        <p:txBody>
          <a:bodyPr/>
          <a:lstStyle/>
          <a:p>
            <a:pPr marL="533400" indent="-533400">
              <a:buSzTx/>
              <a:buFont typeface="Wingdings" pitchFamily="2" charset="2"/>
              <a:buAutoNum type="arabicPeriod"/>
            </a:pPr>
            <a:r>
              <a:rPr lang="en-US" sz="2500"/>
              <a:t>Specify the population parameter of interest</a:t>
            </a:r>
          </a:p>
          <a:p>
            <a:pPr marL="533400" indent="-533400">
              <a:buSzTx/>
              <a:buFont typeface="Wingdings" pitchFamily="2" charset="2"/>
              <a:buAutoNum type="arabicPeriod"/>
            </a:pPr>
            <a:r>
              <a:rPr lang="en-US" sz="2500"/>
              <a:t>Formulate the hypotheses</a:t>
            </a:r>
          </a:p>
          <a:p>
            <a:pPr marL="533400" indent="-533400">
              <a:buSzTx/>
              <a:buFont typeface="Wingdings" pitchFamily="2" charset="2"/>
              <a:buAutoNum type="arabicPeriod"/>
            </a:pPr>
            <a:r>
              <a:rPr lang="en-US" sz="2500"/>
              <a:t>Specify the significance level</a:t>
            </a:r>
          </a:p>
          <a:p>
            <a:pPr marL="533400" indent="-533400">
              <a:buSzTx/>
              <a:buFont typeface="Wingdings" pitchFamily="2" charset="2"/>
              <a:buAutoNum type="arabicPeriod"/>
            </a:pPr>
            <a:r>
              <a:rPr lang="en-US" sz="2500"/>
              <a:t>Determine the critical value</a:t>
            </a:r>
          </a:p>
          <a:p>
            <a:pPr marL="533400" indent="-533400">
              <a:buSzTx/>
              <a:buFont typeface="Wingdings" pitchFamily="2" charset="2"/>
              <a:buAutoNum type="arabicPeriod"/>
            </a:pPr>
            <a:r>
              <a:rPr lang="en-US" sz="2500"/>
              <a:t>Determine the critical value for an upper or lower tail test</a:t>
            </a:r>
          </a:p>
          <a:p>
            <a:pPr marL="533400" indent="-533400">
              <a:buSzTx/>
              <a:buFont typeface="Wingdings" pitchFamily="2" charset="2"/>
              <a:buAutoNum type="arabicPeriod"/>
            </a:pPr>
            <a:r>
              <a:rPr lang="en-US" sz="2500"/>
              <a:t>Specify the “true” population mean value of interest</a:t>
            </a:r>
          </a:p>
          <a:p>
            <a:pPr marL="533400" indent="-533400">
              <a:buSzTx/>
              <a:buFont typeface="Wingdings" pitchFamily="2" charset="2"/>
              <a:buAutoNum type="arabicPeriod"/>
            </a:pPr>
            <a:r>
              <a:rPr lang="en-US" sz="2500"/>
              <a:t>Compute z-value based on stipulated population mean</a:t>
            </a:r>
          </a:p>
          <a:p>
            <a:pPr marL="533400" indent="-533400">
              <a:buSzTx/>
              <a:buFont typeface="Wingdings" pitchFamily="2" charset="2"/>
              <a:buAutoNum type="arabicPeriod"/>
            </a:pPr>
            <a:r>
              <a:rPr lang="en-US" sz="2500"/>
              <a:t>Use standard normal table to find </a:t>
            </a:r>
            <a:r>
              <a:rPr lang="en-US" sz="2500">
                <a:latin typeface="Symbol" pitchFamily="18" charset="2"/>
              </a:rPr>
              <a:t>b</a:t>
            </a:r>
            <a:endParaRPr lang="en-US" sz="25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3"/>
          <p:cNvSpPr>
            <a:spLocks noGrp="1"/>
          </p:cNvSpPr>
          <p:nvPr>
            <p:ph type="ftr" sz="quarter" idx="10"/>
          </p:nvPr>
        </p:nvSpPr>
        <p:spPr/>
        <p:txBody>
          <a:bodyPr/>
          <a:lstStyle/>
          <a:p>
            <a:r>
              <a:rPr lang="en-US"/>
              <a:t>Copyright ©2011 Pearson Education, Inc. publishing as Prentice Hall</a:t>
            </a:r>
          </a:p>
        </p:txBody>
      </p:sp>
      <p:sp>
        <p:nvSpPr>
          <p:cNvPr id="35" name="Slide Number Placeholder 4"/>
          <p:cNvSpPr>
            <a:spLocks noGrp="1"/>
          </p:cNvSpPr>
          <p:nvPr>
            <p:ph type="sldNum" sz="quarter" idx="11"/>
          </p:nvPr>
        </p:nvSpPr>
        <p:spPr/>
        <p:txBody>
          <a:bodyPr/>
          <a:lstStyle/>
          <a:p>
            <a:r>
              <a:rPr lang="en-US"/>
              <a:t>9-</a:t>
            </a:r>
            <a:fld id="{86B4E427-261B-4E4D-8B5D-DF4E70ADAA32}" type="slidenum">
              <a:rPr lang="en-US"/>
              <a:pPr/>
              <a:t>62</a:t>
            </a:fld>
            <a:endParaRPr lang="en-US"/>
          </a:p>
        </p:txBody>
      </p:sp>
      <p:sp>
        <p:nvSpPr>
          <p:cNvPr id="235525" name="Text Box 5"/>
          <p:cNvSpPr txBox="1">
            <a:spLocks noChangeArrowheads="1"/>
          </p:cNvSpPr>
          <p:nvPr/>
        </p:nvSpPr>
        <p:spPr bwMode="auto">
          <a:xfrm>
            <a:off x="2895600" y="5943600"/>
            <a:ext cx="990600" cy="496888"/>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Reject </a:t>
            </a:r>
          </a:p>
          <a:p>
            <a:pPr>
              <a:lnSpc>
                <a:spcPct val="40000"/>
              </a:lnSpc>
              <a:spcBef>
                <a:spcPct val="50000"/>
              </a:spcBef>
            </a:pPr>
            <a:r>
              <a:rPr lang="en-US" sz="1400"/>
              <a:t>H</a:t>
            </a:r>
            <a:r>
              <a:rPr lang="en-US" sz="1400" baseline="-25000"/>
              <a:t>0</a:t>
            </a:r>
            <a:r>
              <a:rPr lang="en-US" sz="1400"/>
              <a:t>: </a:t>
            </a:r>
            <a:r>
              <a:rPr lang="el-GR" sz="1400">
                <a:cs typeface="Arial" pitchFamily="34" charset="0"/>
                <a:sym typeface="Symbol" pitchFamily="18" charset="2"/>
              </a:rPr>
              <a:t>μ</a:t>
            </a:r>
            <a:r>
              <a:rPr lang="en-US" sz="1400">
                <a:sym typeface="Symbol" pitchFamily="18" charset="2"/>
              </a:rPr>
              <a:t>  52</a:t>
            </a:r>
          </a:p>
        </p:txBody>
      </p:sp>
      <p:sp>
        <p:nvSpPr>
          <p:cNvPr id="235535" name="Text Box 15"/>
          <p:cNvSpPr txBox="1">
            <a:spLocks noChangeArrowheads="1"/>
          </p:cNvSpPr>
          <p:nvPr/>
        </p:nvSpPr>
        <p:spPr bwMode="auto">
          <a:xfrm>
            <a:off x="4876800" y="5943600"/>
            <a:ext cx="1524000" cy="474663"/>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Do not reject </a:t>
            </a:r>
          </a:p>
          <a:p>
            <a:pPr>
              <a:lnSpc>
                <a:spcPct val="30000"/>
              </a:lnSpc>
              <a:spcBef>
                <a:spcPct val="50000"/>
              </a:spcBef>
            </a:pPr>
            <a:r>
              <a:rPr lang="en-US" sz="1400"/>
              <a:t>H</a:t>
            </a:r>
            <a:r>
              <a:rPr lang="en-US" sz="1400" baseline="-25000"/>
              <a:t>0 </a:t>
            </a:r>
            <a:r>
              <a:rPr lang="en-US" sz="1400"/>
              <a:t>: </a:t>
            </a:r>
            <a:r>
              <a:rPr lang="el-GR" sz="1400">
                <a:cs typeface="Arial" pitchFamily="34" charset="0"/>
                <a:sym typeface="Symbol" pitchFamily="18" charset="2"/>
              </a:rPr>
              <a:t>μ</a:t>
            </a:r>
            <a:r>
              <a:rPr lang="en-US" sz="1400">
                <a:sym typeface="Symbol" pitchFamily="18" charset="2"/>
              </a:rPr>
              <a:t>  52</a:t>
            </a:r>
          </a:p>
        </p:txBody>
      </p:sp>
      <p:sp>
        <p:nvSpPr>
          <p:cNvPr id="235555" name="Rectangle 35"/>
          <p:cNvSpPr>
            <a:spLocks noChangeArrowheads="1"/>
          </p:cNvSpPr>
          <p:nvPr/>
        </p:nvSpPr>
        <p:spPr bwMode="auto">
          <a:xfrm>
            <a:off x="4572000" y="3581400"/>
            <a:ext cx="4343400" cy="457200"/>
          </a:xfrm>
          <a:prstGeom prst="rect">
            <a:avLst/>
          </a:prstGeom>
          <a:solidFill>
            <a:srgbClr val="E1FFF7"/>
          </a:solidFill>
          <a:ln w="19050" algn="ctr">
            <a:solidFill>
              <a:schemeClr val="tx1"/>
            </a:solidFill>
            <a:miter lim="800000"/>
            <a:headEnd/>
            <a:tailEnd/>
          </a:ln>
          <a:effectLst/>
        </p:spPr>
        <p:txBody>
          <a:bodyPr wrap="none" anchor="ctr"/>
          <a:lstStyle/>
          <a:p>
            <a:endParaRPr lang="en-US"/>
          </a:p>
        </p:txBody>
      </p:sp>
      <p:sp>
        <p:nvSpPr>
          <p:cNvPr id="235522" name="Freeform 2"/>
          <p:cNvSpPr>
            <a:spLocks/>
          </p:cNvSpPr>
          <p:nvPr/>
        </p:nvSpPr>
        <p:spPr bwMode="auto">
          <a:xfrm>
            <a:off x="4038600" y="4495800"/>
            <a:ext cx="1676400" cy="990600"/>
          </a:xfrm>
          <a:custGeom>
            <a:avLst/>
            <a:gdLst/>
            <a:ahLst/>
            <a:cxnLst>
              <a:cxn ang="0">
                <a:pos x="0" y="624"/>
              </a:cxn>
              <a:cxn ang="0">
                <a:pos x="0" y="0"/>
              </a:cxn>
              <a:cxn ang="0">
                <a:pos x="94" y="126"/>
              </a:cxn>
              <a:cxn ang="0">
                <a:pos x="160" y="192"/>
              </a:cxn>
              <a:cxn ang="0">
                <a:pos x="264" y="298"/>
              </a:cxn>
              <a:cxn ang="0">
                <a:pos x="354" y="378"/>
              </a:cxn>
              <a:cxn ang="0">
                <a:pos x="448" y="434"/>
              </a:cxn>
              <a:cxn ang="0">
                <a:pos x="528" y="480"/>
              </a:cxn>
              <a:cxn ang="0">
                <a:pos x="668" y="530"/>
              </a:cxn>
              <a:cxn ang="0">
                <a:pos x="820" y="562"/>
              </a:cxn>
              <a:cxn ang="0">
                <a:pos x="912" y="576"/>
              </a:cxn>
              <a:cxn ang="0">
                <a:pos x="1056" y="576"/>
              </a:cxn>
              <a:cxn ang="0">
                <a:pos x="1056" y="624"/>
              </a:cxn>
              <a:cxn ang="0">
                <a:pos x="0" y="624"/>
              </a:cxn>
            </a:cxnLst>
            <a:rect l="0" t="0" r="r" b="b"/>
            <a:pathLst>
              <a:path w="1056" h="624">
                <a:moveTo>
                  <a:pt x="0" y="624"/>
                </a:moveTo>
                <a:lnTo>
                  <a:pt x="0" y="0"/>
                </a:lnTo>
                <a:lnTo>
                  <a:pt x="94" y="126"/>
                </a:lnTo>
                <a:lnTo>
                  <a:pt x="160" y="192"/>
                </a:lnTo>
                <a:lnTo>
                  <a:pt x="264" y="298"/>
                </a:lnTo>
                <a:lnTo>
                  <a:pt x="354" y="378"/>
                </a:lnTo>
                <a:lnTo>
                  <a:pt x="448" y="434"/>
                </a:lnTo>
                <a:lnTo>
                  <a:pt x="528" y="480"/>
                </a:lnTo>
                <a:lnTo>
                  <a:pt x="668" y="530"/>
                </a:lnTo>
                <a:lnTo>
                  <a:pt x="820" y="562"/>
                </a:lnTo>
                <a:lnTo>
                  <a:pt x="912" y="576"/>
                </a:lnTo>
                <a:lnTo>
                  <a:pt x="1056" y="576"/>
                </a:lnTo>
                <a:lnTo>
                  <a:pt x="1056" y="624"/>
                </a:lnTo>
                <a:lnTo>
                  <a:pt x="0" y="624"/>
                </a:lnTo>
                <a:close/>
              </a:path>
            </a:pathLst>
          </a:custGeom>
          <a:solidFill>
            <a:srgbClr val="61F561"/>
          </a:solidFill>
          <a:ln w="19050" cap="flat" cmpd="sng">
            <a:noFill/>
            <a:prstDash val="solid"/>
            <a:round/>
            <a:headEnd/>
            <a:tailEnd/>
          </a:ln>
          <a:effectLst/>
        </p:spPr>
        <p:txBody>
          <a:bodyPr wrap="none" anchor="ctr"/>
          <a:lstStyle/>
          <a:p>
            <a:endParaRPr lang="en-US"/>
          </a:p>
        </p:txBody>
      </p:sp>
      <p:sp>
        <p:nvSpPr>
          <p:cNvPr id="235524" name="Rectangle 4"/>
          <p:cNvSpPr>
            <a:spLocks noGrp="1" noChangeArrowheads="1"/>
          </p:cNvSpPr>
          <p:nvPr>
            <p:ph type="body" idx="1"/>
          </p:nvPr>
        </p:nvSpPr>
        <p:spPr>
          <a:xfrm>
            <a:off x="762000" y="1600200"/>
            <a:ext cx="8077200" cy="609600"/>
          </a:xfrm>
        </p:spPr>
        <p:txBody>
          <a:bodyPr/>
          <a:lstStyle/>
          <a:p>
            <a:r>
              <a:rPr lang="en-US">
                <a:sym typeface="Symbol" pitchFamily="18" charset="2"/>
              </a:rPr>
              <a:t>Suppose n = 64 , </a:t>
            </a:r>
            <a:r>
              <a:rPr lang="el-GR">
                <a:cs typeface="Arial" pitchFamily="34" charset="0"/>
                <a:sym typeface="Symbol" pitchFamily="18" charset="2"/>
              </a:rPr>
              <a:t>σ</a:t>
            </a:r>
            <a:r>
              <a:rPr lang="en-US">
                <a:sym typeface="Symbol" pitchFamily="18" charset="2"/>
              </a:rPr>
              <a:t> = 6 , and </a:t>
            </a:r>
            <a:r>
              <a:rPr lang="en-US" b="1">
                <a:sym typeface="Symbol" pitchFamily="18" charset="2"/>
              </a:rPr>
              <a:t></a:t>
            </a:r>
            <a:r>
              <a:rPr lang="en-US">
                <a:sym typeface="Symbol" pitchFamily="18" charset="2"/>
              </a:rPr>
              <a:t> = 0.05</a:t>
            </a:r>
          </a:p>
        </p:txBody>
      </p:sp>
      <p:sp>
        <p:nvSpPr>
          <p:cNvPr id="235526" name="Freeform 6"/>
          <p:cNvSpPr>
            <a:spLocks/>
          </p:cNvSpPr>
          <p:nvPr/>
        </p:nvSpPr>
        <p:spPr bwMode="auto">
          <a:xfrm>
            <a:off x="3200400" y="5264150"/>
            <a:ext cx="838200" cy="220663"/>
          </a:xfrm>
          <a:custGeom>
            <a:avLst/>
            <a:gdLst/>
            <a:ahLst/>
            <a:cxnLst>
              <a:cxn ang="0">
                <a:pos x="8" y="135"/>
              </a:cxn>
              <a:cxn ang="0">
                <a:pos x="0" y="100"/>
              </a:cxn>
              <a:cxn ang="0">
                <a:pos x="233" y="86"/>
              </a:cxn>
              <a:cxn ang="0">
                <a:pos x="382" y="48"/>
              </a:cxn>
              <a:cxn ang="0">
                <a:pos x="455" y="34"/>
              </a:cxn>
              <a:cxn ang="0">
                <a:pos x="528" y="0"/>
              </a:cxn>
              <a:cxn ang="0">
                <a:pos x="528" y="136"/>
              </a:cxn>
              <a:cxn ang="0">
                <a:pos x="8" y="139"/>
              </a:cxn>
              <a:cxn ang="0">
                <a:pos x="8" y="135"/>
              </a:cxn>
            </a:cxnLst>
            <a:rect l="0" t="0" r="r" b="b"/>
            <a:pathLst>
              <a:path w="528" h="139">
                <a:moveTo>
                  <a:pt x="8" y="135"/>
                </a:moveTo>
                <a:lnTo>
                  <a:pt x="0" y="100"/>
                </a:lnTo>
                <a:lnTo>
                  <a:pt x="233" y="86"/>
                </a:lnTo>
                <a:lnTo>
                  <a:pt x="382" y="48"/>
                </a:lnTo>
                <a:lnTo>
                  <a:pt x="455" y="34"/>
                </a:lnTo>
                <a:lnTo>
                  <a:pt x="528" y="0"/>
                </a:lnTo>
                <a:lnTo>
                  <a:pt x="528" y="136"/>
                </a:lnTo>
                <a:lnTo>
                  <a:pt x="8" y="139"/>
                </a:lnTo>
                <a:lnTo>
                  <a:pt x="8" y="135"/>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35527" name="Freeform 7"/>
          <p:cNvSpPr>
            <a:spLocks/>
          </p:cNvSpPr>
          <p:nvPr/>
        </p:nvSpPr>
        <p:spPr bwMode="auto">
          <a:xfrm>
            <a:off x="3276600" y="41148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5528" name="Freeform 8"/>
          <p:cNvSpPr>
            <a:spLocks/>
          </p:cNvSpPr>
          <p:nvPr/>
        </p:nvSpPr>
        <p:spPr bwMode="auto">
          <a:xfrm>
            <a:off x="5638800" y="41148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5529" name="Line 9"/>
          <p:cNvSpPr>
            <a:spLocks noChangeShapeType="1"/>
          </p:cNvSpPr>
          <p:nvPr/>
        </p:nvSpPr>
        <p:spPr bwMode="auto">
          <a:xfrm>
            <a:off x="3048000" y="54864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35530" name="Line 10"/>
          <p:cNvSpPr>
            <a:spLocks noChangeShapeType="1"/>
          </p:cNvSpPr>
          <p:nvPr/>
        </p:nvSpPr>
        <p:spPr bwMode="auto">
          <a:xfrm>
            <a:off x="3276600" y="4953000"/>
            <a:ext cx="457200" cy="4572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35531" name="Rectangle 11"/>
          <p:cNvSpPr>
            <a:spLocks noChangeArrowheads="1"/>
          </p:cNvSpPr>
          <p:nvPr/>
        </p:nvSpPr>
        <p:spPr bwMode="auto">
          <a:xfrm flipH="1">
            <a:off x="2895600" y="4648200"/>
            <a:ext cx="3810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a:sym typeface="Symbol" pitchFamily="18" charset="2"/>
              </a:rPr>
              <a:t></a:t>
            </a:r>
            <a:endParaRPr lang="en-US" sz="2000"/>
          </a:p>
        </p:txBody>
      </p:sp>
      <p:sp>
        <p:nvSpPr>
          <p:cNvPr id="235532" name="Line 12"/>
          <p:cNvSpPr>
            <a:spLocks noChangeShapeType="1"/>
          </p:cNvSpPr>
          <p:nvPr/>
        </p:nvSpPr>
        <p:spPr bwMode="auto">
          <a:xfrm>
            <a:off x="5638800" y="4114800"/>
            <a:ext cx="0" cy="1371600"/>
          </a:xfrm>
          <a:prstGeom prst="line">
            <a:avLst/>
          </a:prstGeom>
          <a:noFill/>
          <a:ln w="19050" cap="rnd">
            <a:solidFill>
              <a:schemeClr val="tx1"/>
            </a:solidFill>
            <a:prstDash val="sysDot"/>
            <a:miter lim="800000"/>
            <a:headEnd/>
            <a:tailEnd/>
          </a:ln>
          <a:effectLst/>
        </p:spPr>
        <p:txBody>
          <a:bodyPr wrap="none"/>
          <a:lstStyle/>
          <a:p>
            <a:endParaRPr lang="en-US"/>
          </a:p>
        </p:txBody>
      </p:sp>
      <p:sp>
        <p:nvSpPr>
          <p:cNvPr id="235533" name="Line 13"/>
          <p:cNvSpPr>
            <a:spLocks noChangeShapeType="1"/>
          </p:cNvSpPr>
          <p:nvPr/>
        </p:nvSpPr>
        <p:spPr bwMode="auto">
          <a:xfrm>
            <a:off x="4038600" y="5791200"/>
            <a:ext cx="0" cy="304800"/>
          </a:xfrm>
          <a:prstGeom prst="line">
            <a:avLst/>
          </a:prstGeom>
          <a:noFill/>
          <a:ln w="28575">
            <a:solidFill>
              <a:schemeClr val="tx1"/>
            </a:solidFill>
            <a:round/>
            <a:headEnd/>
            <a:tailEnd/>
          </a:ln>
          <a:effectLst/>
        </p:spPr>
        <p:txBody>
          <a:bodyPr wrap="none" anchor="ctr"/>
          <a:lstStyle/>
          <a:p>
            <a:endParaRPr lang="en-US"/>
          </a:p>
        </p:txBody>
      </p:sp>
      <p:sp>
        <p:nvSpPr>
          <p:cNvPr id="235534" name="Line 14"/>
          <p:cNvSpPr>
            <a:spLocks noChangeShapeType="1"/>
          </p:cNvSpPr>
          <p:nvPr/>
        </p:nvSpPr>
        <p:spPr bwMode="auto">
          <a:xfrm>
            <a:off x="4038600" y="5943600"/>
            <a:ext cx="39624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5536" name="Freeform 16"/>
          <p:cNvSpPr>
            <a:spLocks/>
          </p:cNvSpPr>
          <p:nvPr/>
        </p:nvSpPr>
        <p:spPr bwMode="auto">
          <a:xfrm>
            <a:off x="1066800" y="41148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chemeClr val="folHlink"/>
            </a:solidFill>
            <a:prstDash val="solid"/>
            <a:round/>
            <a:headEnd type="none" w="sm" len="sm"/>
            <a:tailEnd type="none" w="sm" len="sm"/>
          </a:ln>
          <a:effectLst/>
        </p:spPr>
        <p:txBody>
          <a:bodyPr/>
          <a:lstStyle/>
          <a:p>
            <a:endParaRPr lang="en-US"/>
          </a:p>
        </p:txBody>
      </p:sp>
      <p:sp>
        <p:nvSpPr>
          <p:cNvPr id="235537" name="Freeform 17"/>
          <p:cNvSpPr>
            <a:spLocks/>
          </p:cNvSpPr>
          <p:nvPr/>
        </p:nvSpPr>
        <p:spPr bwMode="auto">
          <a:xfrm>
            <a:off x="3429000" y="41148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chemeClr val="folHlink"/>
            </a:solidFill>
            <a:prstDash val="solid"/>
            <a:round/>
            <a:headEnd type="none" w="sm" len="sm"/>
            <a:tailEnd type="none" w="sm" len="sm"/>
          </a:ln>
          <a:effectLst/>
        </p:spPr>
        <p:txBody>
          <a:bodyPr/>
          <a:lstStyle/>
          <a:p>
            <a:endParaRPr lang="en-US"/>
          </a:p>
        </p:txBody>
      </p:sp>
      <p:sp>
        <p:nvSpPr>
          <p:cNvPr id="235539" name="Line 19"/>
          <p:cNvSpPr>
            <a:spLocks noChangeShapeType="1"/>
          </p:cNvSpPr>
          <p:nvPr/>
        </p:nvSpPr>
        <p:spPr bwMode="auto">
          <a:xfrm>
            <a:off x="3429000" y="4114800"/>
            <a:ext cx="0" cy="1371600"/>
          </a:xfrm>
          <a:prstGeom prst="line">
            <a:avLst/>
          </a:prstGeom>
          <a:noFill/>
          <a:ln w="19050" cap="rnd">
            <a:solidFill>
              <a:schemeClr val="tx1"/>
            </a:solidFill>
            <a:prstDash val="sysDot"/>
            <a:miter lim="800000"/>
            <a:headEnd/>
            <a:tailEnd/>
          </a:ln>
          <a:effectLst/>
        </p:spPr>
        <p:txBody>
          <a:bodyPr wrap="none"/>
          <a:lstStyle/>
          <a:p>
            <a:endParaRPr lang="en-US"/>
          </a:p>
        </p:txBody>
      </p:sp>
      <p:sp>
        <p:nvSpPr>
          <p:cNvPr id="235540" name="Line 20"/>
          <p:cNvSpPr>
            <a:spLocks noChangeShapeType="1"/>
          </p:cNvSpPr>
          <p:nvPr/>
        </p:nvSpPr>
        <p:spPr bwMode="auto">
          <a:xfrm flipH="1">
            <a:off x="2590800" y="5943600"/>
            <a:ext cx="14478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5541" name="Text Box 21"/>
          <p:cNvSpPr txBox="1">
            <a:spLocks noChangeArrowheads="1"/>
          </p:cNvSpPr>
          <p:nvPr/>
        </p:nvSpPr>
        <p:spPr bwMode="auto">
          <a:xfrm>
            <a:off x="5410200" y="5486400"/>
            <a:ext cx="533400" cy="366713"/>
          </a:xfrm>
          <a:prstGeom prst="rect">
            <a:avLst/>
          </a:prstGeom>
          <a:noFill/>
          <a:ln w="19050" algn="ctr">
            <a:noFill/>
            <a:miter lim="800000"/>
            <a:headEnd/>
            <a:tailEnd/>
          </a:ln>
          <a:effectLst/>
        </p:spPr>
        <p:txBody>
          <a:bodyPr>
            <a:spAutoFit/>
          </a:bodyPr>
          <a:lstStyle/>
          <a:p>
            <a:pPr>
              <a:spcBef>
                <a:spcPct val="50000"/>
              </a:spcBef>
            </a:pPr>
            <a:r>
              <a:rPr lang="en-US" sz="1800"/>
              <a:t>52</a:t>
            </a:r>
          </a:p>
        </p:txBody>
      </p:sp>
      <p:sp>
        <p:nvSpPr>
          <p:cNvPr id="235542" name="Text Box 22"/>
          <p:cNvSpPr txBox="1">
            <a:spLocks noChangeArrowheads="1"/>
          </p:cNvSpPr>
          <p:nvPr/>
        </p:nvSpPr>
        <p:spPr bwMode="auto">
          <a:xfrm>
            <a:off x="3124200" y="5486400"/>
            <a:ext cx="533400" cy="366713"/>
          </a:xfrm>
          <a:prstGeom prst="rect">
            <a:avLst/>
          </a:prstGeom>
          <a:noFill/>
          <a:ln w="19050" algn="ctr">
            <a:noFill/>
            <a:miter lim="800000"/>
            <a:headEnd/>
            <a:tailEnd/>
          </a:ln>
          <a:effectLst/>
        </p:spPr>
        <p:txBody>
          <a:bodyPr>
            <a:spAutoFit/>
          </a:bodyPr>
          <a:lstStyle/>
          <a:p>
            <a:pPr>
              <a:spcBef>
                <a:spcPct val="50000"/>
              </a:spcBef>
            </a:pPr>
            <a:r>
              <a:rPr lang="en-US" sz="1800"/>
              <a:t>50</a:t>
            </a:r>
          </a:p>
        </p:txBody>
      </p:sp>
      <p:sp>
        <p:nvSpPr>
          <p:cNvPr id="235543" name="Line 23"/>
          <p:cNvSpPr>
            <a:spLocks noChangeShapeType="1"/>
          </p:cNvSpPr>
          <p:nvPr/>
        </p:nvSpPr>
        <p:spPr bwMode="auto">
          <a:xfrm>
            <a:off x="6019800" y="3657600"/>
            <a:ext cx="152400" cy="0"/>
          </a:xfrm>
          <a:prstGeom prst="line">
            <a:avLst/>
          </a:prstGeom>
          <a:noFill/>
          <a:ln w="19050">
            <a:solidFill>
              <a:schemeClr val="tx1"/>
            </a:solidFill>
            <a:round/>
            <a:headEnd/>
            <a:tailEnd/>
          </a:ln>
          <a:effectLst/>
        </p:spPr>
        <p:txBody>
          <a:bodyPr wrap="none" anchor="ctr"/>
          <a:lstStyle/>
          <a:p>
            <a:endParaRPr lang="en-US"/>
          </a:p>
        </p:txBody>
      </p:sp>
      <p:sp>
        <p:nvSpPr>
          <p:cNvPr id="235545" name="Line 25"/>
          <p:cNvSpPr>
            <a:spLocks noChangeShapeType="1"/>
          </p:cNvSpPr>
          <p:nvPr/>
        </p:nvSpPr>
        <p:spPr bwMode="auto">
          <a:xfrm flipH="1">
            <a:off x="4495800" y="4038600"/>
            <a:ext cx="533400" cy="12192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35546" name="Line 26"/>
          <p:cNvSpPr>
            <a:spLocks noChangeShapeType="1"/>
          </p:cNvSpPr>
          <p:nvPr/>
        </p:nvSpPr>
        <p:spPr bwMode="auto">
          <a:xfrm flipV="1">
            <a:off x="4038600" y="3581400"/>
            <a:ext cx="0" cy="2743200"/>
          </a:xfrm>
          <a:prstGeom prst="line">
            <a:avLst/>
          </a:prstGeom>
          <a:noFill/>
          <a:ln w="28575">
            <a:solidFill>
              <a:schemeClr val="tx1"/>
            </a:solidFill>
            <a:prstDash val="sysDot"/>
            <a:round/>
            <a:headEnd/>
            <a:tailEnd/>
          </a:ln>
          <a:effectLst/>
        </p:spPr>
        <p:txBody>
          <a:bodyPr wrap="none" anchor="ctr"/>
          <a:lstStyle/>
          <a:p>
            <a:endParaRPr lang="en-US"/>
          </a:p>
        </p:txBody>
      </p:sp>
      <p:sp>
        <p:nvSpPr>
          <p:cNvPr id="235547" name="Text Box 27"/>
          <p:cNvSpPr txBox="1">
            <a:spLocks noChangeArrowheads="1"/>
          </p:cNvSpPr>
          <p:nvPr/>
        </p:nvSpPr>
        <p:spPr bwMode="auto">
          <a:xfrm>
            <a:off x="4572000" y="3581400"/>
            <a:ext cx="4343400" cy="457200"/>
          </a:xfrm>
          <a:prstGeom prst="rect">
            <a:avLst/>
          </a:prstGeom>
          <a:noFill/>
          <a:ln w="19050" algn="ctr">
            <a:noFill/>
            <a:miter lim="800000"/>
            <a:headEnd/>
            <a:tailEnd/>
          </a:ln>
          <a:effectLst/>
        </p:spPr>
        <p:txBody>
          <a:bodyPr>
            <a:spAutoFit/>
          </a:bodyPr>
          <a:lstStyle/>
          <a:p>
            <a:pPr algn="l">
              <a:spcBef>
                <a:spcPct val="50000"/>
              </a:spcBef>
            </a:pPr>
            <a:r>
              <a:rPr lang="en-US">
                <a:sym typeface="Symbol" pitchFamily="18" charset="2"/>
              </a:rPr>
              <a:t>So </a:t>
            </a:r>
            <a:r>
              <a:rPr lang="el-GR">
                <a:cs typeface="Arial" pitchFamily="34" charset="0"/>
                <a:sym typeface="Symbol" pitchFamily="18" charset="2"/>
              </a:rPr>
              <a:t>β</a:t>
            </a:r>
            <a:r>
              <a:rPr lang="en-US">
                <a:sym typeface="Symbol" pitchFamily="18" charset="2"/>
              </a:rPr>
              <a:t> = P( x  50.766 ) if </a:t>
            </a:r>
            <a:r>
              <a:rPr lang="el-GR">
                <a:cs typeface="Arial" pitchFamily="34" charset="0"/>
                <a:sym typeface="Symbol" pitchFamily="18" charset="2"/>
              </a:rPr>
              <a:t>μ</a:t>
            </a:r>
            <a:r>
              <a:rPr lang="en-US">
                <a:sym typeface="Symbol" pitchFamily="18" charset="2"/>
              </a:rPr>
              <a:t> = 50</a:t>
            </a:r>
          </a:p>
        </p:txBody>
      </p:sp>
      <p:sp>
        <p:nvSpPr>
          <p:cNvPr id="235550" name="Rectangle 30"/>
          <p:cNvSpPr>
            <a:spLocks noGrp="1" noChangeArrowheads="1"/>
          </p:cNvSpPr>
          <p:nvPr>
            <p:ph type="title"/>
          </p:nvPr>
        </p:nvSpPr>
        <p:spPr>
          <a:noFill/>
          <a:ln/>
        </p:spPr>
        <p:txBody>
          <a:bodyPr/>
          <a:lstStyle/>
          <a:p>
            <a:r>
              <a:rPr lang="en-US"/>
              <a:t>Calculating  </a:t>
            </a:r>
            <a:r>
              <a:rPr lang="el-GR">
                <a:cs typeface="Arial" pitchFamily="34" charset="0"/>
                <a:sym typeface="Symbol" pitchFamily="18" charset="2"/>
              </a:rPr>
              <a:t>β</a:t>
            </a:r>
          </a:p>
        </p:txBody>
      </p:sp>
      <p:graphicFrame>
        <p:nvGraphicFramePr>
          <p:cNvPr id="286720" name="Object 0"/>
          <p:cNvGraphicFramePr>
            <a:graphicFrameLocks noChangeAspect="1"/>
          </p:cNvGraphicFramePr>
          <p:nvPr/>
        </p:nvGraphicFramePr>
        <p:xfrm>
          <a:off x="357188" y="2286000"/>
          <a:ext cx="8391525" cy="1046163"/>
        </p:xfrm>
        <a:graphic>
          <a:graphicData uri="http://schemas.openxmlformats.org/presentationml/2006/ole">
            <p:oleObj spid="_x0000_s286720" name="Equation" r:id="rId3" imgW="3365280" imgH="419040" progId="Equation.3">
              <p:embed/>
            </p:oleObj>
          </a:graphicData>
        </a:graphic>
      </p:graphicFrame>
      <p:sp>
        <p:nvSpPr>
          <p:cNvPr id="235552" name="Line 32"/>
          <p:cNvSpPr>
            <a:spLocks noChangeShapeType="1"/>
          </p:cNvSpPr>
          <p:nvPr/>
        </p:nvSpPr>
        <p:spPr bwMode="auto">
          <a:xfrm>
            <a:off x="3200400" y="3810000"/>
            <a:ext cx="838200" cy="0"/>
          </a:xfrm>
          <a:prstGeom prst="line">
            <a:avLst/>
          </a:prstGeom>
          <a:noFill/>
          <a:ln w="19050">
            <a:solidFill>
              <a:schemeClr val="hlink"/>
            </a:solidFill>
            <a:round/>
            <a:headEnd/>
            <a:tailEnd type="triangle" w="med" len="med"/>
          </a:ln>
          <a:effectLst/>
        </p:spPr>
        <p:txBody>
          <a:bodyPr wrap="none" anchor="ctr"/>
          <a:lstStyle/>
          <a:p>
            <a:endParaRPr lang="en-US"/>
          </a:p>
        </p:txBody>
      </p:sp>
      <p:sp>
        <p:nvSpPr>
          <p:cNvPr id="235553" name="Line 33"/>
          <p:cNvSpPr>
            <a:spLocks noChangeShapeType="1"/>
          </p:cNvSpPr>
          <p:nvPr/>
        </p:nvSpPr>
        <p:spPr bwMode="auto">
          <a:xfrm flipV="1">
            <a:off x="3200400" y="3352800"/>
            <a:ext cx="0" cy="457200"/>
          </a:xfrm>
          <a:prstGeom prst="line">
            <a:avLst/>
          </a:prstGeom>
          <a:noFill/>
          <a:ln w="19050">
            <a:solidFill>
              <a:schemeClr val="hlink"/>
            </a:solidFill>
            <a:round/>
            <a:headEnd/>
            <a:tailEnd/>
          </a:ln>
          <a:effectLst/>
        </p:spPr>
        <p:txBody>
          <a:bodyPr wrap="none" anchor="ctr"/>
          <a:lstStyle/>
          <a:p>
            <a:endParaRPr lang="en-US"/>
          </a:p>
        </p:txBody>
      </p:sp>
      <p:sp>
        <p:nvSpPr>
          <p:cNvPr id="235554" name="Text Box 34"/>
          <p:cNvSpPr txBox="1">
            <a:spLocks noChangeArrowheads="1"/>
          </p:cNvSpPr>
          <p:nvPr/>
        </p:nvSpPr>
        <p:spPr bwMode="auto">
          <a:xfrm>
            <a:off x="457200" y="2971800"/>
            <a:ext cx="1524000" cy="304800"/>
          </a:xfrm>
          <a:prstGeom prst="rect">
            <a:avLst/>
          </a:prstGeom>
          <a:noFill/>
          <a:ln w="19050" algn="ctr">
            <a:noFill/>
            <a:miter lim="800000"/>
            <a:headEnd/>
            <a:tailEnd/>
          </a:ln>
          <a:effectLst/>
        </p:spPr>
        <p:txBody>
          <a:bodyPr>
            <a:spAutoFit/>
          </a:bodyPr>
          <a:lstStyle/>
          <a:p>
            <a:pPr>
              <a:spcBef>
                <a:spcPct val="50000"/>
              </a:spcBef>
            </a:pPr>
            <a:r>
              <a:rPr lang="en-US" sz="1400"/>
              <a:t>(for H</a:t>
            </a:r>
            <a:r>
              <a:rPr lang="en-US" sz="1400" baseline="-25000"/>
              <a:t>0 </a:t>
            </a:r>
            <a:r>
              <a:rPr lang="en-US" sz="1400"/>
              <a:t>: </a:t>
            </a:r>
            <a:r>
              <a:rPr lang="el-GR" sz="1400">
                <a:cs typeface="Arial" pitchFamily="34" charset="0"/>
                <a:sym typeface="Symbol" pitchFamily="18" charset="2"/>
              </a:rPr>
              <a:t>μ</a:t>
            </a:r>
            <a:r>
              <a:rPr lang="en-US" sz="1400">
                <a:sym typeface="Symbol" pitchFamily="18" charset="2"/>
              </a:rPr>
              <a:t>  52)</a:t>
            </a:r>
          </a:p>
        </p:txBody>
      </p:sp>
      <p:sp>
        <p:nvSpPr>
          <p:cNvPr id="235556" name="Rectangle 36"/>
          <p:cNvSpPr>
            <a:spLocks noChangeArrowheads="1"/>
          </p:cNvSpPr>
          <p:nvPr/>
        </p:nvSpPr>
        <p:spPr bwMode="auto">
          <a:xfrm>
            <a:off x="7467600" y="2438400"/>
            <a:ext cx="1219200" cy="609600"/>
          </a:xfrm>
          <a:prstGeom prst="rect">
            <a:avLst/>
          </a:prstGeom>
          <a:noFill/>
          <a:ln w="28575" algn="ctr">
            <a:solidFill>
              <a:schemeClr val="hlink"/>
            </a:solidFill>
            <a:miter lim="800000"/>
            <a:headEnd/>
            <a:tailEnd/>
          </a:ln>
          <a:effectLst/>
        </p:spPr>
        <p:txBody>
          <a:bodyPr wrap="none" anchor="ctr"/>
          <a:lstStyle/>
          <a:p>
            <a:endParaRPr lang="en-US"/>
          </a:p>
        </p:txBody>
      </p:sp>
      <p:sp>
        <p:nvSpPr>
          <p:cNvPr id="235557" name="Text Box 37"/>
          <p:cNvSpPr txBox="1">
            <a:spLocks noChangeArrowheads="1"/>
          </p:cNvSpPr>
          <p:nvPr/>
        </p:nvSpPr>
        <p:spPr bwMode="auto">
          <a:xfrm>
            <a:off x="3657600" y="5486400"/>
            <a:ext cx="914400" cy="366713"/>
          </a:xfrm>
          <a:prstGeom prst="rect">
            <a:avLst/>
          </a:prstGeom>
          <a:solidFill>
            <a:schemeClr val="bg1"/>
          </a:solidFill>
          <a:ln w="19050" algn="ctr">
            <a:noFill/>
            <a:miter lim="800000"/>
            <a:headEnd/>
            <a:tailEnd/>
          </a:ln>
          <a:effectLst/>
        </p:spPr>
        <p:txBody>
          <a:bodyPr>
            <a:spAutoFit/>
          </a:bodyPr>
          <a:lstStyle/>
          <a:p>
            <a:pPr>
              <a:spcBef>
                <a:spcPct val="50000"/>
              </a:spcBef>
            </a:pPr>
            <a:r>
              <a:rPr lang="en-US" sz="1800" b="1">
                <a:solidFill>
                  <a:schemeClr val="hlink"/>
                </a:solidFill>
              </a:rPr>
              <a:t>50.766</a:t>
            </a:r>
          </a:p>
        </p:txBody>
      </p:sp>
      <p:sp>
        <p:nvSpPr>
          <p:cNvPr id="235538" name="Line 18"/>
          <p:cNvSpPr>
            <a:spLocks noChangeShapeType="1"/>
          </p:cNvSpPr>
          <p:nvPr/>
        </p:nvSpPr>
        <p:spPr bwMode="auto">
          <a:xfrm>
            <a:off x="914400" y="5486400"/>
            <a:ext cx="6172200" cy="0"/>
          </a:xfrm>
          <a:prstGeom prst="line">
            <a:avLst/>
          </a:prstGeom>
          <a:noFill/>
          <a:ln w="254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0"/>
          </p:nvPr>
        </p:nvSpPr>
        <p:spPr/>
        <p:txBody>
          <a:bodyPr/>
          <a:lstStyle/>
          <a:p>
            <a:r>
              <a:rPr lang="en-US"/>
              <a:t>Copyright ©2011 Pearson Education, Inc. publishing as Prentice Hall</a:t>
            </a:r>
          </a:p>
        </p:txBody>
      </p:sp>
      <p:sp>
        <p:nvSpPr>
          <p:cNvPr id="30" name="Slide Number Placeholder 4"/>
          <p:cNvSpPr>
            <a:spLocks noGrp="1"/>
          </p:cNvSpPr>
          <p:nvPr>
            <p:ph type="sldNum" sz="quarter" idx="11"/>
          </p:nvPr>
        </p:nvSpPr>
        <p:spPr/>
        <p:txBody>
          <a:bodyPr/>
          <a:lstStyle/>
          <a:p>
            <a:r>
              <a:rPr lang="en-US"/>
              <a:t>9-</a:t>
            </a:r>
            <a:fld id="{62FAEB61-C046-4077-B93F-B75E000C6FE3}" type="slidenum">
              <a:rPr lang="en-US"/>
              <a:pPr/>
              <a:t>63</a:t>
            </a:fld>
            <a:endParaRPr lang="en-US"/>
          </a:p>
        </p:txBody>
      </p:sp>
      <p:sp>
        <p:nvSpPr>
          <p:cNvPr id="236549" name="Text Box 5"/>
          <p:cNvSpPr txBox="1">
            <a:spLocks noChangeArrowheads="1"/>
          </p:cNvSpPr>
          <p:nvPr/>
        </p:nvSpPr>
        <p:spPr bwMode="auto">
          <a:xfrm>
            <a:off x="2895600" y="5943600"/>
            <a:ext cx="990600" cy="496888"/>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Reject </a:t>
            </a:r>
          </a:p>
          <a:p>
            <a:pPr>
              <a:lnSpc>
                <a:spcPct val="40000"/>
              </a:lnSpc>
              <a:spcBef>
                <a:spcPct val="50000"/>
              </a:spcBef>
            </a:pPr>
            <a:r>
              <a:rPr lang="en-US" sz="1400"/>
              <a:t>H</a:t>
            </a:r>
            <a:r>
              <a:rPr lang="en-US" sz="1400" baseline="-25000"/>
              <a:t>0</a:t>
            </a:r>
            <a:r>
              <a:rPr lang="en-US" sz="1400"/>
              <a:t>: </a:t>
            </a:r>
            <a:r>
              <a:rPr lang="el-GR" sz="1400">
                <a:cs typeface="Arial" pitchFamily="34" charset="0"/>
                <a:sym typeface="Symbol" pitchFamily="18" charset="2"/>
              </a:rPr>
              <a:t>μ</a:t>
            </a:r>
            <a:r>
              <a:rPr lang="en-US" sz="1400">
                <a:sym typeface="Symbol" pitchFamily="18" charset="2"/>
              </a:rPr>
              <a:t>  52</a:t>
            </a:r>
          </a:p>
        </p:txBody>
      </p:sp>
      <p:sp>
        <p:nvSpPr>
          <p:cNvPr id="236559" name="Text Box 15"/>
          <p:cNvSpPr txBox="1">
            <a:spLocks noChangeArrowheads="1"/>
          </p:cNvSpPr>
          <p:nvPr/>
        </p:nvSpPr>
        <p:spPr bwMode="auto">
          <a:xfrm>
            <a:off x="4876800" y="5943600"/>
            <a:ext cx="1524000" cy="474663"/>
          </a:xfrm>
          <a:prstGeom prst="rect">
            <a:avLst/>
          </a:prstGeom>
          <a:solidFill>
            <a:srgbClr val="FFFFA7"/>
          </a:solidFill>
          <a:ln w="19050" algn="ctr">
            <a:noFill/>
            <a:miter lim="800000"/>
            <a:headEnd/>
            <a:tailEnd/>
          </a:ln>
          <a:effectLst/>
        </p:spPr>
        <p:txBody>
          <a:bodyPr>
            <a:spAutoFit/>
          </a:bodyPr>
          <a:lstStyle/>
          <a:p>
            <a:pPr>
              <a:spcBef>
                <a:spcPct val="50000"/>
              </a:spcBef>
            </a:pPr>
            <a:r>
              <a:rPr lang="en-US" sz="1400"/>
              <a:t>Do not reject </a:t>
            </a:r>
          </a:p>
          <a:p>
            <a:pPr>
              <a:lnSpc>
                <a:spcPct val="30000"/>
              </a:lnSpc>
              <a:spcBef>
                <a:spcPct val="50000"/>
              </a:spcBef>
            </a:pPr>
            <a:r>
              <a:rPr lang="en-US" sz="1400"/>
              <a:t>H</a:t>
            </a:r>
            <a:r>
              <a:rPr lang="en-US" sz="1400" baseline="-25000"/>
              <a:t>0 </a:t>
            </a:r>
            <a:r>
              <a:rPr lang="en-US" sz="1400"/>
              <a:t>: </a:t>
            </a:r>
            <a:r>
              <a:rPr lang="el-GR" sz="1400">
                <a:cs typeface="Arial" pitchFamily="34" charset="0"/>
                <a:sym typeface="Symbol" pitchFamily="18" charset="2"/>
              </a:rPr>
              <a:t>μ</a:t>
            </a:r>
            <a:r>
              <a:rPr lang="en-US" sz="1400">
                <a:sym typeface="Symbol" pitchFamily="18" charset="2"/>
              </a:rPr>
              <a:t>  52</a:t>
            </a:r>
          </a:p>
        </p:txBody>
      </p:sp>
      <p:graphicFrame>
        <p:nvGraphicFramePr>
          <p:cNvPr id="236572" name="Object 28"/>
          <p:cNvGraphicFramePr>
            <a:graphicFrameLocks noChangeAspect="1"/>
          </p:cNvGraphicFramePr>
          <p:nvPr/>
        </p:nvGraphicFramePr>
        <p:xfrm>
          <a:off x="355600" y="2384425"/>
          <a:ext cx="8515350" cy="1181100"/>
        </p:xfrm>
        <a:graphic>
          <a:graphicData uri="http://schemas.openxmlformats.org/presentationml/2006/ole">
            <p:oleObj spid="_x0000_s236572" name="Equation" r:id="rId3" imgW="4952880" imgH="685800" progId="Equation.3">
              <p:embed/>
            </p:oleObj>
          </a:graphicData>
        </a:graphic>
      </p:graphicFrame>
      <p:sp>
        <p:nvSpPr>
          <p:cNvPr id="236547" name="Freeform 3"/>
          <p:cNvSpPr>
            <a:spLocks/>
          </p:cNvSpPr>
          <p:nvPr/>
        </p:nvSpPr>
        <p:spPr bwMode="auto">
          <a:xfrm>
            <a:off x="4038600" y="4495800"/>
            <a:ext cx="1676400" cy="990600"/>
          </a:xfrm>
          <a:custGeom>
            <a:avLst/>
            <a:gdLst/>
            <a:ahLst/>
            <a:cxnLst>
              <a:cxn ang="0">
                <a:pos x="0" y="624"/>
              </a:cxn>
              <a:cxn ang="0">
                <a:pos x="0" y="0"/>
              </a:cxn>
              <a:cxn ang="0">
                <a:pos x="94" y="126"/>
              </a:cxn>
              <a:cxn ang="0">
                <a:pos x="160" y="192"/>
              </a:cxn>
              <a:cxn ang="0">
                <a:pos x="264" y="298"/>
              </a:cxn>
              <a:cxn ang="0">
                <a:pos x="354" y="378"/>
              </a:cxn>
              <a:cxn ang="0">
                <a:pos x="448" y="434"/>
              </a:cxn>
              <a:cxn ang="0">
                <a:pos x="528" y="480"/>
              </a:cxn>
              <a:cxn ang="0">
                <a:pos x="668" y="530"/>
              </a:cxn>
              <a:cxn ang="0">
                <a:pos x="820" y="562"/>
              </a:cxn>
              <a:cxn ang="0">
                <a:pos x="912" y="576"/>
              </a:cxn>
              <a:cxn ang="0">
                <a:pos x="1056" y="576"/>
              </a:cxn>
              <a:cxn ang="0">
                <a:pos x="1056" y="624"/>
              </a:cxn>
              <a:cxn ang="0">
                <a:pos x="0" y="624"/>
              </a:cxn>
            </a:cxnLst>
            <a:rect l="0" t="0" r="r" b="b"/>
            <a:pathLst>
              <a:path w="1056" h="624">
                <a:moveTo>
                  <a:pt x="0" y="624"/>
                </a:moveTo>
                <a:lnTo>
                  <a:pt x="0" y="0"/>
                </a:lnTo>
                <a:lnTo>
                  <a:pt x="94" y="126"/>
                </a:lnTo>
                <a:lnTo>
                  <a:pt x="160" y="192"/>
                </a:lnTo>
                <a:lnTo>
                  <a:pt x="264" y="298"/>
                </a:lnTo>
                <a:lnTo>
                  <a:pt x="354" y="378"/>
                </a:lnTo>
                <a:lnTo>
                  <a:pt x="448" y="434"/>
                </a:lnTo>
                <a:lnTo>
                  <a:pt x="528" y="480"/>
                </a:lnTo>
                <a:lnTo>
                  <a:pt x="668" y="530"/>
                </a:lnTo>
                <a:lnTo>
                  <a:pt x="820" y="562"/>
                </a:lnTo>
                <a:lnTo>
                  <a:pt x="912" y="576"/>
                </a:lnTo>
                <a:lnTo>
                  <a:pt x="1056" y="576"/>
                </a:lnTo>
                <a:lnTo>
                  <a:pt x="1056" y="624"/>
                </a:lnTo>
                <a:lnTo>
                  <a:pt x="0" y="624"/>
                </a:lnTo>
                <a:close/>
              </a:path>
            </a:pathLst>
          </a:custGeom>
          <a:solidFill>
            <a:srgbClr val="61F561"/>
          </a:solidFill>
          <a:ln w="19050" cap="flat" cmpd="sng">
            <a:noFill/>
            <a:prstDash val="solid"/>
            <a:round/>
            <a:headEnd/>
            <a:tailEnd/>
          </a:ln>
          <a:effectLst/>
        </p:spPr>
        <p:txBody>
          <a:bodyPr wrap="none" anchor="ctr"/>
          <a:lstStyle/>
          <a:p>
            <a:endParaRPr lang="en-US"/>
          </a:p>
        </p:txBody>
      </p:sp>
      <p:sp>
        <p:nvSpPr>
          <p:cNvPr id="236548" name="Rectangle 4"/>
          <p:cNvSpPr>
            <a:spLocks noGrp="1" noChangeArrowheads="1"/>
          </p:cNvSpPr>
          <p:nvPr>
            <p:ph type="body" idx="1"/>
          </p:nvPr>
        </p:nvSpPr>
        <p:spPr>
          <a:xfrm>
            <a:off x="762000" y="1600200"/>
            <a:ext cx="8077200" cy="609600"/>
          </a:xfrm>
        </p:spPr>
        <p:txBody>
          <a:bodyPr/>
          <a:lstStyle/>
          <a:p>
            <a:r>
              <a:rPr lang="en-US" u="sng">
                <a:sym typeface="Symbol" pitchFamily="18" charset="2"/>
              </a:rPr>
              <a:t>Suppose n = 64 , </a:t>
            </a:r>
            <a:r>
              <a:rPr lang="el-GR" u="sng">
                <a:cs typeface="Arial" pitchFamily="34" charset="0"/>
                <a:sym typeface="Symbol" pitchFamily="18" charset="2"/>
              </a:rPr>
              <a:t>σ</a:t>
            </a:r>
            <a:r>
              <a:rPr lang="en-US" u="sng">
                <a:sym typeface="Symbol" pitchFamily="18" charset="2"/>
              </a:rPr>
              <a:t> = 6 , and </a:t>
            </a:r>
            <a:r>
              <a:rPr lang="en-US" b="1" u="sng">
                <a:sym typeface="Symbol" pitchFamily="18" charset="2"/>
              </a:rPr>
              <a:t></a:t>
            </a:r>
            <a:r>
              <a:rPr lang="en-US" u="sng">
                <a:sym typeface="Symbol" pitchFamily="18" charset="2"/>
              </a:rPr>
              <a:t> = 0.05</a:t>
            </a:r>
          </a:p>
        </p:txBody>
      </p:sp>
      <p:sp>
        <p:nvSpPr>
          <p:cNvPr id="236550" name="Freeform 6"/>
          <p:cNvSpPr>
            <a:spLocks/>
          </p:cNvSpPr>
          <p:nvPr/>
        </p:nvSpPr>
        <p:spPr bwMode="auto">
          <a:xfrm>
            <a:off x="3200400" y="5264150"/>
            <a:ext cx="838200" cy="220663"/>
          </a:xfrm>
          <a:custGeom>
            <a:avLst/>
            <a:gdLst/>
            <a:ahLst/>
            <a:cxnLst>
              <a:cxn ang="0">
                <a:pos x="8" y="135"/>
              </a:cxn>
              <a:cxn ang="0">
                <a:pos x="0" y="100"/>
              </a:cxn>
              <a:cxn ang="0">
                <a:pos x="233" y="86"/>
              </a:cxn>
              <a:cxn ang="0">
                <a:pos x="382" y="48"/>
              </a:cxn>
              <a:cxn ang="0">
                <a:pos x="455" y="34"/>
              </a:cxn>
              <a:cxn ang="0">
                <a:pos x="528" y="0"/>
              </a:cxn>
              <a:cxn ang="0">
                <a:pos x="528" y="136"/>
              </a:cxn>
              <a:cxn ang="0">
                <a:pos x="8" y="139"/>
              </a:cxn>
              <a:cxn ang="0">
                <a:pos x="8" y="135"/>
              </a:cxn>
            </a:cxnLst>
            <a:rect l="0" t="0" r="r" b="b"/>
            <a:pathLst>
              <a:path w="528" h="139">
                <a:moveTo>
                  <a:pt x="8" y="135"/>
                </a:moveTo>
                <a:lnTo>
                  <a:pt x="0" y="100"/>
                </a:lnTo>
                <a:lnTo>
                  <a:pt x="233" y="86"/>
                </a:lnTo>
                <a:lnTo>
                  <a:pt x="382" y="48"/>
                </a:lnTo>
                <a:lnTo>
                  <a:pt x="455" y="34"/>
                </a:lnTo>
                <a:lnTo>
                  <a:pt x="528" y="0"/>
                </a:lnTo>
                <a:lnTo>
                  <a:pt x="528" y="136"/>
                </a:lnTo>
                <a:lnTo>
                  <a:pt x="8" y="139"/>
                </a:lnTo>
                <a:lnTo>
                  <a:pt x="8" y="135"/>
                </a:lnTo>
              </a:path>
            </a:pathLst>
          </a:custGeom>
          <a:solidFill>
            <a:srgbClr val="C3DBFF"/>
          </a:solidFill>
          <a:ln w="12700" cap="rnd" cmpd="sng">
            <a:noFill/>
            <a:prstDash val="solid"/>
            <a:round/>
            <a:headEnd type="none" w="sm" len="sm"/>
            <a:tailEnd type="none" w="sm" len="sm"/>
          </a:ln>
          <a:effectLst/>
        </p:spPr>
        <p:txBody>
          <a:bodyPr/>
          <a:lstStyle/>
          <a:p>
            <a:endParaRPr lang="en-US"/>
          </a:p>
        </p:txBody>
      </p:sp>
      <p:sp>
        <p:nvSpPr>
          <p:cNvPr id="236551" name="Freeform 7"/>
          <p:cNvSpPr>
            <a:spLocks/>
          </p:cNvSpPr>
          <p:nvPr/>
        </p:nvSpPr>
        <p:spPr bwMode="auto">
          <a:xfrm>
            <a:off x="3276600" y="41148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6552" name="Freeform 8"/>
          <p:cNvSpPr>
            <a:spLocks/>
          </p:cNvSpPr>
          <p:nvPr/>
        </p:nvSpPr>
        <p:spPr bwMode="auto">
          <a:xfrm>
            <a:off x="5638800" y="41148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rgbClr val="FF0000"/>
            </a:solidFill>
            <a:prstDash val="solid"/>
            <a:round/>
            <a:headEnd type="none" w="sm" len="sm"/>
            <a:tailEnd type="none" w="sm" len="sm"/>
          </a:ln>
          <a:effectLst/>
        </p:spPr>
        <p:txBody>
          <a:bodyPr/>
          <a:lstStyle/>
          <a:p>
            <a:endParaRPr lang="en-US"/>
          </a:p>
        </p:txBody>
      </p:sp>
      <p:sp>
        <p:nvSpPr>
          <p:cNvPr id="236553" name="Line 9"/>
          <p:cNvSpPr>
            <a:spLocks noChangeShapeType="1"/>
          </p:cNvSpPr>
          <p:nvPr/>
        </p:nvSpPr>
        <p:spPr bwMode="auto">
          <a:xfrm>
            <a:off x="3048000" y="5486400"/>
            <a:ext cx="51054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36554" name="Line 10"/>
          <p:cNvSpPr>
            <a:spLocks noChangeShapeType="1"/>
          </p:cNvSpPr>
          <p:nvPr/>
        </p:nvSpPr>
        <p:spPr bwMode="auto">
          <a:xfrm>
            <a:off x="3276600" y="4953000"/>
            <a:ext cx="457200" cy="45720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36555" name="Rectangle 11"/>
          <p:cNvSpPr>
            <a:spLocks noChangeArrowheads="1"/>
          </p:cNvSpPr>
          <p:nvPr/>
        </p:nvSpPr>
        <p:spPr bwMode="auto">
          <a:xfrm flipH="1">
            <a:off x="2895600" y="4648200"/>
            <a:ext cx="381000" cy="393700"/>
          </a:xfrm>
          <a:prstGeom prst="rect">
            <a:avLst/>
          </a:prstGeom>
          <a:noFill/>
          <a:ln w="9525">
            <a:noFill/>
            <a:miter lim="800000"/>
            <a:headEnd/>
            <a:tailEnd/>
          </a:ln>
          <a:effectLst/>
        </p:spPr>
        <p:txBody>
          <a:bodyPr lIns="90488" tIns="44450" rIns="90488" bIns="44450">
            <a:spAutoFit/>
          </a:bodyPr>
          <a:lstStyle/>
          <a:p>
            <a:pPr algn="l" eaLnBrk="0" hangingPunct="0">
              <a:spcBef>
                <a:spcPct val="50000"/>
              </a:spcBef>
            </a:pPr>
            <a:r>
              <a:rPr lang="en-US" sz="2000">
                <a:sym typeface="Symbol" pitchFamily="18" charset="2"/>
              </a:rPr>
              <a:t></a:t>
            </a:r>
            <a:endParaRPr lang="en-US" sz="2000"/>
          </a:p>
        </p:txBody>
      </p:sp>
      <p:sp>
        <p:nvSpPr>
          <p:cNvPr id="236556" name="Line 12"/>
          <p:cNvSpPr>
            <a:spLocks noChangeShapeType="1"/>
          </p:cNvSpPr>
          <p:nvPr/>
        </p:nvSpPr>
        <p:spPr bwMode="auto">
          <a:xfrm>
            <a:off x="5638800" y="4114800"/>
            <a:ext cx="0" cy="1371600"/>
          </a:xfrm>
          <a:prstGeom prst="line">
            <a:avLst/>
          </a:prstGeom>
          <a:noFill/>
          <a:ln w="19050" cap="rnd">
            <a:solidFill>
              <a:schemeClr val="tx1"/>
            </a:solidFill>
            <a:prstDash val="sysDot"/>
            <a:miter lim="800000"/>
            <a:headEnd/>
            <a:tailEnd/>
          </a:ln>
          <a:effectLst/>
        </p:spPr>
        <p:txBody>
          <a:bodyPr wrap="none"/>
          <a:lstStyle/>
          <a:p>
            <a:endParaRPr lang="en-US"/>
          </a:p>
        </p:txBody>
      </p:sp>
      <p:sp>
        <p:nvSpPr>
          <p:cNvPr id="236557" name="Line 13"/>
          <p:cNvSpPr>
            <a:spLocks noChangeShapeType="1"/>
          </p:cNvSpPr>
          <p:nvPr/>
        </p:nvSpPr>
        <p:spPr bwMode="auto">
          <a:xfrm>
            <a:off x="4038600" y="5791200"/>
            <a:ext cx="0" cy="304800"/>
          </a:xfrm>
          <a:prstGeom prst="line">
            <a:avLst/>
          </a:prstGeom>
          <a:noFill/>
          <a:ln w="28575">
            <a:solidFill>
              <a:schemeClr val="tx1"/>
            </a:solidFill>
            <a:round/>
            <a:headEnd/>
            <a:tailEnd/>
          </a:ln>
          <a:effectLst/>
        </p:spPr>
        <p:txBody>
          <a:bodyPr wrap="none" anchor="ctr"/>
          <a:lstStyle/>
          <a:p>
            <a:endParaRPr lang="en-US"/>
          </a:p>
        </p:txBody>
      </p:sp>
      <p:sp>
        <p:nvSpPr>
          <p:cNvPr id="236558" name="Line 14"/>
          <p:cNvSpPr>
            <a:spLocks noChangeShapeType="1"/>
          </p:cNvSpPr>
          <p:nvPr/>
        </p:nvSpPr>
        <p:spPr bwMode="auto">
          <a:xfrm>
            <a:off x="4038600" y="5943600"/>
            <a:ext cx="39624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6560" name="Freeform 16"/>
          <p:cNvSpPr>
            <a:spLocks/>
          </p:cNvSpPr>
          <p:nvPr/>
        </p:nvSpPr>
        <p:spPr bwMode="auto">
          <a:xfrm>
            <a:off x="1066800" y="4114800"/>
            <a:ext cx="2362200" cy="1295400"/>
          </a:xfrm>
          <a:custGeom>
            <a:avLst/>
            <a:gdLst/>
            <a:ahLst/>
            <a:cxnLst>
              <a:cxn ang="0">
                <a:pos x="0" y="575"/>
              </a:cxn>
              <a:cxn ang="0">
                <a:pos x="63" y="570"/>
              </a:cxn>
              <a:cxn ang="0">
                <a:pos x="95" y="562"/>
              </a:cxn>
              <a:cxn ang="0">
                <a:pos x="127" y="553"/>
              </a:cxn>
              <a:cxn ang="0">
                <a:pos x="158" y="540"/>
              </a:cxn>
              <a:cxn ang="0">
                <a:pos x="190" y="521"/>
              </a:cxn>
              <a:cxn ang="0">
                <a:pos x="222" y="498"/>
              </a:cxn>
              <a:cxn ang="0">
                <a:pos x="284" y="432"/>
              </a:cxn>
              <a:cxn ang="0">
                <a:pos x="347" y="338"/>
              </a:cxn>
              <a:cxn ang="0">
                <a:pos x="410" y="224"/>
              </a:cxn>
              <a:cxn ang="0">
                <a:pos x="441" y="167"/>
              </a:cxn>
              <a:cxn ang="0">
                <a:pos x="473" y="114"/>
              </a:cxn>
              <a:cxn ang="0">
                <a:pos x="505" y="67"/>
              </a:cxn>
              <a:cxn ang="0">
                <a:pos x="535" y="31"/>
              </a:cxn>
              <a:cxn ang="0">
                <a:pos x="567" y="8"/>
              </a:cxn>
              <a:cxn ang="0">
                <a:pos x="599" y="0"/>
              </a:cxn>
            </a:cxnLst>
            <a:rect l="0" t="0" r="r" b="b"/>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cmpd="sng">
            <a:solidFill>
              <a:schemeClr val="folHlink"/>
            </a:solidFill>
            <a:prstDash val="solid"/>
            <a:round/>
            <a:headEnd type="none" w="sm" len="sm"/>
            <a:tailEnd type="none" w="sm" len="sm"/>
          </a:ln>
          <a:effectLst/>
        </p:spPr>
        <p:txBody>
          <a:bodyPr/>
          <a:lstStyle/>
          <a:p>
            <a:endParaRPr lang="en-US"/>
          </a:p>
        </p:txBody>
      </p:sp>
      <p:sp>
        <p:nvSpPr>
          <p:cNvPr id="236561" name="Freeform 17"/>
          <p:cNvSpPr>
            <a:spLocks/>
          </p:cNvSpPr>
          <p:nvPr/>
        </p:nvSpPr>
        <p:spPr bwMode="auto">
          <a:xfrm>
            <a:off x="3429000" y="4114800"/>
            <a:ext cx="2209800" cy="1295400"/>
          </a:xfrm>
          <a:custGeom>
            <a:avLst/>
            <a:gdLst/>
            <a:ahLst/>
            <a:cxnLst>
              <a:cxn ang="0">
                <a:pos x="575" y="575"/>
              </a:cxn>
              <a:cxn ang="0">
                <a:pos x="515" y="570"/>
              </a:cxn>
              <a:cxn ang="0">
                <a:pos x="484" y="562"/>
              </a:cxn>
              <a:cxn ang="0">
                <a:pos x="455" y="553"/>
              </a:cxn>
              <a:cxn ang="0">
                <a:pos x="424" y="540"/>
              </a:cxn>
              <a:cxn ang="0">
                <a:pos x="393" y="521"/>
              </a:cxn>
              <a:cxn ang="0">
                <a:pos x="364" y="498"/>
              </a:cxn>
              <a:cxn ang="0">
                <a:pos x="303" y="432"/>
              </a:cxn>
              <a:cxn ang="0">
                <a:pos x="242" y="338"/>
              </a:cxn>
              <a:cxn ang="0">
                <a:pos x="182" y="224"/>
              </a:cxn>
              <a:cxn ang="0">
                <a:pos x="151" y="167"/>
              </a:cxn>
              <a:cxn ang="0">
                <a:pos x="120" y="114"/>
              </a:cxn>
              <a:cxn ang="0">
                <a:pos x="91" y="67"/>
              </a:cxn>
              <a:cxn ang="0">
                <a:pos x="60" y="31"/>
              </a:cxn>
              <a:cxn ang="0">
                <a:pos x="30" y="8"/>
              </a:cxn>
              <a:cxn ang="0">
                <a:pos x="0" y="0"/>
              </a:cxn>
            </a:cxnLst>
            <a:rect l="0" t="0" r="r" b="b"/>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cmpd="sng">
            <a:solidFill>
              <a:schemeClr val="folHlink"/>
            </a:solidFill>
            <a:prstDash val="solid"/>
            <a:round/>
            <a:headEnd type="none" w="sm" len="sm"/>
            <a:tailEnd type="none" w="sm" len="sm"/>
          </a:ln>
          <a:effectLst/>
        </p:spPr>
        <p:txBody>
          <a:bodyPr/>
          <a:lstStyle/>
          <a:p>
            <a:endParaRPr lang="en-US"/>
          </a:p>
        </p:txBody>
      </p:sp>
      <p:sp>
        <p:nvSpPr>
          <p:cNvPr id="236562" name="Line 18"/>
          <p:cNvSpPr>
            <a:spLocks noChangeShapeType="1"/>
          </p:cNvSpPr>
          <p:nvPr/>
        </p:nvSpPr>
        <p:spPr bwMode="auto">
          <a:xfrm>
            <a:off x="914400" y="5486400"/>
            <a:ext cx="61722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236563" name="Line 19"/>
          <p:cNvSpPr>
            <a:spLocks noChangeShapeType="1"/>
          </p:cNvSpPr>
          <p:nvPr/>
        </p:nvSpPr>
        <p:spPr bwMode="auto">
          <a:xfrm>
            <a:off x="3429000" y="4114800"/>
            <a:ext cx="0" cy="1371600"/>
          </a:xfrm>
          <a:prstGeom prst="line">
            <a:avLst/>
          </a:prstGeom>
          <a:noFill/>
          <a:ln w="19050" cap="rnd">
            <a:solidFill>
              <a:schemeClr val="tx1"/>
            </a:solidFill>
            <a:prstDash val="sysDot"/>
            <a:miter lim="800000"/>
            <a:headEnd/>
            <a:tailEnd/>
          </a:ln>
          <a:effectLst/>
        </p:spPr>
        <p:txBody>
          <a:bodyPr wrap="none"/>
          <a:lstStyle/>
          <a:p>
            <a:endParaRPr lang="en-US"/>
          </a:p>
        </p:txBody>
      </p:sp>
      <p:sp>
        <p:nvSpPr>
          <p:cNvPr id="236564" name="Line 20"/>
          <p:cNvSpPr>
            <a:spLocks noChangeShapeType="1"/>
          </p:cNvSpPr>
          <p:nvPr/>
        </p:nvSpPr>
        <p:spPr bwMode="auto">
          <a:xfrm flipH="1">
            <a:off x="2590800" y="5943600"/>
            <a:ext cx="14478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236565" name="Text Box 21"/>
          <p:cNvSpPr txBox="1">
            <a:spLocks noChangeArrowheads="1"/>
          </p:cNvSpPr>
          <p:nvPr/>
        </p:nvSpPr>
        <p:spPr bwMode="auto">
          <a:xfrm>
            <a:off x="5410200" y="5486400"/>
            <a:ext cx="533400" cy="366713"/>
          </a:xfrm>
          <a:prstGeom prst="rect">
            <a:avLst/>
          </a:prstGeom>
          <a:noFill/>
          <a:ln w="19050" algn="ctr">
            <a:noFill/>
            <a:miter lim="800000"/>
            <a:headEnd/>
            <a:tailEnd/>
          </a:ln>
          <a:effectLst/>
        </p:spPr>
        <p:txBody>
          <a:bodyPr>
            <a:spAutoFit/>
          </a:bodyPr>
          <a:lstStyle/>
          <a:p>
            <a:pPr>
              <a:spcBef>
                <a:spcPct val="50000"/>
              </a:spcBef>
            </a:pPr>
            <a:r>
              <a:rPr lang="en-US" sz="1800"/>
              <a:t>52</a:t>
            </a:r>
          </a:p>
        </p:txBody>
      </p:sp>
      <p:sp>
        <p:nvSpPr>
          <p:cNvPr id="236566" name="Text Box 22"/>
          <p:cNvSpPr txBox="1">
            <a:spLocks noChangeArrowheads="1"/>
          </p:cNvSpPr>
          <p:nvPr/>
        </p:nvSpPr>
        <p:spPr bwMode="auto">
          <a:xfrm>
            <a:off x="3124200" y="5486400"/>
            <a:ext cx="533400" cy="366713"/>
          </a:xfrm>
          <a:prstGeom prst="rect">
            <a:avLst/>
          </a:prstGeom>
          <a:noFill/>
          <a:ln w="19050" algn="ctr">
            <a:noFill/>
            <a:miter lim="800000"/>
            <a:headEnd/>
            <a:tailEnd/>
          </a:ln>
          <a:effectLst/>
        </p:spPr>
        <p:txBody>
          <a:bodyPr>
            <a:spAutoFit/>
          </a:bodyPr>
          <a:lstStyle/>
          <a:p>
            <a:pPr>
              <a:spcBef>
                <a:spcPct val="50000"/>
              </a:spcBef>
            </a:pPr>
            <a:r>
              <a:rPr lang="en-US" sz="1800"/>
              <a:t>50</a:t>
            </a:r>
          </a:p>
        </p:txBody>
      </p:sp>
      <p:sp>
        <p:nvSpPr>
          <p:cNvPr id="236569" name="Line 25"/>
          <p:cNvSpPr>
            <a:spLocks noChangeShapeType="1"/>
          </p:cNvSpPr>
          <p:nvPr/>
        </p:nvSpPr>
        <p:spPr bwMode="auto">
          <a:xfrm flipV="1">
            <a:off x="4038600" y="3962400"/>
            <a:ext cx="0" cy="2362200"/>
          </a:xfrm>
          <a:prstGeom prst="line">
            <a:avLst/>
          </a:prstGeom>
          <a:noFill/>
          <a:ln w="28575">
            <a:solidFill>
              <a:schemeClr val="tx1"/>
            </a:solidFill>
            <a:prstDash val="sysDot"/>
            <a:round/>
            <a:headEnd/>
            <a:tailEnd/>
          </a:ln>
          <a:effectLst/>
        </p:spPr>
        <p:txBody>
          <a:bodyPr wrap="none" anchor="ctr"/>
          <a:lstStyle/>
          <a:p>
            <a:endParaRPr lang="en-US"/>
          </a:p>
        </p:txBody>
      </p:sp>
      <p:sp>
        <p:nvSpPr>
          <p:cNvPr id="236571" name="Rectangle 27"/>
          <p:cNvSpPr>
            <a:spLocks noGrp="1" noChangeArrowheads="1"/>
          </p:cNvSpPr>
          <p:nvPr>
            <p:ph type="title"/>
          </p:nvPr>
        </p:nvSpPr>
        <p:spPr>
          <a:noFill/>
          <a:ln/>
        </p:spPr>
        <p:txBody>
          <a:bodyPr/>
          <a:lstStyle/>
          <a:p>
            <a:r>
              <a:rPr lang="en-US"/>
              <a:t>Calculating  </a:t>
            </a:r>
            <a:r>
              <a:rPr lang="el-GR">
                <a:cs typeface="Arial" pitchFamily="34" charset="0"/>
                <a:sym typeface="Symbol" pitchFamily="18" charset="2"/>
              </a:rPr>
              <a:t>β</a:t>
            </a:r>
          </a:p>
        </p:txBody>
      </p:sp>
      <p:sp>
        <p:nvSpPr>
          <p:cNvPr id="236568" name="Line 24"/>
          <p:cNvSpPr>
            <a:spLocks noChangeShapeType="1"/>
          </p:cNvSpPr>
          <p:nvPr/>
        </p:nvSpPr>
        <p:spPr bwMode="auto">
          <a:xfrm flipH="1">
            <a:off x="4495800" y="3200400"/>
            <a:ext cx="3810000" cy="205740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36577" name="Text Box 33"/>
          <p:cNvSpPr txBox="1">
            <a:spLocks noChangeArrowheads="1"/>
          </p:cNvSpPr>
          <p:nvPr/>
        </p:nvSpPr>
        <p:spPr bwMode="auto">
          <a:xfrm>
            <a:off x="7543800" y="1219200"/>
            <a:ext cx="1474788"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
        <p:nvSpPr>
          <p:cNvPr id="236576" name="Rectangle 32"/>
          <p:cNvSpPr>
            <a:spLocks noChangeArrowheads="1"/>
          </p:cNvSpPr>
          <p:nvPr/>
        </p:nvSpPr>
        <p:spPr bwMode="auto">
          <a:xfrm>
            <a:off x="8077200" y="2743200"/>
            <a:ext cx="838200" cy="457200"/>
          </a:xfrm>
          <a:prstGeom prst="rect">
            <a:avLst/>
          </a:prstGeom>
          <a:noFill/>
          <a:ln w="28575" algn="ctr">
            <a:solidFill>
              <a:srgbClr val="61F561"/>
            </a:solidFill>
            <a:miter lim="800000"/>
            <a:headEnd/>
            <a:tailEnd/>
          </a:ln>
          <a:effectLst/>
        </p:spPr>
        <p:txBody>
          <a:bodyPr wrap="none" anchor="ctr"/>
          <a:lstStyle/>
          <a:p>
            <a:endParaRPr lang="en-US"/>
          </a:p>
        </p:txBody>
      </p:sp>
      <p:sp>
        <p:nvSpPr>
          <p:cNvPr id="236578" name="Text Box 34"/>
          <p:cNvSpPr txBox="1">
            <a:spLocks noChangeArrowheads="1"/>
          </p:cNvSpPr>
          <p:nvPr/>
        </p:nvSpPr>
        <p:spPr bwMode="auto">
          <a:xfrm>
            <a:off x="7010400" y="3962400"/>
            <a:ext cx="1905000" cy="1168400"/>
          </a:xfrm>
          <a:prstGeom prst="rect">
            <a:avLst/>
          </a:prstGeom>
          <a:solidFill>
            <a:srgbClr val="FFFFDD"/>
          </a:solidFill>
          <a:ln w="9525" algn="ctr">
            <a:solidFill>
              <a:schemeClr val="tx1"/>
            </a:solidFill>
            <a:miter lim="800000"/>
            <a:headEnd/>
            <a:tailEnd/>
          </a:ln>
          <a:effectLst/>
        </p:spPr>
        <p:txBody>
          <a:bodyPr>
            <a:spAutoFit/>
          </a:bodyPr>
          <a:lstStyle/>
          <a:p>
            <a:pPr algn="l">
              <a:spcBef>
                <a:spcPct val="50000"/>
              </a:spcBef>
            </a:pPr>
            <a:r>
              <a:rPr lang="en-US" sz="2000" b="1"/>
              <a:t>Probability of type II error: </a:t>
            </a:r>
          </a:p>
          <a:p>
            <a:pPr algn="l">
              <a:spcBef>
                <a:spcPct val="50000"/>
              </a:spcBef>
            </a:pPr>
            <a:r>
              <a:rPr lang="en-US" sz="2000" b="1">
                <a:cs typeface="Arial" pitchFamily="34" charset="0"/>
                <a:sym typeface="Symbol" pitchFamily="18" charset="2"/>
              </a:rPr>
              <a:t>   </a:t>
            </a:r>
            <a:r>
              <a:rPr lang="el-GR" sz="2000" b="1">
                <a:cs typeface="Arial" pitchFamily="34" charset="0"/>
                <a:sym typeface="Symbol" pitchFamily="18" charset="2"/>
              </a:rPr>
              <a:t>β</a:t>
            </a:r>
            <a:r>
              <a:rPr lang="en-US" sz="2000" b="1">
                <a:sym typeface="Symbol" pitchFamily="18" charset="2"/>
              </a:rPr>
              <a:t> = 0.1539</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©2011 Pearson Education, Inc. publishing as Prentice Hall</a:t>
            </a:r>
          </a:p>
        </p:txBody>
      </p:sp>
      <p:sp>
        <p:nvSpPr>
          <p:cNvPr id="6" name="Slide Number Placeholder 4"/>
          <p:cNvSpPr>
            <a:spLocks noGrp="1"/>
          </p:cNvSpPr>
          <p:nvPr>
            <p:ph type="sldNum" sz="quarter" idx="11"/>
          </p:nvPr>
        </p:nvSpPr>
        <p:spPr/>
        <p:txBody>
          <a:bodyPr/>
          <a:lstStyle/>
          <a:p>
            <a:r>
              <a:rPr lang="en-US"/>
              <a:t>9-</a:t>
            </a:r>
            <a:fld id="{609C0BBB-F8B7-4AF6-821A-CFBBA6330FE8}" type="slidenum">
              <a:rPr lang="en-US"/>
              <a:pPr/>
              <a:t>64</a:t>
            </a:fld>
            <a:endParaRPr lang="en-US"/>
          </a:p>
        </p:txBody>
      </p:sp>
      <p:sp>
        <p:nvSpPr>
          <p:cNvPr id="283652" name="Rectangle 4"/>
          <p:cNvSpPr>
            <a:spLocks noChangeArrowheads="1"/>
          </p:cNvSpPr>
          <p:nvPr/>
        </p:nvSpPr>
        <p:spPr bwMode="auto">
          <a:xfrm>
            <a:off x="3429000" y="4267200"/>
            <a:ext cx="2667000" cy="685800"/>
          </a:xfrm>
          <a:prstGeom prst="rect">
            <a:avLst/>
          </a:prstGeom>
          <a:solidFill>
            <a:schemeClr val="accent2"/>
          </a:solidFill>
          <a:ln w="19050" algn="ctr">
            <a:solidFill>
              <a:schemeClr val="tx1"/>
            </a:solidFill>
            <a:miter lim="800000"/>
            <a:headEnd/>
            <a:tailEnd/>
          </a:ln>
          <a:effectLst/>
        </p:spPr>
        <p:txBody>
          <a:bodyPr wrap="none" anchor="ctr"/>
          <a:lstStyle/>
          <a:p>
            <a:endParaRPr lang="en-US"/>
          </a:p>
        </p:txBody>
      </p:sp>
      <p:sp>
        <p:nvSpPr>
          <p:cNvPr id="283651" name="Rectangle 3"/>
          <p:cNvSpPr>
            <a:spLocks noGrp="1" noChangeArrowheads="1"/>
          </p:cNvSpPr>
          <p:nvPr>
            <p:ph type="body" idx="1"/>
          </p:nvPr>
        </p:nvSpPr>
        <p:spPr>
          <a:xfrm>
            <a:off x="762000" y="1828800"/>
            <a:ext cx="8077200" cy="4114800"/>
          </a:xfrm>
        </p:spPr>
        <p:txBody>
          <a:bodyPr/>
          <a:lstStyle/>
          <a:p>
            <a:r>
              <a:rPr lang="en-US"/>
              <a:t>Would like </a:t>
            </a:r>
            <a:r>
              <a:rPr lang="en-US">
                <a:latin typeface="Symbol" pitchFamily="18" charset="2"/>
              </a:rPr>
              <a:t>b</a:t>
            </a:r>
            <a:r>
              <a:rPr lang="en-US"/>
              <a:t> to be as small as possible</a:t>
            </a:r>
          </a:p>
          <a:p>
            <a:pPr lvl="3"/>
            <a:r>
              <a:rPr lang="en-US"/>
              <a:t>If the null hypothesis is FALSE, we want to reject it</a:t>
            </a:r>
          </a:p>
          <a:p>
            <a:pPr lvl="3"/>
            <a:r>
              <a:rPr lang="en-US"/>
              <a:t>i.e., we want the hypothesis test to have a high probability of rejecting a false null hypothesis</a:t>
            </a:r>
          </a:p>
          <a:p>
            <a:r>
              <a:rPr lang="en-US"/>
              <a:t>Referred to as the power of the test</a:t>
            </a:r>
          </a:p>
          <a:p>
            <a:endParaRPr lang="en-US"/>
          </a:p>
          <a:p>
            <a:pPr algn="ctr">
              <a:buFont typeface="Wingdings" pitchFamily="2" charset="2"/>
              <a:buNone/>
            </a:pPr>
            <a:r>
              <a:rPr lang="en-US"/>
              <a:t>Power = 1 - </a:t>
            </a:r>
            <a:r>
              <a:rPr lang="en-US">
                <a:latin typeface="Symbol" pitchFamily="18" charset="2"/>
              </a:rPr>
              <a:t>b</a:t>
            </a:r>
            <a:endParaRPr lang="en-US"/>
          </a:p>
        </p:txBody>
      </p:sp>
      <p:sp>
        <p:nvSpPr>
          <p:cNvPr id="283650" name="Rectangle 2"/>
          <p:cNvSpPr>
            <a:spLocks noGrp="1" noChangeArrowheads="1"/>
          </p:cNvSpPr>
          <p:nvPr>
            <p:ph type="title"/>
          </p:nvPr>
        </p:nvSpPr>
        <p:spPr/>
        <p:txBody>
          <a:bodyPr/>
          <a:lstStyle/>
          <a:p>
            <a:r>
              <a:rPr lang="en-US"/>
              <a:t>Power Of Hypothesis Testing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p>
            <a:r>
              <a:rPr lang="en-US"/>
              <a:t>9-</a:t>
            </a:r>
            <a:fld id="{1DB434DF-7FFE-48EB-AB8B-451863C09F64}" type="slidenum">
              <a:rPr lang="en-US"/>
              <a:pPr/>
              <a:t>65</a:t>
            </a:fld>
            <a:endParaRPr lang="en-US"/>
          </a:p>
        </p:txBody>
      </p:sp>
      <p:sp>
        <p:nvSpPr>
          <p:cNvPr id="175106" name="Rectangle 2"/>
          <p:cNvSpPr>
            <a:spLocks noGrp="1" noChangeArrowheads="1"/>
          </p:cNvSpPr>
          <p:nvPr>
            <p:ph type="title"/>
          </p:nvPr>
        </p:nvSpPr>
        <p:spPr/>
        <p:txBody>
          <a:bodyPr/>
          <a:lstStyle/>
          <a:p>
            <a:pPr>
              <a:lnSpc>
                <a:spcPct val="120000"/>
              </a:lnSpc>
            </a:pPr>
            <a:r>
              <a:rPr lang="en-US"/>
              <a:t>Chapter Summary</a:t>
            </a:r>
          </a:p>
        </p:txBody>
      </p:sp>
      <p:sp>
        <p:nvSpPr>
          <p:cNvPr id="175107" name="Rectangle 3"/>
          <p:cNvSpPr>
            <a:spLocks noGrp="1" noChangeArrowheads="1"/>
          </p:cNvSpPr>
          <p:nvPr>
            <p:ph type="body" idx="1"/>
          </p:nvPr>
        </p:nvSpPr>
        <p:spPr>
          <a:xfrm>
            <a:off x="609600" y="1752600"/>
            <a:ext cx="8229600" cy="4114800"/>
          </a:xfrm>
        </p:spPr>
        <p:txBody>
          <a:bodyPr/>
          <a:lstStyle/>
          <a:p>
            <a:pPr>
              <a:lnSpc>
                <a:spcPct val="110000"/>
              </a:lnSpc>
              <a:spcBef>
                <a:spcPct val="40000"/>
              </a:spcBef>
            </a:pPr>
            <a:r>
              <a:rPr lang="en-US" sz="3200"/>
              <a:t>Addressed hypothesis testing methodology</a:t>
            </a:r>
          </a:p>
          <a:p>
            <a:pPr>
              <a:lnSpc>
                <a:spcPct val="110000"/>
              </a:lnSpc>
              <a:spcBef>
                <a:spcPct val="40000"/>
              </a:spcBef>
            </a:pPr>
            <a:r>
              <a:rPr lang="en-US" sz="3200"/>
              <a:t>Performed  z  Test for the mean (</a:t>
            </a:r>
            <a:r>
              <a:rPr lang="el-GR" sz="3200">
                <a:cs typeface="Arial" pitchFamily="34" charset="0"/>
                <a:sym typeface="Symbol" pitchFamily="18" charset="2"/>
              </a:rPr>
              <a:t>σ</a:t>
            </a:r>
            <a:r>
              <a:rPr lang="en-US" sz="3200"/>
              <a:t> known)</a:t>
            </a:r>
          </a:p>
          <a:p>
            <a:pPr>
              <a:lnSpc>
                <a:spcPct val="110000"/>
              </a:lnSpc>
              <a:spcBef>
                <a:spcPct val="40000"/>
              </a:spcBef>
            </a:pPr>
            <a:r>
              <a:rPr lang="en-US" sz="3200"/>
              <a:t>Discussed  p–value  approach to hypothesis testing</a:t>
            </a:r>
          </a:p>
          <a:p>
            <a:pPr>
              <a:lnSpc>
                <a:spcPct val="110000"/>
              </a:lnSpc>
              <a:spcBef>
                <a:spcPct val="40000"/>
              </a:spcBef>
            </a:pPr>
            <a:r>
              <a:rPr lang="en-US" sz="3200"/>
              <a:t>Performed one-tail and two-tail tests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©2011 Pearson Education, Inc. publishing as Prentice Hall</a:t>
            </a:r>
          </a:p>
        </p:txBody>
      </p:sp>
      <p:sp>
        <p:nvSpPr>
          <p:cNvPr id="6" name="Slide Number Placeholder 4"/>
          <p:cNvSpPr>
            <a:spLocks noGrp="1"/>
          </p:cNvSpPr>
          <p:nvPr>
            <p:ph type="sldNum" sz="quarter" idx="11"/>
          </p:nvPr>
        </p:nvSpPr>
        <p:spPr/>
        <p:txBody>
          <a:bodyPr/>
          <a:lstStyle/>
          <a:p>
            <a:r>
              <a:rPr lang="en-US"/>
              <a:t>9-</a:t>
            </a:r>
            <a:fld id="{E5826658-2E06-461D-80C4-0393E96AAE02}" type="slidenum">
              <a:rPr lang="en-US"/>
              <a:pPr/>
              <a:t>66</a:t>
            </a:fld>
            <a:endParaRPr lang="en-US"/>
          </a:p>
        </p:txBody>
      </p:sp>
      <p:sp>
        <p:nvSpPr>
          <p:cNvPr id="176130" name="Rectangle 2"/>
          <p:cNvSpPr>
            <a:spLocks noGrp="1" noChangeArrowheads="1"/>
          </p:cNvSpPr>
          <p:nvPr>
            <p:ph type="title"/>
          </p:nvPr>
        </p:nvSpPr>
        <p:spPr/>
        <p:txBody>
          <a:bodyPr/>
          <a:lstStyle/>
          <a:p>
            <a:pPr>
              <a:lnSpc>
                <a:spcPct val="120000"/>
              </a:lnSpc>
            </a:pPr>
            <a:r>
              <a:rPr lang="en-US"/>
              <a:t>Chapter Summary</a:t>
            </a:r>
          </a:p>
        </p:txBody>
      </p:sp>
      <p:sp>
        <p:nvSpPr>
          <p:cNvPr id="176131" name="Rectangle 3"/>
          <p:cNvSpPr>
            <a:spLocks noGrp="1" noChangeArrowheads="1"/>
          </p:cNvSpPr>
          <p:nvPr>
            <p:ph type="body" idx="1"/>
          </p:nvPr>
        </p:nvSpPr>
        <p:spPr>
          <a:xfrm>
            <a:off x="838200" y="1944688"/>
            <a:ext cx="8077200" cy="3313112"/>
          </a:xfrm>
        </p:spPr>
        <p:txBody>
          <a:bodyPr/>
          <a:lstStyle/>
          <a:p>
            <a:pPr>
              <a:lnSpc>
                <a:spcPct val="110000"/>
              </a:lnSpc>
              <a:spcBef>
                <a:spcPct val="40000"/>
              </a:spcBef>
            </a:pPr>
            <a:r>
              <a:rPr lang="en-US" sz="3200"/>
              <a:t>Performed  t  test for the mean (</a:t>
            </a:r>
            <a:r>
              <a:rPr lang="el-GR" sz="3200">
                <a:cs typeface="Arial" pitchFamily="34" charset="0"/>
                <a:sym typeface="Symbol" pitchFamily="18" charset="2"/>
              </a:rPr>
              <a:t>σ</a:t>
            </a:r>
            <a:r>
              <a:rPr lang="en-US" sz="3200"/>
              <a:t> unknown)</a:t>
            </a:r>
          </a:p>
          <a:p>
            <a:pPr>
              <a:lnSpc>
                <a:spcPct val="110000"/>
              </a:lnSpc>
              <a:spcBef>
                <a:spcPct val="40000"/>
              </a:spcBef>
            </a:pPr>
            <a:r>
              <a:rPr lang="en-US" sz="3200"/>
              <a:t>Performed  z  test for the proportion</a:t>
            </a:r>
          </a:p>
          <a:p>
            <a:pPr>
              <a:lnSpc>
                <a:spcPct val="110000"/>
              </a:lnSpc>
              <a:spcBef>
                <a:spcPct val="40000"/>
              </a:spcBef>
            </a:pPr>
            <a:r>
              <a:rPr lang="en-US" sz="3200"/>
              <a:t>Discussed Type II error and computed its probability</a:t>
            </a:r>
          </a:p>
        </p:txBody>
      </p:sp>
      <p:sp>
        <p:nvSpPr>
          <p:cNvPr id="176132" name="Text Box 4"/>
          <p:cNvSpPr txBox="1">
            <a:spLocks noChangeArrowheads="1"/>
          </p:cNvSpPr>
          <p:nvPr/>
        </p:nvSpPr>
        <p:spPr bwMode="auto">
          <a:xfrm>
            <a:off x="7593013" y="1143000"/>
            <a:ext cx="1474787"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Copyright ©2011 Pearson Education, Inc. publishing as Prentice Hall</a:t>
            </a:r>
          </a:p>
        </p:txBody>
      </p:sp>
      <p:sp>
        <p:nvSpPr>
          <p:cNvPr id="7" name="Slide Number Placeholder 2"/>
          <p:cNvSpPr>
            <a:spLocks noGrp="1"/>
          </p:cNvSpPr>
          <p:nvPr>
            <p:ph type="sldNum" sz="quarter" idx="11"/>
          </p:nvPr>
        </p:nvSpPr>
        <p:spPr/>
        <p:txBody>
          <a:bodyPr/>
          <a:lstStyle/>
          <a:p>
            <a:r>
              <a:rPr lang="en-US"/>
              <a:t>9-</a:t>
            </a:r>
            <a:fld id="{36B708EB-5316-4DE8-8CC4-473C33878607}" type="slidenum">
              <a:rPr lang="en-US"/>
              <a:pPr/>
              <a:t>67</a:t>
            </a:fld>
            <a:endParaRPr lang="en-US"/>
          </a:p>
        </p:txBody>
      </p:sp>
      <p:sp>
        <p:nvSpPr>
          <p:cNvPr id="284674" name="AutoShape 2" descr="3287383400_2177562"/>
          <p:cNvSpPr>
            <a:spLocks noChangeAspect="1" noChangeArrowheads="1"/>
          </p:cNvSpPr>
          <p:nvPr/>
        </p:nvSpPr>
        <p:spPr bwMode="auto">
          <a:xfrm>
            <a:off x="1828800" y="3486150"/>
            <a:ext cx="5486400" cy="1714500"/>
          </a:xfrm>
          <a:prstGeom prst="rect">
            <a:avLst/>
          </a:prstGeom>
          <a:noFill/>
        </p:spPr>
        <p:txBody>
          <a:bodyPr/>
          <a:lstStyle/>
          <a:p>
            <a:endParaRPr lang="en-US"/>
          </a:p>
        </p:txBody>
      </p:sp>
      <p:sp>
        <p:nvSpPr>
          <p:cNvPr id="284675" name="AutoShape 3" descr="3287383400_2177562"/>
          <p:cNvSpPr>
            <a:spLocks noChangeAspect="1" noChangeArrowheads="1"/>
          </p:cNvSpPr>
          <p:nvPr/>
        </p:nvSpPr>
        <p:spPr bwMode="auto">
          <a:xfrm>
            <a:off x="1828800" y="3486150"/>
            <a:ext cx="5486400" cy="1714500"/>
          </a:xfrm>
          <a:prstGeom prst="rect">
            <a:avLst/>
          </a:prstGeom>
          <a:noFill/>
        </p:spPr>
        <p:txBody>
          <a:bodyPr/>
          <a:lstStyle/>
          <a:p>
            <a:endParaRPr lang="en-US"/>
          </a:p>
        </p:txBody>
      </p:sp>
      <p:pic>
        <p:nvPicPr>
          <p:cNvPr id="284676" name="Picture 4" descr="copyright"/>
          <p:cNvPicPr>
            <a:picLocks noChangeAspect="1" noChangeArrowheads="1"/>
          </p:cNvPicPr>
          <p:nvPr/>
        </p:nvPicPr>
        <p:blipFill>
          <a:blip r:embed="rId2" cstate="print"/>
          <a:srcRect/>
          <a:stretch>
            <a:fillRect/>
          </a:stretch>
        </p:blipFill>
        <p:spPr bwMode="auto">
          <a:xfrm>
            <a:off x="0" y="1828800"/>
            <a:ext cx="9144000" cy="2857500"/>
          </a:xfrm>
          <a:prstGeom prst="rect">
            <a:avLst/>
          </a:prstGeom>
          <a:noFill/>
        </p:spPr>
      </p:pic>
      <p:sp>
        <p:nvSpPr>
          <p:cNvPr id="284677" name="Rectangle 5"/>
          <p:cNvSpPr>
            <a:spLocks noChangeArrowheads="1"/>
          </p:cNvSpPr>
          <p:nvPr/>
        </p:nvSpPr>
        <p:spPr bwMode="auto">
          <a:xfrm>
            <a:off x="762000" y="4648200"/>
            <a:ext cx="8382000" cy="1069975"/>
          </a:xfrm>
          <a:prstGeom prst="rect">
            <a:avLst/>
          </a:prstGeom>
          <a:noFill/>
          <a:ln w="25400">
            <a:noFill/>
            <a:miter lim="800000"/>
            <a:headEnd/>
            <a:tailEnd/>
          </a:ln>
          <a:effectLst/>
        </p:spPr>
        <p:txBody>
          <a:bodyPr anchor="ctr">
            <a:spAutoFit/>
          </a:bodyPr>
          <a:lstStyle/>
          <a:p>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a:t>
            </a:r>
          </a:p>
          <a:p>
            <a:r>
              <a:rPr lang="en-US" sz="1600">
                <a:solidFill>
                  <a:srgbClr val="000000"/>
                </a:solidFill>
                <a:cs typeface="Times New Roman" pitchFamily="18" charset="0"/>
              </a:rPr>
              <a:t>Printed in the United States of America.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©2011 Pearson Education, Inc. publishing as Prentice Hall</a:t>
            </a:r>
          </a:p>
        </p:txBody>
      </p:sp>
      <p:sp>
        <p:nvSpPr>
          <p:cNvPr id="7" name="Slide Number Placeholder 4"/>
          <p:cNvSpPr>
            <a:spLocks noGrp="1"/>
          </p:cNvSpPr>
          <p:nvPr>
            <p:ph type="sldNum" sz="quarter" idx="11"/>
          </p:nvPr>
        </p:nvSpPr>
        <p:spPr/>
        <p:txBody>
          <a:bodyPr/>
          <a:lstStyle/>
          <a:p>
            <a:r>
              <a:rPr lang="en-US"/>
              <a:t>9-</a:t>
            </a:r>
            <a:fld id="{7C6945D1-2A3B-4989-8B2A-EDA3BD237966}" type="slidenum">
              <a:rPr lang="en-US"/>
              <a:pPr/>
              <a:t>7</a:t>
            </a:fld>
            <a:endParaRPr lang="en-US"/>
          </a:p>
        </p:txBody>
      </p:sp>
      <p:sp>
        <p:nvSpPr>
          <p:cNvPr id="134146" name="Rectangle 2"/>
          <p:cNvSpPr>
            <a:spLocks noGrp="1" noChangeArrowheads="1"/>
          </p:cNvSpPr>
          <p:nvPr>
            <p:ph type="title"/>
          </p:nvPr>
        </p:nvSpPr>
        <p:spPr>
          <a:xfrm>
            <a:off x="990600" y="304800"/>
            <a:ext cx="7793038" cy="838200"/>
          </a:xfrm>
        </p:spPr>
        <p:txBody>
          <a:bodyPr/>
          <a:lstStyle/>
          <a:p>
            <a:r>
              <a:rPr lang="en-US"/>
              <a:t>The Null Hypothesis, H</a:t>
            </a:r>
            <a:r>
              <a:rPr lang="en-US" baseline="-25000"/>
              <a:t>0</a:t>
            </a:r>
          </a:p>
        </p:txBody>
      </p:sp>
      <p:sp>
        <p:nvSpPr>
          <p:cNvPr id="134147" name="Rectangle 3"/>
          <p:cNvSpPr>
            <a:spLocks noGrp="1" noChangeArrowheads="1"/>
          </p:cNvSpPr>
          <p:nvPr>
            <p:ph type="body" idx="1"/>
          </p:nvPr>
        </p:nvSpPr>
        <p:spPr>
          <a:xfrm>
            <a:off x="762000" y="1752600"/>
            <a:ext cx="8077200" cy="4114800"/>
          </a:xfrm>
        </p:spPr>
        <p:txBody>
          <a:bodyPr/>
          <a:lstStyle/>
          <a:p>
            <a:pPr>
              <a:lnSpc>
                <a:spcPct val="90000"/>
              </a:lnSpc>
            </a:pPr>
            <a:r>
              <a:rPr lang="en-US" dirty="0"/>
              <a:t>Begin with the assumption that the null hypothesis is true</a:t>
            </a:r>
          </a:p>
          <a:p>
            <a:pPr lvl="1">
              <a:lnSpc>
                <a:spcPct val="90000"/>
              </a:lnSpc>
            </a:pPr>
            <a:r>
              <a:rPr lang="en-US" dirty="0"/>
              <a:t>Similar to the notion of innocent until</a:t>
            </a:r>
            <a:br>
              <a:rPr lang="en-US" dirty="0"/>
            </a:br>
            <a:r>
              <a:rPr lang="en-US" dirty="0"/>
              <a:t> proven guilty</a:t>
            </a:r>
          </a:p>
          <a:p>
            <a:pPr>
              <a:lnSpc>
                <a:spcPct val="90000"/>
              </a:lnSpc>
            </a:pPr>
            <a:r>
              <a:rPr lang="en-US" b="1" dirty="0" smtClean="0">
                <a:solidFill>
                  <a:srgbClr val="FF0000"/>
                </a:solidFill>
              </a:rPr>
              <a:t>Always </a:t>
            </a:r>
            <a:r>
              <a:rPr lang="en-US" b="1" dirty="0">
                <a:solidFill>
                  <a:srgbClr val="FF0000"/>
                </a:solidFill>
              </a:rPr>
              <a:t>contains </a:t>
            </a:r>
            <a:r>
              <a:rPr lang="en-US" dirty="0"/>
              <a:t>“=” , “≤” or “</a:t>
            </a:r>
            <a:r>
              <a:rPr lang="en-US" dirty="0">
                <a:sym typeface="Symbol" pitchFamily="18" charset="2"/>
              </a:rPr>
              <a:t>” </a:t>
            </a:r>
            <a:r>
              <a:rPr lang="en-US" dirty="0"/>
              <a:t>sign</a:t>
            </a:r>
          </a:p>
          <a:p>
            <a:pPr>
              <a:lnSpc>
                <a:spcPct val="90000"/>
              </a:lnSpc>
            </a:pPr>
            <a:r>
              <a:rPr lang="en-US" dirty="0"/>
              <a:t>May or may not be rejected</a:t>
            </a:r>
          </a:p>
          <a:p>
            <a:pPr lvl="1">
              <a:lnSpc>
                <a:spcPct val="90000"/>
              </a:lnSpc>
            </a:pPr>
            <a:r>
              <a:rPr lang="en-US" dirty="0"/>
              <a:t>Based on the statistical evidence gathered</a:t>
            </a:r>
          </a:p>
        </p:txBody>
      </p:sp>
      <p:graphicFrame>
        <p:nvGraphicFramePr>
          <p:cNvPr id="134148" name="Object 4">
            <a:hlinkClick r:id="" action="ppaction://ole?verb=0"/>
          </p:cNvPr>
          <p:cNvGraphicFramePr>
            <a:graphicFrameLocks/>
          </p:cNvGraphicFramePr>
          <p:nvPr/>
        </p:nvGraphicFramePr>
        <p:xfrm>
          <a:off x="7315200" y="2286000"/>
          <a:ext cx="1295400" cy="1143000"/>
        </p:xfrm>
        <a:graphic>
          <a:graphicData uri="http://schemas.openxmlformats.org/presentationml/2006/ole">
            <p:oleObj spid="_x0000_s134148" name="Clip" r:id="rId3" imgW="1752480" imgH="1600200" progId="">
              <p:embed/>
            </p:oleObj>
          </a:graphicData>
        </a:graphic>
      </p:graphicFrame>
      <p:sp>
        <p:nvSpPr>
          <p:cNvPr id="134149" name="Text Box 5"/>
          <p:cNvSpPr txBox="1">
            <a:spLocks noChangeArrowheads="1"/>
          </p:cNvSpPr>
          <p:nvPr/>
        </p:nvSpPr>
        <p:spPr bwMode="auto">
          <a:xfrm>
            <a:off x="7593013" y="1223963"/>
            <a:ext cx="1454150" cy="396875"/>
          </a:xfrm>
          <a:prstGeom prst="rect">
            <a:avLst/>
          </a:prstGeom>
          <a:noFill/>
          <a:ln w="9525">
            <a:noFill/>
            <a:miter lim="800000"/>
            <a:headEnd/>
            <a:tailEnd/>
          </a:ln>
          <a:effectLst/>
        </p:spPr>
        <p:txBody>
          <a:bodyPr wrap="none">
            <a:spAutoFit/>
          </a:bodyPr>
          <a:lstStyle/>
          <a:p>
            <a:pPr algn="l"/>
            <a:r>
              <a:rPr lang="en-US" sz="2000" i="1">
                <a:solidFill>
                  <a:schemeClr val="tx2"/>
                </a:solidFill>
              </a:rPr>
              <a:t>(continued)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©2011 Pearson Education, Inc. publishing as Prentice Hall</a:t>
            </a:r>
          </a:p>
        </p:txBody>
      </p:sp>
      <p:sp>
        <p:nvSpPr>
          <p:cNvPr id="5" name="Slide Number Placeholder 4"/>
          <p:cNvSpPr>
            <a:spLocks noGrp="1"/>
          </p:cNvSpPr>
          <p:nvPr>
            <p:ph type="sldNum" sz="quarter" idx="11"/>
          </p:nvPr>
        </p:nvSpPr>
        <p:spPr/>
        <p:txBody>
          <a:bodyPr/>
          <a:lstStyle/>
          <a:p>
            <a:r>
              <a:rPr lang="en-US"/>
              <a:t>9-</a:t>
            </a:r>
            <a:fld id="{A6D4B918-8B64-45DC-820D-966B696B3B5B}" type="slidenum">
              <a:rPr lang="en-US"/>
              <a:pPr/>
              <a:t>8</a:t>
            </a:fld>
            <a:endParaRPr lang="en-US"/>
          </a:p>
        </p:txBody>
      </p:sp>
      <p:sp>
        <p:nvSpPr>
          <p:cNvPr id="135170" name="Rectangle 2"/>
          <p:cNvSpPr>
            <a:spLocks noGrp="1" noChangeArrowheads="1"/>
          </p:cNvSpPr>
          <p:nvPr>
            <p:ph type="title"/>
          </p:nvPr>
        </p:nvSpPr>
        <p:spPr>
          <a:xfrm>
            <a:off x="1122363" y="381000"/>
            <a:ext cx="7793037" cy="762000"/>
          </a:xfrm>
        </p:spPr>
        <p:txBody>
          <a:bodyPr/>
          <a:lstStyle/>
          <a:p>
            <a:r>
              <a:rPr lang="en-US"/>
              <a:t>The Alternative Hypothesis, H</a:t>
            </a:r>
            <a:r>
              <a:rPr lang="en-US" baseline="-25000"/>
              <a:t>A</a:t>
            </a:r>
          </a:p>
        </p:txBody>
      </p:sp>
      <p:sp>
        <p:nvSpPr>
          <p:cNvPr id="135171" name="Rectangle 3"/>
          <p:cNvSpPr>
            <a:spLocks noGrp="1" noChangeArrowheads="1"/>
          </p:cNvSpPr>
          <p:nvPr>
            <p:ph type="body" idx="1"/>
          </p:nvPr>
        </p:nvSpPr>
        <p:spPr>
          <a:xfrm>
            <a:off x="1066800" y="1676400"/>
            <a:ext cx="7391400" cy="4532313"/>
          </a:xfrm>
        </p:spPr>
        <p:txBody>
          <a:bodyPr/>
          <a:lstStyle/>
          <a:p>
            <a:r>
              <a:rPr lang="en-US" dirty="0"/>
              <a:t>Is the opposite of the null hypothesis</a:t>
            </a:r>
          </a:p>
          <a:p>
            <a:pPr lvl="1"/>
            <a:r>
              <a:rPr lang="en-US" dirty="0"/>
              <a:t>e.g.: The average number of TV sets in U.S. homes is less than 3  ( H</a:t>
            </a:r>
            <a:r>
              <a:rPr lang="en-US" baseline="-25000" dirty="0"/>
              <a:t>A</a:t>
            </a:r>
            <a:r>
              <a:rPr lang="en-US" dirty="0"/>
              <a:t>: </a:t>
            </a:r>
            <a:r>
              <a:rPr lang="en-US" dirty="0">
                <a:cs typeface="Arial" pitchFamily="34" charset="0"/>
                <a:sym typeface="Symbol" pitchFamily="18" charset="2"/>
              </a:rPr>
              <a:t>µ</a:t>
            </a:r>
            <a:r>
              <a:rPr lang="en-US" dirty="0">
                <a:sym typeface="Symbol" pitchFamily="18" charset="2"/>
              </a:rPr>
              <a:t> &lt; 3 </a:t>
            </a:r>
            <a:r>
              <a:rPr lang="en-US" dirty="0"/>
              <a:t>)</a:t>
            </a:r>
          </a:p>
          <a:p>
            <a:r>
              <a:rPr lang="en-US" b="1" dirty="0" smtClean="0">
                <a:solidFill>
                  <a:srgbClr val="FF0000"/>
                </a:solidFill>
              </a:rPr>
              <a:t>Contains</a:t>
            </a:r>
            <a:r>
              <a:rPr lang="en-US" dirty="0" smtClean="0"/>
              <a:t> “</a:t>
            </a:r>
            <a:r>
              <a:rPr lang="en-US" b="1" dirty="0" smtClean="0">
                <a:cs typeface="Arial" pitchFamily="34" charset="0"/>
              </a:rPr>
              <a:t>≠”, “&lt;” or “&gt;” </a:t>
            </a:r>
            <a:r>
              <a:rPr lang="en-US" dirty="0" smtClean="0">
                <a:cs typeface="Arial" pitchFamily="34" charset="0"/>
              </a:rPr>
              <a:t>sign</a:t>
            </a:r>
            <a:endParaRPr lang="en-US" dirty="0" smtClean="0"/>
          </a:p>
          <a:p>
            <a:pPr lvl="1"/>
            <a:r>
              <a:rPr lang="en-US" dirty="0" smtClean="0">
                <a:solidFill>
                  <a:srgbClr val="008000"/>
                </a:solidFill>
              </a:rPr>
              <a:t>Never </a:t>
            </a:r>
            <a:r>
              <a:rPr lang="en-US" dirty="0">
                <a:solidFill>
                  <a:srgbClr val="008000"/>
                </a:solidFill>
              </a:rPr>
              <a:t>contains </a:t>
            </a:r>
            <a:r>
              <a:rPr lang="en-US" dirty="0"/>
              <a:t>the </a:t>
            </a:r>
            <a:r>
              <a:rPr lang="en-US" sz="2700" dirty="0"/>
              <a:t>“=” , “≤” or “</a:t>
            </a:r>
            <a:r>
              <a:rPr lang="en-US" sz="2700" dirty="0">
                <a:sym typeface="Symbol" pitchFamily="18" charset="2"/>
              </a:rPr>
              <a:t>” </a:t>
            </a:r>
            <a:r>
              <a:rPr lang="en-US" dirty="0" smtClean="0"/>
              <a:t>sign</a:t>
            </a:r>
          </a:p>
          <a:p>
            <a:r>
              <a:rPr lang="en-US" dirty="0" smtClean="0"/>
              <a:t>May </a:t>
            </a:r>
            <a:r>
              <a:rPr lang="en-US" dirty="0"/>
              <a:t>or may not be </a:t>
            </a:r>
            <a:r>
              <a:rPr lang="en-US" dirty="0" smtClean="0"/>
              <a:t>accepted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Copyright ©2011 Pearson Education, Inc. publishing as Prentice Hall</a:t>
            </a:r>
          </a:p>
        </p:txBody>
      </p:sp>
      <p:sp>
        <p:nvSpPr>
          <p:cNvPr id="7" name="Slide Number Placeholder 4"/>
          <p:cNvSpPr>
            <a:spLocks noGrp="1"/>
          </p:cNvSpPr>
          <p:nvPr>
            <p:ph type="sldNum" sz="quarter" idx="11"/>
          </p:nvPr>
        </p:nvSpPr>
        <p:spPr/>
        <p:txBody>
          <a:bodyPr/>
          <a:lstStyle/>
          <a:p>
            <a:r>
              <a:rPr lang="en-US"/>
              <a:t>9-</a:t>
            </a:r>
            <a:fld id="{CB2D096F-7BCC-4120-B70B-3D84839F6833}" type="slidenum">
              <a:rPr lang="en-US"/>
              <a:pPr/>
              <a:t>9</a:t>
            </a:fld>
            <a:endParaRPr lang="en-US"/>
          </a:p>
        </p:txBody>
      </p:sp>
      <p:sp>
        <p:nvSpPr>
          <p:cNvPr id="252932" name="Rectangle 4"/>
          <p:cNvSpPr>
            <a:spLocks noGrp="1" noChangeArrowheads="1"/>
          </p:cNvSpPr>
          <p:nvPr>
            <p:ph type="body" idx="1"/>
          </p:nvPr>
        </p:nvSpPr>
        <p:spPr>
          <a:xfrm>
            <a:off x="762000" y="1752600"/>
            <a:ext cx="8077200" cy="4648200"/>
          </a:xfrm>
        </p:spPr>
        <p:txBody>
          <a:bodyPr/>
          <a:lstStyle/>
          <a:p>
            <a:pPr>
              <a:lnSpc>
                <a:spcPct val="90000"/>
              </a:lnSpc>
              <a:spcBef>
                <a:spcPct val="0"/>
              </a:spcBef>
            </a:pPr>
            <a:r>
              <a:rPr lang="en-US" sz="2400" dirty="0">
                <a:solidFill>
                  <a:schemeClr val="folHlink"/>
                </a:solidFill>
              </a:rPr>
              <a:t>Example 1</a:t>
            </a:r>
            <a:r>
              <a:rPr lang="en-US" sz="2400" dirty="0"/>
              <a:t>: The average annual income of buyers of Ford F150 pickup trucks is claimed to be $65,000 per year.  An industry analyst would like to test this claim.</a:t>
            </a:r>
          </a:p>
          <a:p>
            <a:pPr>
              <a:lnSpc>
                <a:spcPct val="90000"/>
              </a:lnSpc>
              <a:buFont typeface="Wingdings" pitchFamily="2" charset="2"/>
              <a:buNone/>
            </a:pPr>
            <a:endParaRPr lang="en-US" sz="1900" dirty="0"/>
          </a:p>
          <a:p>
            <a:pPr>
              <a:lnSpc>
                <a:spcPct val="90000"/>
              </a:lnSpc>
            </a:pPr>
            <a:r>
              <a:rPr lang="en-US" sz="2400" dirty="0"/>
              <a:t>What is the appropriate </a:t>
            </a:r>
            <a:r>
              <a:rPr lang="en-US" sz="2400" dirty="0" smtClean="0"/>
              <a:t>test?</a:t>
            </a:r>
          </a:p>
          <a:p>
            <a:pPr lvl="1">
              <a:lnSpc>
                <a:spcPct val="90000"/>
              </a:lnSpc>
            </a:pPr>
            <a:r>
              <a:rPr lang="en-US" sz="2000" b="1" dirty="0" smtClean="0"/>
              <a:t>H</a:t>
            </a:r>
            <a:r>
              <a:rPr lang="en-US" sz="2000" b="1" baseline="-25000" dirty="0" smtClean="0"/>
              <a:t>0</a:t>
            </a:r>
            <a:r>
              <a:rPr lang="en-US" sz="2000" b="1" dirty="0" smtClean="0"/>
              <a:t>: </a:t>
            </a:r>
            <a:r>
              <a:rPr lang="en-US" sz="2000" b="1" dirty="0" smtClean="0">
                <a:cs typeface="Arial" pitchFamily="34" charset="0"/>
              </a:rPr>
              <a:t>µ = 65,000  (income is as claimed)</a:t>
            </a:r>
            <a:endParaRPr lang="en-US" sz="2000" b="1" dirty="0" smtClean="0">
              <a:solidFill>
                <a:schemeClr val="folHlink"/>
              </a:solidFill>
              <a:cs typeface="Arial" pitchFamily="34" charset="0"/>
            </a:endParaRPr>
          </a:p>
          <a:p>
            <a:pPr lvl="1">
              <a:lnSpc>
                <a:spcPct val="90000"/>
              </a:lnSpc>
            </a:pPr>
            <a:r>
              <a:rPr lang="en-US" sz="2000" b="1" dirty="0" smtClean="0"/>
              <a:t>H</a:t>
            </a:r>
            <a:r>
              <a:rPr lang="en-US" sz="2000" b="1" baseline="-25000" dirty="0" smtClean="0"/>
              <a:t>A</a:t>
            </a:r>
            <a:r>
              <a:rPr lang="en-US" sz="2000" b="1" dirty="0" smtClean="0"/>
              <a:t>: </a:t>
            </a:r>
            <a:r>
              <a:rPr lang="en-US" sz="2000" b="1" dirty="0" smtClean="0">
                <a:cs typeface="Arial" pitchFamily="34" charset="0"/>
              </a:rPr>
              <a:t>µ ≠ 65,000  (income is different than claimed) </a:t>
            </a:r>
          </a:p>
          <a:p>
            <a:pPr>
              <a:lnSpc>
                <a:spcPct val="90000"/>
              </a:lnSpc>
            </a:pPr>
            <a:r>
              <a:rPr lang="en-US" sz="2400" dirty="0" smtClean="0">
                <a:cs typeface="Arial" pitchFamily="34" charset="0"/>
              </a:rPr>
              <a:t>The </a:t>
            </a:r>
            <a:r>
              <a:rPr lang="en-US" sz="2400" dirty="0">
                <a:cs typeface="Arial" pitchFamily="34" charset="0"/>
              </a:rPr>
              <a:t>analyst will believe the claim unless sufficient evidence is found to discredit it.</a:t>
            </a:r>
          </a:p>
        </p:txBody>
      </p:sp>
      <p:sp>
        <p:nvSpPr>
          <p:cNvPr id="252931" name="Rectangle 3"/>
          <p:cNvSpPr>
            <a:spLocks noGrp="1" noChangeArrowheads="1"/>
          </p:cNvSpPr>
          <p:nvPr>
            <p:ph type="title"/>
          </p:nvPr>
        </p:nvSpPr>
        <p:spPr>
          <a:xfrm>
            <a:off x="990600" y="304800"/>
            <a:ext cx="7793038" cy="838200"/>
          </a:xfrm>
        </p:spPr>
        <p:txBody>
          <a:bodyPr/>
          <a:lstStyle/>
          <a:p>
            <a:r>
              <a:rPr lang="en-US" dirty="0"/>
              <a:t>Formulating Hypotheses</a:t>
            </a:r>
            <a:endParaRPr lang="en-US" baseline="-25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nHall1">
  <a:themeElements>
    <a:clrScheme name="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PrenHall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nHall1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PrenHall1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PrenHall1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PrenHall1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PrenHall1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PrenHall1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Designs\PrenHall1.pot</Template>
  <TotalTime>3681</TotalTime>
  <Pages>20</Pages>
  <Words>4303</Words>
  <Application>Microsoft Office PowerPoint</Application>
  <PresentationFormat>On-screen Show (4:3)</PresentationFormat>
  <Paragraphs>797</Paragraphs>
  <Slides>67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8" baseType="lpstr">
      <vt:lpstr>Arial</vt:lpstr>
      <vt:lpstr>Wingdings</vt:lpstr>
      <vt:lpstr>Symbol</vt:lpstr>
      <vt:lpstr>Calibri</vt:lpstr>
      <vt:lpstr>Malgun Gothic</vt:lpstr>
      <vt:lpstr>Times New Roman</vt:lpstr>
      <vt:lpstr>Tahoma</vt:lpstr>
      <vt:lpstr>Batang</vt:lpstr>
      <vt:lpstr>PrenHall1</vt:lpstr>
      <vt:lpstr>Equation</vt:lpstr>
      <vt:lpstr>Clip</vt:lpstr>
      <vt:lpstr>Chapter 9 Introduction to Hypothesis Testing</vt:lpstr>
      <vt:lpstr>Chapter Goals</vt:lpstr>
      <vt:lpstr>What is Hypothesis Testing?</vt:lpstr>
      <vt:lpstr>What is a Hypothesis?</vt:lpstr>
      <vt:lpstr>Types of Hypotheses</vt:lpstr>
      <vt:lpstr>The Null Hypothesis, H0</vt:lpstr>
      <vt:lpstr>The Null Hypothesis, H0</vt:lpstr>
      <vt:lpstr>The Alternative Hypothesis, HA</vt:lpstr>
      <vt:lpstr>Formulating Hypotheses</vt:lpstr>
      <vt:lpstr>Formulating Hypotheses</vt:lpstr>
      <vt:lpstr>Research Hypothesis</vt:lpstr>
      <vt:lpstr>Steps for Formulating Hypothesis Tests</vt:lpstr>
      <vt:lpstr>Steps for Formulating Hypothesis Tests</vt:lpstr>
      <vt:lpstr>Slide 14</vt:lpstr>
      <vt:lpstr>Errors in Making Decisions</vt:lpstr>
      <vt:lpstr>Errors in Making Decisions</vt:lpstr>
      <vt:lpstr>Outcomes and Probabilities</vt:lpstr>
      <vt:lpstr>Outcomes</vt:lpstr>
      <vt:lpstr>Type I &amp; II Error Relationship</vt:lpstr>
      <vt:lpstr>Level of Significance,   </vt:lpstr>
      <vt:lpstr>Hypothesis Tests for the Mean</vt:lpstr>
      <vt:lpstr>Level of Significance  and the Rejection Region</vt:lpstr>
      <vt:lpstr>Slide 23</vt:lpstr>
      <vt:lpstr>Critical Value for Upper Tail Test</vt:lpstr>
      <vt:lpstr>Critical Values for  Two Tailed Tests</vt:lpstr>
      <vt:lpstr>Slide 26</vt:lpstr>
      <vt:lpstr>Slide 27</vt:lpstr>
      <vt:lpstr>Hypothesis Testing Example</vt:lpstr>
      <vt:lpstr>Formula Table</vt:lpstr>
      <vt:lpstr>Hypothesis Testing Example</vt:lpstr>
      <vt:lpstr>Hypothesis Testing Example</vt:lpstr>
      <vt:lpstr>Hypothesis Testing Example</vt:lpstr>
      <vt:lpstr>Hypothesis Testing Example</vt:lpstr>
      <vt:lpstr>p-Value Approach to Testing</vt:lpstr>
      <vt:lpstr>p-Value Approach to Testing</vt:lpstr>
      <vt:lpstr>p-Value Approach to Testing</vt:lpstr>
      <vt:lpstr>p-value Example</vt:lpstr>
      <vt:lpstr>p-value Example</vt:lpstr>
      <vt:lpstr>Example: Upper Tail z Test  for Mean  ( Known)</vt:lpstr>
      <vt:lpstr>Slide 40</vt:lpstr>
      <vt:lpstr>Review: Finding Critical Value - One Tail</vt:lpstr>
      <vt:lpstr>Example: Test Statistic</vt:lpstr>
      <vt:lpstr>Example: Decision</vt:lpstr>
      <vt:lpstr>p -Value Solution</vt:lpstr>
      <vt:lpstr>Critical Value  Approach to Testing</vt:lpstr>
      <vt:lpstr>Hypothesis Tests for μ,  σ Unknown</vt:lpstr>
      <vt:lpstr>Example: Two-Tail Test ( Unknown)</vt:lpstr>
      <vt:lpstr>TDIST and TINV</vt:lpstr>
      <vt:lpstr>Example Solution: Two-Tail Test</vt:lpstr>
      <vt:lpstr>Hypothesis Tests in PHStat</vt:lpstr>
      <vt:lpstr>Sample PHStat Output</vt:lpstr>
      <vt:lpstr>Hypothesis Tests for Proportions</vt:lpstr>
      <vt:lpstr>Proportions</vt:lpstr>
      <vt:lpstr>Hypothesis Tests for Proportions</vt:lpstr>
      <vt:lpstr>Example:  z  Test for Proportion</vt:lpstr>
      <vt:lpstr>Z  Test for Proportion: Solution</vt:lpstr>
      <vt:lpstr>p -Value Solution</vt:lpstr>
      <vt:lpstr>Type II Error</vt:lpstr>
      <vt:lpstr>Type II Error</vt:lpstr>
      <vt:lpstr>Type II Error</vt:lpstr>
      <vt:lpstr>Steps for Calculating b </vt:lpstr>
      <vt:lpstr>Calculating  β</vt:lpstr>
      <vt:lpstr>Calculating  β</vt:lpstr>
      <vt:lpstr>Power Of Hypothesis Testing</vt:lpstr>
      <vt:lpstr>Chapter Summary</vt:lpstr>
      <vt:lpstr>Chapter Summary</vt:lpstr>
      <vt:lpstr>Slide 67</vt:lpstr>
    </vt:vector>
  </TitlesOfParts>
  <Company>University of San Diego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Statistics: A Decision-Making Approach, 7th edition</dc:title>
  <dc:subject>Chapter 9</dc:subject>
  <dc:creator>Dirk Yandell</dc:creator>
  <cp:keywords/>
  <dc:description/>
  <cp:lastModifiedBy>Yong Choi</cp:lastModifiedBy>
  <cp:revision>211</cp:revision>
  <cp:lastPrinted>1998-11-22T23:37:53Z</cp:lastPrinted>
  <dcterms:created xsi:type="dcterms:W3CDTF">2001-01-13T00:04:22Z</dcterms:created>
  <dcterms:modified xsi:type="dcterms:W3CDTF">2011-05-18T02:19:11Z</dcterms:modified>
</cp:coreProperties>
</file>